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281" r:id="rId4"/>
    <p:sldId id="282" r:id="rId5"/>
    <p:sldId id="283" r:id="rId6"/>
    <p:sldId id="284" r:id="rId7"/>
    <p:sldId id="291" r:id="rId8"/>
    <p:sldId id="285" r:id="rId9"/>
    <p:sldId id="258" r:id="rId10"/>
    <p:sldId id="286" r:id="rId11"/>
    <p:sldId id="262" r:id="rId12"/>
    <p:sldId id="287" r:id="rId13"/>
    <p:sldId id="264" r:id="rId14"/>
    <p:sldId id="265" r:id="rId15"/>
    <p:sldId id="288" r:id="rId16"/>
    <p:sldId id="289" r:id="rId17"/>
    <p:sldId id="270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04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63CE51-0000-9571-D6A3-BA5C10A9D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D31BB-34CE-4421-0392-F156F753E2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F57B-1DCF-4B76-426C-0553029A2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520D-907A-481A-8942-7BFA971793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A0E37E-F1A2-2A4D-944E-E152D9F41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D16-0C02-45EF-B4CB-D597E10E2EC2}" type="datetimeFigureOut">
              <a:rPr lang="en-US" smtClean="0"/>
              <a:t>7/9/2025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30DD0-5B83-4F12-84AF-3E33C1F5EF1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2D631-3662-46A5-A5D1-D18FE0FA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6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a recent study conducted by Stanford University….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B4B4B"/>
                </a:solidFill>
                <a:effectLst/>
                <a:latin typeface="Open Sans" panose="020B0606030504020204" pitchFamily="34" charset="0"/>
              </a:rPr>
              <a:t>38% will stop engaging if the content or layout is unattractive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B4B4B"/>
                </a:solidFill>
                <a:effectLst/>
                <a:latin typeface="Open Sans" panose="020B0606030504020204" pitchFamily="34" charset="0"/>
              </a:rPr>
              <a:t>First impressions are 94% design related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B4B4B"/>
                </a:solidFill>
                <a:effectLst/>
                <a:latin typeface="Open Sans" panose="020B0606030504020204" pitchFamily="34" charset="0"/>
              </a:rPr>
              <a:t>75% of website credibility comes from design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https://www.paradigmmarketinganddesign.com/get-it-together-people-why-website-first-impression-statistics-matter/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F14FD-772D-449E-8760-80E89A4FD7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9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F14FD-772D-449E-8760-80E89A4FD7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0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0150E-AEA0-B6CB-E63F-CB17F2C5081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02B0-3091-2144-2BBB-5D267142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1852"/>
            <a:ext cx="9144000" cy="30636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E5622-3F8A-DBE7-4800-C4AB2DAF6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4668"/>
            <a:ext cx="9144000" cy="15154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A64268-80F4-1B70-B2BA-C4A9A9952F44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F8BF91A5-861E-E2F4-29CE-97A92FB78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E0C0EFE-2285-2CDE-55D3-00B18B105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D382D74-A7A6-F51B-4B5E-81563F78C0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AA6469F-AD1F-C37D-D15D-288784317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661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17426E7-B341-4A68-BD0D-E7A23780EE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ED7346-248B-27EC-8BBA-DFAC52A2B6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0CF084B-42A8-540E-B9EE-45F3197AF9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CFB71FE-87B4-5748-E5C4-DFBA68D7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813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2F9D2F-5082-DEED-5CB3-36145F66D6A0}"/>
              </a:ext>
            </a:extLst>
          </p:cNvPr>
          <p:cNvSpPr/>
          <p:nvPr userDrawn="1"/>
        </p:nvSpPr>
        <p:spPr>
          <a:xfrm>
            <a:off x="0" y="194270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E1FA2-82A3-6459-041B-48329E4C4B2F}"/>
              </a:ext>
            </a:extLst>
          </p:cNvPr>
          <p:cNvSpPr/>
          <p:nvPr userDrawn="1"/>
        </p:nvSpPr>
        <p:spPr>
          <a:xfrm>
            <a:off x="0" y="2404313"/>
            <a:ext cx="12192000" cy="3731003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17902-E6BD-F1C0-5822-E3DCCA55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9595"/>
            <a:ext cx="5181600" cy="3443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96C3E-540E-0CC3-C3FC-E5DA2105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49593"/>
            <a:ext cx="5181600" cy="3443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DCF0E-7C9D-9C7C-2BFE-20814CCE6B92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FD48F6-CBCD-ED15-E24A-CD30957FA94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847F045-2C5A-929D-1C95-052E2E6AF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96252D-EDEC-905B-587B-A48D88527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8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FEE446-DE06-B3A9-B6DD-54C4B56EC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17902-E6BD-F1C0-5822-E3DCCA55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64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63301"/>
            <a:ext cx="10515599" cy="3213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DC602-9993-51FC-40ED-E8B0F2776CF3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7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B7A9ED-09A2-3039-6671-A31B67608A5D}"/>
              </a:ext>
            </a:extLst>
          </p:cNvPr>
          <p:cNvSpPr/>
          <p:nvPr userDrawn="1"/>
        </p:nvSpPr>
        <p:spPr>
          <a:xfrm>
            <a:off x="0" y="2890685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A28A9-F6E1-8622-3038-BC95CD185B22}"/>
              </a:ext>
            </a:extLst>
          </p:cNvPr>
          <p:cNvSpPr/>
          <p:nvPr userDrawn="1"/>
        </p:nvSpPr>
        <p:spPr>
          <a:xfrm>
            <a:off x="0" y="242907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D87D4-F269-B07C-AB87-EAEFED556AC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1C6F-032B-9C16-EB33-47F6FCBB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72B1-6F1B-36D3-05BF-072DB020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D4D5C-CAF1-9D3F-FE93-99A749BE7E9C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1019A5-DD24-B089-CE97-F5DA4B1075B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2C0DBF-A663-5D4A-FF76-EA34B45C2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4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25EBD9-45B5-7672-5772-7749936D54BC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727436-B0E8-9651-BA6D-4A1FCEA1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CC5F79-768A-8DB3-9C8C-3997E08A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3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973CE-D947-3B51-00BB-1633EAD181DD}"/>
              </a:ext>
            </a:extLst>
          </p:cNvPr>
          <p:cNvSpPr/>
          <p:nvPr userDrawn="1"/>
        </p:nvSpPr>
        <p:spPr>
          <a:xfrm>
            <a:off x="0" y="538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A8AD9-AF34-DA05-925B-4228BA0210D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23DCFB2-7599-33EF-B290-2D98DA7B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12E880-60C1-0575-87AA-420EAAF1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69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DF590-918F-C53E-78A1-9AA17A6B65B3}"/>
              </a:ext>
            </a:extLst>
          </p:cNvPr>
          <p:cNvSpPr/>
          <p:nvPr userDrawn="1"/>
        </p:nvSpPr>
        <p:spPr>
          <a:xfrm>
            <a:off x="0" y="585629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6086475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99CD3-728E-0538-38A1-996FD9CB465D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31D34B-3C35-0B5C-5B85-8ED54B24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7F5016-F949-8285-9162-9CC68501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97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8343331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603" y="736849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4683525" y="3198198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CD1BCD-9256-F759-C25F-D59E418AF653}"/>
              </a:ext>
            </a:extLst>
          </p:cNvPr>
          <p:cNvSpPr/>
          <p:nvPr userDrawn="1"/>
        </p:nvSpPr>
        <p:spPr>
          <a:xfrm>
            <a:off x="407988" y="390617"/>
            <a:ext cx="8070187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C0F110-C9CA-F75F-5D90-43B87FC91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90" y="736850"/>
            <a:ext cx="7200137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2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0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71" y="736847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650470" y="3198197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28766-44CF-F6E6-6118-CF4AC932B003}"/>
              </a:ext>
            </a:extLst>
          </p:cNvPr>
          <p:cNvSpPr/>
          <p:nvPr userDrawn="1"/>
        </p:nvSpPr>
        <p:spPr>
          <a:xfrm>
            <a:off x="3728620" y="390617"/>
            <a:ext cx="8055391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79536-5AEB-4666-3027-23F4BD7A6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8667" y="736848"/>
            <a:ext cx="7661745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1A79AA-16AB-88B3-7461-D4D9DA80675F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545CE3F-1FC2-51B1-37D2-59FCC4114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F9DA15-3055-39B5-3998-833CC3CA5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97518" y="681037"/>
            <a:ext cx="6254696" cy="51879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68271B-B80D-04D2-36AF-0ABD5DFC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878"/>
            <a:ext cx="4088907" cy="406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4F6E96-4A05-E8DE-E2B1-91F27B71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08890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4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0254D8-39ED-AAEC-7AC8-AB239107376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84B9712-EBDA-81B0-9F6E-DC6236E4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97ED06-BD00-60E3-2145-110E9ACC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1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AD7B7-D22E-F594-39FC-F5D2A71C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F035-98D6-C433-64B6-5C69EBAA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2054C-E070-1379-6088-38921149659F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1646B86-6580-2996-C524-3A6E82B856E7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8" r:id="rId4"/>
    <p:sldLayoutId id="2147483654" r:id="rId5"/>
    <p:sldLayoutId id="2147483661" r:id="rId6"/>
    <p:sldLayoutId id="2147483651" r:id="rId7"/>
    <p:sldLayoutId id="2147483656" r:id="rId8"/>
    <p:sldLayoutId id="2147483660" r:id="rId9"/>
    <p:sldLayoutId id="2147483662" r:id="rId10"/>
    <p:sldLayoutId id="2147483663" r:id="rId11"/>
    <p:sldLayoutId id="2147483652" r:id="rId12"/>
    <p:sldLayoutId id="2147483653" r:id="rId13"/>
    <p:sldLayoutId id="2147483659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mailto:websubmit@exceptionalchildre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805027-0251-F5BD-689C-2F625358D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1853"/>
            <a:ext cx="9144000" cy="2085698"/>
          </a:xfrm>
        </p:spPr>
        <p:txBody>
          <a:bodyPr/>
          <a:lstStyle/>
          <a:p>
            <a:r>
              <a:rPr lang="en-US" sz="4400" dirty="0"/>
              <a:t>Your Website + Your Goals =</a:t>
            </a:r>
            <a:br>
              <a:rPr lang="en-US" sz="4400" dirty="0"/>
            </a:br>
            <a:r>
              <a:rPr lang="en-US" sz="4400" dirty="0"/>
              <a:t>A Success Story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08FB17-FE12-1110-0FC5-2B88F1CC4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8393"/>
            <a:ext cx="9144000" cy="151547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Mason Shelby</a:t>
            </a:r>
            <a:r>
              <a:rPr lang="en-US" dirty="0"/>
              <a:t>, Director, Digital Content</a:t>
            </a:r>
          </a:p>
          <a:p>
            <a:pPr marL="0" indent="0">
              <a:buNone/>
            </a:pPr>
            <a:r>
              <a:rPr lang="en-US" b="1" dirty="0"/>
              <a:t>Lara Fahey</a:t>
            </a:r>
            <a:r>
              <a:rPr lang="en-US" dirty="0"/>
              <a:t>, Specialist, Digital Content </a:t>
            </a:r>
          </a:p>
        </p:txBody>
      </p:sp>
    </p:spTree>
    <p:extLst>
      <p:ext uri="{BB962C8B-B14F-4D97-AF65-F5344CB8AC3E}">
        <p14:creationId xmlns:p14="http://schemas.microsoft.com/office/powerpoint/2010/main" val="374546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1CD4-622E-6F5C-F491-4462DA11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Clearly defined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34D7-C8DD-963F-5BFC-A638B57DA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goal(s) of your page?</a:t>
            </a:r>
          </a:p>
          <a:p>
            <a:r>
              <a:rPr lang="en-US" dirty="0"/>
              <a:t>Your goal(s) should be obvious</a:t>
            </a:r>
          </a:p>
          <a:p>
            <a:r>
              <a:rPr lang="en-US" dirty="0"/>
              <a:t>Your goals should be prioritized</a:t>
            </a:r>
          </a:p>
          <a:p>
            <a:r>
              <a:rPr lang="en-US" dirty="0"/>
              <a:t>Achieving your goal(s) should be easy/painless for the user</a:t>
            </a:r>
          </a:p>
          <a:p>
            <a:r>
              <a:rPr lang="en-US" dirty="0"/>
              <a:t>What’s your </a:t>
            </a:r>
            <a:r>
              <a:rPr lang="en-US" dirty="0">
                <a:solidFill>
                  <a:srgbClr val="BF311A"/>
                </a:solidFill>
              </a:rPr>
              <a:t>“elevator pitch” </a:t>
            </a:r>
            <a:r>
              <a:rPr lang="en-US" dirty="0"/>
              <a:t>for the purpose of this webpage?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Elite Competition Breakaway Goal">
            <a:extLst>
              <a:ext uri="{FF2B5EF4-FFF2-40B4-BE49-F238E27FC236}">
                <a16:creationId xmlns:a16="http://schemas.microsoft.com/office/drawing/2014/main" id="{983F38EA-CD99-62DD-DFFC-4A911D957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23" y="49329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.com: EASY Street Sign signs road famous fun rich | Indoor/Outdoor |  18&quot; Wide Plastic Sign : Everything Else">
            <a:extLst>
              <a:ext uri="{FF2B5EF4-FFF2-40B4-BE49-F238E27FC236}">
                <a16:creationId xmlns:a16="http://schemas.microsoft.com/office/drawing/2014/main" id="{3A00080D-D7DF-F27C-5ABF-F8B1E128A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71" y="468566"/>
            <a:ext cx="4222772" cy="18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B0F4F-33C3-AA1F-F248-2DA02E1D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Descriptive Title?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1BE73-FCDB-CD12-E9A5-E568C1A9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using a descriptive title on your page?</a:t>
            </a:r>
          </a:p>
          <a:p>
            <a:r>
              <a:rPr lang="en-US" dirty="0"/>
              <a:t>Is your title concise?</a:t>
            </a:r>
          </a:p>
          <a:p>
            <a:r>
              <a:rPr lang="en-US" dirty="0"/>
              <a:t>Is your title direct and un-mysterious?</a:t>
            </a:r>
          </a:p>
          <a:p>
            <a:r>
              <a:rPr lang="en-US" dirty="0"/>
              <a:t>Does it reflect what a user would </a:t>
            </a:r>
            <a:r>
              <a:rPr lang="en-US" dirty="0">
                <a:solidFill>
                  <a:srgbClr val="BF311A"/>
                </a:solidFill>
              </a:rPr>
              <a:t>enter into a search engine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ou Are Here Map Images – Browse 2,436 Stock Photos, Vectors, and Video |  Adobe Stock">
            <a:extLst>
              <a:ext uri="{FF2B5EF4-FFF2-40B4-BE49-F238E27FC236}">
                <a16:creationId xmlns:a16="http://schemas.microsoft.com/office/drawing/2014/main" id="{28A19BFB-1EDC-D69C-8DA2-25564345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854" y="3361953"/>
            <a:ext cx="2910946" cy="20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A4121B-29C6-FA0F-3D06-5A03A43E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Overview description/instruction?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91E4C-5FFA-98A0-CF40-76C419389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your page have an overview description or instructions for the user?</a:t>
            </a:r>
          </a:p>
          <a:p>
            <a:r>
              <a:rPr lang="en-US" dirty="0"/>
              <a:t>In the overview, you can explicitly state:</a:t>
            </a:r>
          </a:p>
          <a:p>
            <a:pPr lvl="1"/>
            <a:r>
              <a:rPr lang="en-US" dirty="0"/>
              <a:t>Who this webpage is for? Call out your audience, </a:t>
            </a:r>
            <a:br>
              <a:rPr lang="en-US" dirty="0"/>
            </a:br>
            <a:r>
              <a:rPr lang="en-US" dirty="0"/>
              <a:t>they will feel “seen”!</a:t>
            </a:r>
          </a:p>
          <a:p>
            <a:pPr lvl="1"/>
            <a:r>
              <a:rPr lang="en-US" dirty="0"/>
              <a:t>Remind or tell them: what is the goal?</a:t>
            </a:r>
          </a:p>
          <a:p>
            <a:pPr lvl="1"/>
            <a:r>
              <a:rPr lang="en-US" dirty="0"/>
              <a:t>Other background information / context?</a:t>
            </a:r>
            <a:br>
              <a:rPr lang="en-US" dirty="0"/>
            </a:br>
            <a:r>
              <a:rPr lang="en-US" dirty="0">
                <a:solidFill>
                  <a:srgbClr val="BF311A"/>
                </a:solidFill>
              </a:rPr>
              <a:t>“Am I in the right place?”</a:t>
            </a:r>
          </a:p>
        </p:txBody>
      </p:sp>
    </p:spTree>
    <p:extLst>
      <p:ext uri="{BB962C8B-B14F-4D97-AF65-F5344CB8AC3E}">
        <p14:creationId xmlns:p14="http://schemas.microsoft.com/office/powerpoint/2010/main" val="395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738E-DB0C-1C61-C644-770F5C85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Strong hero image?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34ED-5056-DF9B-4E2C-D4414482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hero image?</a:t>
            </a:r>
          </a:p>
          <a:p>
            <a:pPr lvl="1"/>
            <a:r>
              <a:rPr lang="en-US" dirty="0"/>
              <a:t>A hero image is a large, attention-grabbing picture shown in                                   the above-the-fold area of the webpage or email.</a:t>
            </a:r>
          </a:p>
          <a:p>
            <a:r>
              <a:rPr lang="en-US" dirty="0"/>
              <a:t>1 Great Picture &gt; 10 Okay Pictures</a:t>
            </a:r>
          </a:p>
          <a:p>
            <a:r>
              <a:rPr lang="en-US" dirty="0"/>
              <a:t>Pictures with People &gt; Pictures without People</a:t>
            </a:r>
          </a:p>
          <a:p>
            <a:r>
              <a:rPr lang="en-US" dirty="0">
                <a:solidFill>
                  <a:srgbClr val="BF311A"/>
                </a:solidFill>
              </a:rPr>
              <a:t>Repeated, consistent use of hero image across channels </a:t>
            </a:r>
            <a:r>
              <a:rPr lang="en-US" dirty="0"/>
              <a:t>(website, email, social media)</a:t>
            </a:r>
          </a:p>
        </p:txBody>
      </p:sp>
      <p:pic>
        <p:nvPicPr>
          <p:cNvPr id="4" name="Picture 2" descr="The “Superwoman” burden. We can all agree that the way women… | by Dillya.H  | Medium">
            <a:extLst>
              <a:ext uri="{FF2B5EF4-FFF2-40B4-BE49-F238E27FC236}">
                <a16:creationId xmlns:a16="http://schemas.microsoft.com/office/drawing/2014/main" id="{3305E643-9927-97AC-B19F-C7A9BDE1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91" y="164223"/>
            <a:ext cx="2375733" cy="24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tique Key Clipart - Clipart Suggest">
            <a:extLst>
              <a:ext uri="{FF2B5EF4-FFF2-40B4-BE49-F238E27FC236}">
                <a16:creationId xmlns:a16="http://schemas.microsoft.com/office/drawing/2014/main" id="{F7997345-187B-3AC9-E158-30C6ECECC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53728" y="3644860"/>
            <a:ext cx="2357817" cy="236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504B5-9787-39E4-520E-D18CDE5F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/>
              <a:t>. </a:t>
            </a:r>
            <a:r>
              <a:rPr lang="en-US" dirty="0"/>
              <a:t>Using good/relevant keywords?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5050-9AB1-5F10-C95E-85FF01D80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you including keywords in the content of your webpage?</a:t>
            </a:r>
          </a:p>
          <a:p>
            <a:r>
              <a:rPr lang="en-US" dirty="0">
                <a:solidFill>
                  <a:srgbClr val="BF311A"/>
                </a:solidFill>
              </a:rPr>
              <a:t>Does it reflect what a user would enter into a search engine?</a:t>
            </a:r>
          </a:p>
          <a:p>
            <a:r>
              <a:rPr lang="en-US" dirty="0"/>
              <a:t>When to use thesaurus? Finding the right balance between repeating the same words or phrases enough to positively influence search engines without being too redundant </a:t>
            </a:r>
          </a:p>
        </p:txBody>
      </p:sp>
    </p:spTree>
    <p:extLst>
      <p:ext uri="{BB962C8B-B14F-4D97-AF65-F5344CB8AC3E}">
        <p14:creationId xmlns:p14="http://schemas.microsoft.com/office/powerpoint/2010/main" val="29410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0CC2-19DD-2B44-8BA7-6D18AE1D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Webpage Report Card: Grading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788-B285-1EE2-5E36-E0352733A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we do?</a:t>
            </a:r>
          </a:p>
          <a:p>
            <a:r>
              <a:rPr lang="en-US" dirty="0"/>
              <a:t>Wins to celebrate?</a:t>
            </a:r>
          </a:p>
          <a:p>
            <a:r>
              <a:rPr lang="en-US" dirty="0"/>
              <a:t>Areas to work on / improve?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495EBB-02A8-E7CE-9671-EB4A34EEC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590" y="1788851"/>
            <a:ext cx="2434126" cy="24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3290-3777-319F-C452-8C7E7094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A2D3A-E369-9D7C-E112-8551AF42E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Mason Shelby</a:t>
            </a:r>
            <a:r>
              <a:rPr lang="en-US" dirty="0"/>
              <a:t>, Director, Digital Content</a:t>
            </a:r>
          </a:p>
          <a:p>
            <a:pPr marL="0" indent="0" algn="ctr">
              <a:buNone/>
            </a:pPr>
            <a:r>
              <a:rPr lang="en-US" b="1" dirty="0"/>
              <a:t>Lara Fahey</a:t>
            </a:r>
            <a:r>
              <a:rPr lang="en-US" dirty="0"/>
              <a:t>, Specialist, Digital Content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Email us: </a:t>
            </a:r>
            <a:r>
              <a:rPr lang="en-US" dirty="0">
                <a:hlinkClick r:id="rId2"/>
              </a:rPr>
              <a:t>websubmit@exceptionalchildren.org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Submit a request: </a:t>
            </a:r>
            <a:r>
              <a:rPr lang="en-US" dirty="0">
                <a:solidFill>
                  <a:srgbClr val="BF311A"/>
                </a:solidFill>
              </a:rPr>
              <a:t>exceptionalchildren.org/</a:t>
            </a:r>
            <a:r>
              <a:rPr lang="en-US" dirty="0" err="1">
                <a:solidFill>
                  <a:srgbClr val="BF311A"/>
                </a:solidFill>
              </a:rPr>
              <a:t>webrequest</a:t>
            </a:r>
            <a:endParaRPr lang="en-US" dirty="0">
              <a:solidFill>
                <a:srgbClr val="BF311A"/>
              </a:solidFill>
            </a:endParaRPr>
          </a:p>
        </p:txBody>
      </p:sp>
      <p:pic>
        <p:nvPicPr>
          <p:cNvPr id="4" name="Picture 3" descr="A pink heart shaped diamond&#10;&#10;Description automatically generated">
            <a:extLst>
              <a:ext uri="{FF2B5EF4-FFF2-40B4-BE49-F238E27FC236}">
                <a16:creationId xmlns:a16="http://schemas.microsoft.com/office/drawing/2014/main" id="{47763569-370A-E1A2-A930-5F7F2555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" y="1369286"/>
            <a:ext cx="1515479" cy="1515479"/>
          </a:xfrm>
          <a:prstGeom prst="rect">
            <a:avLst/>
          </a:prstGeom>
        </p:spPr>
      </p:pic>
      <p:pic>
        <p:nvPicPr>
          <p:cNvPr id="5" name="Picture 4" descr="A pink heart shaped diamond&#10;&#10;Description automatically generated">
            <a:extLst>
              <a:ext uri="{FF2B5EF4-FFF2-40B4-BE49-F238E27FC236}">
                <a16:creationId xmlns:a16="http://schemas.microsoft.com/office/drawing/2014/main" id="{9142D0B2-C755-EF07-B695-C259985DC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30" y="1369286"/>
            <a:ext cx="1515479" cy="15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8905-6971-313C-8BB5-DC0B64AF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 good website important?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A3B6B-ABF7-D0B1-BDF5-97718E8B4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24"/>
          <a:stretch/>
        </p:blipFill>
        <p:spPr>
          <a:xfrm>
            <a:off x="838200" y="2066899"/>
            <a:ext cx="10675301" cy="31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6CB4-39D0-A09C-A80E-734EB061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Impressions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F53AA0-A576-4920-B626-DE47EBFF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82" y="1922043"/>
            <a:ext cx="5971436" cy="382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1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CFA1-0842-0739-5BFD-63002FD6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 &amp; First Impressions</a:t>
            </a:r>
          </a:p>
        </p:txBody>
      </p:sp>
      <p:pic>
        <p:nvPicPr>
          <p:cNvPr id="5" name="Picture 4" descr="Inova Emergency Services | Inova">
            <a:extLst>
              <a:ext uri="{FF2B5EF4-FFF2-40B4-BE49-F238E27FC236}">
                <a16:creationId xmlns:a16="http://schemas.microsoft.com/office/drawing/2014/main" id="{F6A3A5F3-C56E-D5F0-4BA5-28C5FA7C14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97" r="20601" b="7614"/>
          <a:stretch/>
        </p:blipFill>
        <p:spPr>
          <a:xfrm>
            <a:off x="569774" y="2055229"/>
            <a:ext cx="5467750" cy="3754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TOP 10 BEST Urgent Care in Chula Vista, CA - Updated 2025 - Yelp">
            <a:extLst>
              <a:ext uri="{FF2B5EF4-FFF2-40B4-BE49-F238E27FC236}">
                <a16:creationId xmlns:a16="http://schemas.microsoft.com/office/drawing/2014/main" id="{D593267A-F408-77D1-28CD-728DCCC251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830" r="-424" b="6809"/>
          <a:stretch/>
        </p:blipFill>
        <p:spPr>
          <a:xfrm>
            <a:off x="6210434" y="2056140"/>
            <a:ext cx="5428528" cy="3752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262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8416-9B3E-09ED-66CE-834BE7E0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This Year… the BRAND GUIDE! 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FD104-06E9-C6E9-57DA-56B87E77B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resource designed to:</a:t>
            </a:r>
          </a:p>
          <a:p>
            <a:pPr lvl="1"/>
            <a:r>
              <a:rPr lang="en-US" dirty="0"/>
              <a:t>Strengthen our identity</a:t>
            </a:r>
          </a:p>
          <a:p>
            <a:pPr lvl="1"/>
            <a:r>
              <a:rPr lang="en-US" dirty="0"/>
              <a:t>Unify our voice</a:t>
            </a:r>
          </a:p>
          <a:p>
            <a:pPr lvl="1"/>
            <a:r>
              <a:rPr lang="en-US" dirty="0"/>
              <a:t>Support </a:t>
            </a:r>
            <a:r>
              <a:rPr lang="en-US" b="1" u="sng" dirty="0"/>
              <a:t>consistent</a:t>
            </a:r>
            <a:r>
              <a:rPr lang="en-US" b="1" dirty="0"/>
              <a:t>, </a:t>
            </a:r>
            <a:r>
              <a:rPr lang="en-US" b="1" u="sng" dirty="0"/>
              <a:t>impactful</a:t>
            </a:r>
            <a:r>
              <a:rPr lang="en-US" b="1" dirty="0"/>
              <a:t> </a:t>
            </a:r>
            <a:r>
              <a:rPr lang="en-US" b="1" u="sng" dirty="0"/>
              <a:t>communication</a:t>
            </a:r>
            <a:r>
              <a:rPr lang="en-US" b="1" dirty="0"/>
              <a:t> </a:t>
            </a:r>
            <a:r>
              <a:rPr lang="en-US" dirty="0"/>
              <a:t>across our community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4400" b="1" dirty="0"/>
              <a:t>https://brand.exceptionalchildren.org</a:t>
            </a:r>
          </a:p>
        </p:txBody>
      </p:sp>
    </p:spTree>
    <p:extLst>
      <p:ext uri="{BB962C8B-B14F-4D97-AF65-F5344CB8AC3E}">
        <p14:creationId xmlns:p14="http://schemas.microsoft.com/office/powerpoint/2010/main" val="43365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31E7-7CE4-5007-9176-4A0C51DD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Your Webpage in 3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584B-7F9D-9D59-1071-37B00AF27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BF311A"/>
                </a:solidFill>
              </a:rPr>
              <a:t>Define</a:t>
            </a:r>
            <a:r>
              <a:rPr lang="en-US" sz="4000" dirty="0"/>
              <a:t> Your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BF311A"/>
                </a:solidFill>
              </a:rPr>
              <a:t>Design</a:t>
            </a:r>
            <a:r>
              <a:rPr lang="en-US" sz="4000" dirty="0"/>
              <a:t> Your Webpage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BF311A"/>
                </a:solidFill>
              </a:rPr>
              <a:t>Assess</a:t>
            </a:r>
            <a:r>
              <a:rPr lang="en-US" sz="4000" dirty="0"/>
              <a:t> and Re-design (as Needed)</a:t>
            </a:r>
          </a:p>
        </p:txBody>
      </p:sp>
    </p:spTree>
    <p:extLst>
      <p:ext uri="{BB962C8B-B14F-4D97-AF65-F5344CB8AC3E}">
        <p14:creationId xmlns:p14="http://schemas.microsoft.com/office/powerpoint/2010/main" val="21038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E8333A-F35E-D63F-E95F-BF4DD092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F311A"/>
                </a:solidFill>
              </a:rPr>
              <a:t>Define</a:t>
            </a:r>
            <a:r>
              <a:rPr lang="en-US" dirty="0"/>
              <a:t> Your Goals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D91632-FD81-7AE5-AC66-918B0353A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What are the goals of your component?</a:t>
            </a:r>
          </a:p>
          <a:p>
            <a:r>
              <a:rPr lang="en-US" dirty="0"/>
              <a:t>Who is your audience?</a:t>
            </a:r>
          </a:p>
          <a:p>
            <a:r>
              <a:rPr lang="en-US" dirty="0"/>
              <a:t>Sample Goals:</a:t>
            </a:r>
          </a:p>
          <a:p>
            <a:pPr lvl="1"/>
            <a:r>
              <a:rPr lang="en-US" sz="2800" dirty="0"/>
              <a:t>Increase awareness of, and attendance at, an event</a:t>
            </a:r>
          </a:p>
          <a:p>
            <a:pPr lvl="1"/>
            <a:r>
              <a:rPr lang="en-US" sz="2800" dirty="0"/>
              <a:t>Increase member (and non-member) engagement</a:t>
            </a:r>
          </a:p>
          <a:p>
            <a:pPr lvl="1"/>
            <a:r>
              <a:rPr lang="en-US" sz="2800" dirty="0"/>
              <a:t>Increase the number of website views/sessions</a:t>
            </a:r>
          </a:p>
          <a:p>
            <a:pPr lvl="1"/>
            <a:r>
              <a:rPr lang="en-US" sz="2800" dirty="0"/>
              <a:t>New member registrations/renewals</a:t>
            </a:r>
          </a:p>
        </p:txBody>
      </p:sp>
      <p:pic>
        <p:nvPicPr>
          <p:cNvPr id="2" name="Picture Placeholder 1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7668ABD-B5D1-932E-CFEE-CEBB0CA87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" b="3857"/>
          <a:stretch/>
        </p:blipFill>
        <p:spPr>
          <a:xfrm>
            <a:off x="7946366" y="859388"/>
            <a:ext cx="3407434" cy="19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25B291-9CF2-811F-95D2-C03E86EA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F311A"/>
                </a:solidFill>
              </a:rPr>
              <a:t>Design</a:t>
            </a:r>
            <a:r>
              <a:rPr lang="en-US" dirty="0"/>
              <a:t> Your Webpage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E342B9-5C1D-7492-0225-3255A00EC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Does the layout/hierarchy of your website reflect your goals?</a:t>
            </a:r>
          </a:p>
          <a:p>
            <a:r>
              <a:rPr lang="en-US" sz="2800" dirty="0"/>
              <a:t>Is the purpose/goal explicitly stated? Why not?</a:t>
            </a:r>
          </a:p>
          <a:p>
            <a:r>
              <a:rPr lang="en-US" sz="2800" dirty="0"/>
              <a:t>Who is your audience?</a:t>
            </a:r>
          </a:p>
          <a:p>
            <a:r>
              <a:rPr lang="en-US" sz="2800" dirty="0"/>
              <a:t>How easy is it for users to convert (register, sign up, purchase, </a:t>
            </a:r>
            <a:r>
              <a:rPr lang="en-US" sz="2800" dirty="0" err="1"/>
              <a:t>etc</a:t>
            </a:r>
            <a:r>
              <a:rPr lang="en-US" sz="2800" dirty="0"/>
              <a:t>)?</a:t>
            </a:r>
          </a:p>
          <a:p>
            <a:r>
              <a:rPr lang="en-US" sz="2800" dirty="0"/>
              <a:t>Which design choices increase engagement/conversion, and which introduce clutter</a:t>
            </a:r>
          </a:p>
          <a:p>
            <a:r>
              <a:rPr lang="en-US" sz="2800" dirty="0"/>
              <a:t>Identify keywords, hero image, “elevator pitch”</a:t>
            </a:r>
          </a:p>
        </p:txBody>
      </p:sp>
    </p:spTree>
    <p:extLst>
      <p:ext uri="{BB962C8B-B14F-4D97-AF65-F5344CB8AC3E}">
        <p14:creationId xmlns:p14="http://schemas.microsoft.com/office/powerpoint/2010/main" val="28514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612F-C5B3-70A1-39A4-BA766E7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F311A"/>
                </a:solidFill>
              </a:rPr>
              <a:t>Assess</a:t>
            </a:r>
            <a:r>
              <a:rPr lang="en-US" dirty="0"/>
              <a:t>: Webpage Report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DE9D6-9C3E-D6BA-3F3B-C3B27A17F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Clearly defined goal?</a:t>
            </a:r>
          </a:p>
          <a:p>
            <a:r>
              <a:rPr lang="en-US" dirty="0"/>
              <a:t>Descriptive title?</a:t>
            </a:r>
          </a:p>
          <a:p>
            <a:r>
              <a:rPr lang="en-US" dirty="0"/>
              <a:t>Overview description/instruction?</a:t>
            </a:r>
          </a:p>
          <a:p>
            <a:r>
              <a:rPr lang="en-US" dirty="0"/>
              <a:t>Strong hero image?</a:t>
            </a:r>
          </a:p>
          <a:p>
            <a:r>
              <a:rPr lang="en-US" dirty="0"/>
              <a:t>Using good/relevant keywords appropriately?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8F93CE-A7C2-2915-C8F4-5DBA68A1C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72" y="1922043"/>
            <a:ext cx="2434126" cy="24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6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EC BRAND COLORS">
      <a:dk1>
        <a:sysClr val="windowText" lastClr="000000"/>
      </a:dk1>
      <a:lt1>
        <a:sysClr val="window" lastClr="FFFFFF"/>
      </a:lt1>
      <a:dk2>
        <a:srgbClr val="04305C"/>
      </a:dk2>
      <a:lt2>
        <a:srgbClr val="EFEFEF"/>
      </a:lt2>
      <a:accent1>
        <a:srgbClr val="04305C"/>
      </a:accent1>
      <a:accent2>
        <a:srgbClr val="00539B"/>
      </a:accent2>
      <a:accent3>
        <a:srgbClr val="BF311A"/>
      </a:accent3>
      <a:accent4>
        <a:srgbClr val="5EA157"/>
      </a:accent4>
      <a:accent5>
        <a:srgbClr val="EA7229"/>
      </a:accent5>
      <a:accent6>
        <a:srgbClr val="995FA3"/>
      </a:accent6>
      <a:hlink>
        <a:srgbClr val="00539B"/>
      </a:hlink>
      <a:folHlink>
        <a:srgbClr val="04305C"/>
      </a:folHlink>
    </a:clrScheme>
    <a:fontScheme name="CEC BRAND">
      <a:majorFont>
        <a:latin typeface="Heebo ExtraBold"/>
        <a:ea typeface=""/>
        <a:cs typeface=""/>
      </a:majorFont>
      <a:minorFont>
        <a:latin typeface="Hee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_8 SECC Townhall DRAFT" id="{D3A057AA-60DB-4A4D-9431-8470D126F6C0}" vid="{1A33AAD2-DCA7-4DA5-B9F0-C11160677F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FCBF9BB59348B8D65BA922C1F98B" ma:contentTypeVersion="19" ma:contentTypeDescription="Create a new document." ma:contentTypeScope="" ma:versionID="afd7f6c2e76d078ae28fde0a2b3cd5f0">
  <xsd:schema xmlns:xsd="http://www.w3.org/2001/XMLSchema" xmlns:xs="http://www.w3.org/2001/XMLSchema" xmlns:p="http://schemas.microsoft.com/office/2006/metadata/properties" xmlns:ns2="55d90b30-3abf-45d6-a953-62c750a1e836" xmlns:ns3="a27e65b1-c2a8-44b8-81d9-7882bc18dec3" targetNamespace="http://schemas.microsoft.com/office/2006/metadata/properties" ma:root="true" ma:fieldsID="91893bc5f93591398a69352252307b3b" ns2:_="" ns3:_="">
    <xsd:import namespace="55d90b30-3abf-45d6-a953-62c750a1e836"/>
    <xsd:import namespace="a27e65b1-c2a8-44b8-81d9-7882bc18d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0b30-3abf-45d6-a953-62c750a1e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9e0dcc-075b-4be2-a307-94eac9fb49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65b1-c2a8-44b8-81d9-7882bc18d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45d29f-fb3e-4a65-81b0-fe23f878fada}" ma:internalName="TaxCatchAll" ma:showField="CatchAllData" ma:web="a27e65b1-c2a8-44b8-81d9-7882bc18d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7e65b1-c2a8-44b8-81d9-7882bc18dec3" xsi:nil="true"/>
    <lcf76f155ced4ddcb4097134ff3c332f xmlns="55d90b30-3abf-45d6-a953-62c750a1e8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9D6607-3EBA-42A7-B70B-45FFD18317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11ED6A-2B05-4EB7-8D4A-7AA7BD1A08EF}"/>
</file>

<file path=customXml/itemProps3.xml><?xml version="1.0" encoding="utf-8"?>
<ds:datastoreItem xmlns:ds="http://schemas.openxmlformats.org/officeDocument/2006/customXml" ds:itemID="{1BBD12EB-D991-42C7-90BB-27A9EE9302DC}"/>
</file>

<file path=docProps/app.xml><?xml version="1.0" encoding="utf-8"?>
<Properties xmlns="http://schemas.openxmlformats.org/officeDocument/2006/extended-properties" xmlns:vt="http://schemas.openxmlformats.org/officeDocument/2006/docPropsVTypes">
  <Template>[TEMPLATE] THE NEW CEC BRANDED POWERPOINT (Updated 11.5.24) - Copy</Template>
  <TotalTime>53</TotalTime>
  <Words>638</Words>
  <Application>Microsoft Office PowerPoint</Application>
  <PresentationFormat>Widescreen</PresentationFormat>
  <Paragraphs>85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Heebo</vt:lpstr>
      <vt:lpstr>Heebo ExtraBold</vt:lpstr>
      <vt:lpstr>Open Sans</vt:lpstr>
      <vt:lpstr>Office Theme</vt:lpstr>
      <vt:lpstr>Your Website + Your Goals = A Success Story</vt:lpstr>
      <vt:lpstr>Why is a good website important?</vt:lpstr>
      <vt:lpstr>First Impressions</vt:lpstr>
      <vt:lpstr>Branding &amp; First Impressions</vt:lpstr>
      <vt:lpstr>New This Year… the BRAND GUIDE!  </vt:lpstr>
      <vt:lpstr>Optimizing Your Webpage in 3 Steps</vt:lpstr>
      <vt:lpstr>Define Your Goals</vt:lpstr>
      <vt:lpstr>Design Your Webpage</vt:lpstr>
      <vt:lpstr>Assess: Webpage Report Card</vt:lpstr>
      <vt:lpstr>1. Clearly defined goal?</vt:lpstr>
      <vt:lpstr>2. Descriptive Title?</vt:lpstr>
      <vt:lpstr>3. Overview description/instruction?</vt:lpstr>
      <vt:lpstr>4. Strong hero image?</vt:lpstr>
      <vt:lpstr>5. Using good/relevant keywords?</vt:lpstr>
      <vt:lpstr>Webpage Report Card: Grading Time!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Lara Fahey</dc:creator>
  <cp:lastModifiedBy>Lara Fahey</cp:lastModifiedBy>
  <cp:revision>3</cp:revision>
  <dcterms:created xsi:type="dcterms:W3CDTF">2025-07-09T18:33:31Z</dcterms:created>
  <dcterms:modified xsi:type="dcterms:W3CDTF">2025-07-09T19:26:43Z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0x0101003E77FCBF9BB59348B8D65BA922C1F98B</vt:lpwstr>
  </property>
  <property fmtid="{D5CDD505-2E9C-101B-9397-08002B2CF9AE}" pid="3" name="MediaServiceImageTags">
    <vt:lpwstr/>
  </property>
</Properties>
</file>