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Heebo"/>
      <p:regular r:id="rId15"/>
      <p:bold r:id="rId16"/>
    </p:embeddedFont>
    <p:embeddedFont>
      <p:font typeface="Heebo ExtraBold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8" roundtripDataSignature="AMtx7mgq4kpdeBVI/+/d9+O0sTddKDmg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customschemas.google.com/relationships/presentationmetadata" Target="metadata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font" Target="fonts/HeeboExtraBold-bold.fntdata"/><Relationship Id="rId7" Type="http://schemas.openxmlformats.org/officeDocument/2006/relationships/slide" Target="slides/slide3.xml"/><Relationship Id="rId2" Type="http://schemas.openxmlformats.org/officeDocument/2006/relationships/presProps" Target="presProps.xml"/><Relationship Id="rId16" Type="http://schemas.openxmlformats.org/officeDocument/2006/relationships/font" Target="fonts/Heebo-bold.fntdata"/><Relationship Id="rId20" Type="http://schemas.openxmlformats.org/officeDocument/2006/relationships/customXml" Target="../customXml/item2.xml"/><Relationship Id="rId11" Type="http://schemas.openxmlformats.org/officeDocument/2006/relationships/slide" Target="slides/slide7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15" Type="http://schemas.openxmlformats.org/officeDocument/2006/relationships/font" Target="fonts/Heebo-regular.fntdata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3" name="Google Shape;19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66ba63400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4" name="Google Shape;154;g366ba634008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6ba63400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366ba634008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66ba63400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6" name="Google Shape;166;g366ba634008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449a9fc0b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3449a9fc0b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449a9fc0bf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g3449a9fc0bf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449a9fc0bf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g3449a9fc0bf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/>
          <p:nvPr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2" name="Google Shape;12;p18"/>
          <p:cNvSpPr/>
          <p:nvPr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3" name="Google Shape;13;p18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4" name="Google Shape;14;p18"/>
          <p:cNvSpPr txBox="1"/>
          <p:nvPr>
            <p:ph type="ctrTitle"/>
          </p:nvPr>
        </p:nvSpPr>
        <p:spPr>
          <a:xfrm>
            <a:off x="1524000" y="1171852"/>
            <a:ext cx="9144000" cy="30636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ebo ExtraBold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" type="subTitle"/>
          </p:nvPr>
        </p:nvSpPr>
        <p:spPr>
          <a:xfrm>
            <a:off x="1524000" y="4424668"/>
            <a:ext cx="9144000" cy="15154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18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7" name="Google Shape;17;p18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descr="A blue text on a black background&#10;&#10;Description automatically generated" id="18" name="Google Shape;18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5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descr="A blue text on a black background&#10;&#10;Description automatically generated" id="81" name="Google Shape;8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5"/>
          <p:cNvSpPr/>
          <p:nvPr>
            <p:ph idx="2" type="pic"/>
          </p:nvPr>
        </p:nvSpPr>
        <p:spPr>
          <a:xfrm>
            <a:off x="1426346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25"/>
          <p:cNvSpPr/>
          <p:nvPr>
            <p:ph idx="3" type="pic"/>
          </p:nvPr>
        </p:nvSpPr>
        <p:spPr>
          <a:xfrm>
            <a:off x="6235085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25"/>
          <p:cNvSpPr/>
          <p:nvPr>
            <p:ph idx="4" type="pic"/>
          </p:nvPr>
        </p:nvSpPr>
        <p:spPr>
          <a:xfrm>
            <a:off x="1426346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Google Shape;85;p25"/>
          <p:cNvSpPr/>
          <p:nvPr>
            <p:ph idx="5" type="pic"/>
          </p:nvPr>
        </p:nvSpPr>
        <p:spPr>
          <a:xfrm>
            <a:off x="6235085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7"/>
          <p:cNvSpPr/>
          <p:nvPr/>
        </p:nvSpPr>
        <p:spPr>
          <a:xfrm>
            <a:off x="8343331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88" name="Google Shape;88;p27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89" name="Google Shape;89;p27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90" name="Google Shape;90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7"/>
          <p:cNvSpPr txBox="1"/>
          <p:nvPr>
            <p:ph type="title"/>
          </p:nvPr>
        </p:nvSpPr>
        <p:spPr>
          <a:xfrm>
            <a:off x="8624603" y="736849"/>
            <a:ext cx="3286125" cy="5308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7"/>
          <p:cNvSpPr/>
          <p:nvPr/>
        </p:nvSpPr>
        <p:spPr>
          <a:xfrm rot="5400000">
            <a:off x="4683525" y="3198198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07988" y="390617"/>
            <a:ext cx="8070187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4" name="Google Shape;94;p27"/>
          <p:cNvSpPr txBox="1"/>
          <p:nvPr>
            <p:ph idx="1" type="body"/>
          </p:nvPr>
        </p:nvSpPr>
        <p:spPr>
          <a:xfrm>
            <a:off x="638790" y="736850"/>
            <a:ext cx="7200137" cy="5308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8"/>
          <p:cNvSpPr/>
          <p:nvPr/>
        </p:nvSpPr>
        <p:spPr>
          <a:xfrm>
            <a:off x="0" y="194270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7" name="Google Shape;97;p28"/>
          <p:cNvSpPr/>
          <p:nvPr/>
        </p:nvSpPr>
        <p:spPr>
          <a:xfrm>
            <a:off x="0" y="2404313"/>
            <a:ext cx="12192000" cy="3731003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8" name="Google Shape;98;p28"/>
          <p:cNvSpPr txBox="1"/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8"/>
          <p:cNvSpPr txBox="1"/>
          <p:nvPr>
            <p:ph idx="1" type="body"/>
          </p:nvPr>
        </p:nvSpPr>
        <p:spPr>
          <a:xfrm>
            <a:off x="838200" y="2649595"/>
            <a:ext cx="5181600" cy="3443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0" name="Google Shape;100;p28"/>
          <p:cNvSpPr txBox="1"/>
          <p:nvPr>
            <p:ph idx="2" type="body"/>
          </p:nvPr>
        </p:nvSpPr>
        <p:spPr>
          <a:xfrm>
            <a:off x="6172200" y="2649593"/>
            <a:ext cx="5181600" cy="34432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28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02" name="Google Shape;102;p28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descr="A blue text on a black background&#10;&#10;Description automatically generated" id="103" name="Google Shape;103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9"/>
          <p:cNvSpPr/>
          <p:nvPr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06" name="Google Shape;106;p2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8" name="Google Shape;108;p2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2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2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9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12" name="Google Shape;112;p29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113" name="Google Shape;11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16" name="Google Shape;116;p30"/>
          <p:cNvSpPr/>
          <p:nvPr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17" name="Google Shape;117;p3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9" name="Google Shape;119;p3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3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1" name="Google Shape;121;p3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>
                <a:solidFill>
                  <a:schemeClr val="lt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30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23" name="Google Shape;123;p30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124" name="Google Shape;124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ison">
  <p:cSld name="2_Comparison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1"/>
          <p:cNvSpPr/>
          <p:nvPr/>
        </p:nvSpPr>
        <p:spPr>
          <a:xfrm>
            <a:off x="108155" y="98324"/>
            <a:ext cx="11975691" cy="6661352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27" name="Google Shape;127;p31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128" name="Google Shape;128;p31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129" name="Google Shape;129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1"/>
          <p:cNvSpPr/>
          <p:nvPr>
            <p:ph idx="2" type="pic"/>
          </p:nvPr>
        </p:nvSpPr>
        <p:spPr>
          <a:xfrm>
            <a:off x="1426346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31"/>
          <p:cNvSpPr/>
          <p:nvPr>
            <p:ph idx="3" type="pic"/>
          </p:nvPr>
        </p:nvSpPr>
        <p:spPr>
          <a:xfrm>
            <a:off x="6235085" y="470514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31"/>
          <p:cNvSpPr/>
          <p:nvPr>
            <p:ph idx="4" type="pic"/>
          </p:nvPr>
        </p:nvSpPr>
        <p:spPr>
          <a:xfrm>
            <a:off x="1426346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31"/>
          <p:cNvSpPr/>
          <p:nvPr>
            <p:ph idx="5" type="pic"/>
          </p:nvPr>
        </p:nvSpPr>
        <p:spPr>
          <a:xfrm>
            <a:off x="6235085" y="3250757"/>
            <a:ext cx="4669654" cy="269215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/>
          <p:nvPr/>
        </p:nvSpPr>
        <p:spPr>
          <a:xfrm>
            <a:off x="0" y="2890685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1" name="Google Shape;21;p19"/>
          <p:cNvSpPr/>
          <p:nvPr/>
        </p:nvSpPr>
        <p:spPr>
          <a:xfrm>
            <a:off x="0" y="242907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2" name="Google Shape;22;p19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3" name="Google Shape;23;p19"/>
          <p:cNvSpPr txBox="1"/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" type="body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9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26" name="Google Shape;26;p19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27" name="Google Shape;27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/>
          <p:nvPr/>
        </p:nvSpPr>
        <p:spPr>
          <a:xfrm>
            <a:off x="0" y="1"/>
            <a:ext cx="12192000" cy="396731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0" name="Google Shape;30;p20"/>
          <p:cNvSpPr/>
          <p:nvPr/>
        </p:nvSpPr>
        <p:spPr>
          <a:xfrm>
            <a:off x="0" y="3967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1" name="Google Shape;31;p20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2" name="Google Shape;32;p20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3" name="Google Shape;33;p20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descr="A blue text on a black background&#10;&#10;Description automatically generated" id="34" name="Google Shape;34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20"/>
          <p:cNvSpPr txBox="1"/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" type="body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6"/>
          <p:cNvSpPr/>
          <p:nvPr/>
        </p:nvSpPr>
        <p:spPr>
          <a:xfrm>
            <a:off x="0" y="0"/>
            <a:ext cx="3848669" cy="6858000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39" name="Google Shape;39;p26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40" name="Google Shape;40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6"/>
          <p:cNvSpPr txBox="1"/>
          <p:nvPr>
            <p:ph type="title"/>
          </p:nvPr>
        </p:nvSpPr>
        <p:spPr>
          <a:xfrm>
            <a:off x="281271" y="736847"/>
            <a:ext cx="3286125" cy="5308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6"/>
          <p:cNvSpPr/>
          <p:nvPr/>
        </p:nvSpPr>
        <p:spPr>
          <a:xfrm rot="5400000">
            <a:off x="650470" y="3198197"/>
            <a:ext cx="6858003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43" name="Google Shape;43;p26"/>
          <p:cNvSpPr/>
          <p:nvPr/>
        </p:nvSpPr>
        <p:spPr>
          <a:xfrm>
            <a:off x="3728620" y="390617"/>
            <a:ext cx="8055391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44" name="Google Shape;44;p26"/>
          <p:cNvSpPr txBox="1"/>
          <p:nvPr>
            <p:ph idx="1" type="body"/>
          </p:nvPr>
        </p:nvSpPr>
        <p:spPr>
          <a:xfrm>
            <a:off x="3848667" y="736848"/>
            <a:ext cx="7661745" cy="5308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26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34bd9be7632_0_16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8" name="Google Shape;48;g34bd9be7632_0_168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9" name="Google Shape;49;g34bd9be7632_0_168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descr="A blue text on a black background&#10;&#10;Description automatically generated" id="52" name="Google Shape;52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3"/>
          <p:cNvSpPr/>
          <p:nvPr>
            <p:ph idx="2" type="pic"/>
          </p:nvPr>
        </p:nvSpPr>
        <p:spPr>
          <a:xfrm>
            <a:off x="5097518" y="681037"/>
            <a:ext cx="6254696" cy="5187952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23"/>
          <p:cNvSpPr txBox="1"/>
          <p:nvPr>
            <p:ph idx="1" type="body"/>
          </p:nvPr>
        </p:nvSpPr>
        <p:spPr>
          <a:xfrm>
            <a:off x="838200" y="1805878"/>
            <a:ext cx="4088907" cy="4063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type="title"/>
          </p:nvPr>
        </p:nvSpPr>
        <p:spPr>
          <a:xfrm>
            <a:off x="838200" y="681037"/>
            <a:ext cx="4088907" cy="1009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ebo ExtraBold"/>
              <a:buNone/>
              <a:defRPr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/>
          <p:nvPr/>
        </p:nvSpPr>
        <p:spPr>
          <a:xfrm>
            <a:off x="0" y="5856294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58" name="Google Shape;58;p21"/>
          <p:cNvSpPr/>
          <p:nvPr/>
        </p:nvSpPr>
        <p:spPr>
          <a:xfrm>
            <a:off x="0" y="6086475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1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60" name="Google Shape;60;p21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61" name="Google Shape;61;p21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62" name="Google Shape;62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1"/>
          <p:cNvSpPr txBox="1"/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2"/>
          <p:cNvSpPr/>
          <p:nvPr/>
        </p:nvSpPr>
        <p:spPr>
          <a:xfrm>
            <a:off x="0" y="538316"/>
            <a:ext cx="12192000" cy="461607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67" name="Google Shape;67;p22"/>
          <p:cNvSpPr/>
          <p:nvPr/>
        </p:nvSpPr>
        <p:spPr>
          <a:xfrm>
            <a:off x="0" y="0"/>
            <a:ext cx="12192000" cy="771525"/>
          </a:xfrm>
          <a:prstGeom prst="rect">
            <a:avLst/>
          </a:prstGeom>
          <a:solidFill>
            <a:srgbClr val="04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2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69" name="Google Shape;69;p22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70" name="Google Shape;70;p22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pic>
        <p:nvPicPr>
          <p:cNvPr id="71" name="Google Shape;7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5" cy="46160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22"/>
          <p:cNvSpPr txBox="1"/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" type="body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/>
          <p:nvPr/>
        </p:nvSpPr>
        <p:spPr>
          <a:xfrm>
            <a:off x="407988" y="390617"/>
            <a:ext cx="11376024" cy="573872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76" name="Google Shape;76;p24"/>
          <p:cNvSpPr txBox="1"/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blue text on a black background&#10;&#10;Description automatically generated" id="78" name="Google Shape;78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9259" y="6244528"/>
            <a:ext cx="1010416" cy="4616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  <a:defRPr b="0" i="0" sz="4400" u="none" cap="none" strike="noStrike">
                <a:solidFill>
                  <a:schemeClr val="dk1"/>
                </a:solidFill>
                <a:latin typeface="Heebo ExtraBold"/>
                <a:ea typeface="Heebo ExtraBold"/>
                <a:cs typeface="Heebo ExtraBold"/>
                <a:sym typeface="Heebo Extra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Heebo"/>
                <a:ea typeface="Heebo"/>
                <a:cs typeface="Heebo"/>
                <a:sym typeface="Heebo"/>
              </a:defRPr>
            </a:lvl9pPr>
          </a:lstStyle>
          <a:p/>
        </p:txBody>
      </p:sp>
      <p:sp>
        <p:nvSpPr>
          <p:cNvPr id="8" name="Google Shape;8;p17"/>
          <p:cNvSpPr/>
          <p:nvPr/>
        </p:nvSpPr>
        <p:spPr>
          <a:xfrm>
            <a:off x="11510413" y="6331648"/>
            <a:ext cx="273600" cy="274320"/>
          </a:xfrm>
          <a:prstGeom prst="rect">
            <a:avLst/>
          </a:prstGeom>
          <a:solidFill>
            <a:srgbClr val="00539B"/>
          </a:solidFill>
          <a:ln>
            <a:noFill/>
          </a:ln>
          <a:effectLst>
            <a:outerShdw blurRad="127000" rotWithShape="0" algn="t" dir="5400000" dist="63500">
              <a:srgbClr val="000000">
                <a:alpha val="12156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  <p:sp>
        <p:nvSpPr>
          <p:cNvPr id="9" name="Google Shape;9;p17"/>
          <p:cNvSpPr txBox="1"/>
          <p:nvPr/>
        </p:nvSpPr>
        <p:spPr>
          <a:xfrm>
            <a:off x="11510412" y="6331649"/>
            <a:ext cx="273600" cy="274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1" i="0" lang="en-US" sz="1000" u="none" cap="none" strike="noStrike">
                <a:solidFill>
                  <a:schemeClr val="lt1"/>
                </a:solidFill>
                <a:latin typeface="Heebo"/>
                <a:ea typeface="Heebo"/>
                <a:cs typeface="Heebo"/>
                <a:sym typeface="Heebo"/>
              </a:rPr>
              <a:t>‹#›</a:t>
            </a:fld>
            <a:endParaRPr b="1" i="0" sz="1000" u="none" cap="none" strike="noStrike">
              <a:solidFill>
                <a:schemeClr val="lt1"/>
              </a:solidFill>
              <a:latin typeface="Heebo"/>
              <a:ea typeface="Heebo"/>
              <a:cs typeface="Heebo"/>
              <a:sym typeface="Heeb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"/>
          <p:cNvSpPr txBox="1"/>
          <p:nvPr>
            <p:ph type="ctrTitle"/>
          </p:nvPr>
        </p:nvSpPr>
        <p:spPr>
          <a:xfrm>
            <a:off x="1524000" y="619177"/>
            <a:ext cx="9144000" cy="306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Heebo ExtraBold"/>
              <a:buNone/>
            </a:pPr>
            <a:r>
              <a:rPr lang="en-US" sz="5000"/>
              <a:t>Leadership Institute:</a:t>
            </a:r>
            <a:endParaRPr sz="5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Heebo ExtraBold"/>
              <a:buNone/>
            </a:pPr>
            <a:r>
              <a:rPr lang="en-US" sz="5000"/>
              <a:t>State-Level Policy and Advocacy</a:t>
            </a:r>
            <a:endParaRPr sz="5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Heebo ExtraBold"/>
              <a:buNone/>
            </a:pPr>
            <a:r>
              <a:t/>
            </a:r>
            <a:endParaRPr sz="5000"/>
          </a:p>
        </p:txBody>
      </p:sp>
      <p:sp>
        <p:nvSpPr>
          <p:cNvPr id="139" name="Google Shape;139;p1"/>
          <p:cNvSpPr txBox="1"/>
          <p:nvPr>
            <p:ph idx="1" type="subTitle"/>
          </p:nvPr>
        </p:nvSpPr>
        <p:spPr>
          <a:xfrm>
            <a:off x="1524000" y="3682801"/>
            <a:ext cx="9144000" cy="22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Kuna Tavalin,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CEC Senior Policy and Advocacy Advisor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July 16, 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"/>
          <p:cNvSpPr txBox="1"/>
          <p:nvPr>
            <p:ph type="title"/>
          </p:nvPr>
        </p:nvSpPr>
        <p:spPr>
          <a:xfrm>
            <a:off x="281271" y="736847"/>
            <a:ext cx="3286125" cy="5308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Heebo ExtraBold"/>
              <a:buNone/>
            </a:pPr>
            <a:r>
              <a:rPr lang="en-US"/>
              <a:t>Questions? Thoughts?</a:t>
            </a:r>
            <a:endParaRPr/>
          </a:p>
        </p:txBody>
      </p:sp>
      <p:sp>
        <p:nvSpPr>
          <p:cNvPr id="196" name="Google Shape;196;p12"/>
          <p:cNvSpPr txBox="1"/>
          <p:nvPr>
            <p:ph idx="1" type="body"/>
          </p:nvPr>
        </p:nvSpPr>
        <p:spPr>
          <a:xfrm>
            <a:off x="3848667" y="736848"/>
            <a:ext cx="7661745" cy="53088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3700"/>
              <a:t>Please feel free to contact me!</a:t>
            </a:r>
            <a:endParaRPr sz="3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3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3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3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3700"/>
              <a:t>ktavalin@exceptionalchildren.org</a:t>
            </a:r>
            <a:endParaRPr sz="3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"/>
          <p:cNvSpPr txBox="1"/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 sz="5400"/>
              <a:t>Agenda</a:t>
            </a:r>
            <a:endParaRPr sz="5400"/>
          </a:p>
        </p:txBody>
      </p:sp>
      <p:sp>
        <p:nvSpPr>
          <p:cNvPr id="145" name="Google Shape;145;p2"/>
          <p:cNvSpPr txBox="1"/>
          <p:nvPr>
            <p:ph idx="1" type="body"/>
          </p:nvPr>
        </p:nvSpPr>
        <p:spPr>
          <a:xfrm>
            <a:off x="838200" y="2037233"/>
            <a:ext cx="10515600" cy="4092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Overview: Role of CAN Coordinator</a:t>
            </a:r>
            <a:endParaRPr sz="27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CEC’s Policy and Advocacy Resources</a:t>
            </a:r>
            <a:endParaRPr sz="27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Strategies for Unit/Division Work</a:t>
            </a:r>
            <a:endParaRPr sz="27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Q&amp;A/Discussion</a:t>
            </a:r>
            <a:endParaRPr sz="27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"/>
          <p:cNvSpPr txBox="1"/>
          <p:nvPr>
            <p:ph type="title"/>
          </p:nvPr>
        </p:nvSpPr>
        <p:spPr>
          <a:xfrm>
            <a:off x="838200" y="5964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CAN Coordinator: Job Description</a:t>
            </a:r>
            <a:endParaRPr/>
          </a:p>
        </p:txBody>
      </p:sp>
      <p:sp>
        <p:nvSpPr>
          <p:cNvPr id="151" name="Google Shape;151;p3"/>
          <p:cNvSpPr txBox="1"/>
          <p:nvPr>
            <p:ph idx="1" type="body"/>
          </p:nvPr>
        </p:nvSpPr>
        <p:spPr>
          <a:xfrm>
            <a:off x="838200" y="1668333"/>
            <a:ext cx="10515600" cy="40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2700"/>
              <a:t>Position:</a:t>
            </a:r>
            <a:r>
              <a:rPr lang="en-US" sz="2700"/>
              <a:t> CAN Coordinator</a:t>
            </a:r>
            <a:endParaRPr sz="27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2700"/>
              <a:t>Estimated Time Commitment:</a:t>
            </a:r>
            <a:r>
              <a:rPr lang="en-US" sz="2700"/>
              <a:t> 1-2 hours per month</a:t>
            </a:r>
            <a:endParaRPr sz="27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2700"/>
              <a:t>Summary:</a:t>
            </a:r>
            <a:r>
              <a:rPr lang="en-US" sz="2700"/>
              <a:t> Children and Youth Action Network (CAN) Coordinators are CEC members selected by their respective units or divisions. CAN Coordinators must be committed to advancing CEC’s policies through effective grassroots advocacy.</a:t>
            </a:r>
            <a:endParaRPr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66ba634008_0_7"/>
          <p:cNvSpPr txBox="1"/>
          <p:nvPr>
            <p:ph type="title"/>
          </p:nvPr>
        </p:nvSpPr>
        <p:spPr>
          <a:xfrm>
            <a:off x="838200" y="59648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CAN Coordinator Responsibilities</a:t>
            </a:r>
            <a:endParaRPr/>
          </a:p>
        </p:txBody>
      </p:sp>
      <p:sp>
        <p:nvSpPr>
          <p:cNvPr id="157" name="Google Shape;157;g366ba634008_0_7"/>
          <p:cNvSpPr txBox="1"/>
          <p:nvPr>
            <p:ph idx="1" type="body"/>
          </p:nvPr>
        </p:nvSpPr>
        <p:spPr>
          <a:xfrm>
            <a:off x="838200" y="1668333"/>
            <a:ext cx="10515600" cy="40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Development of an effective network of advocates at the state and local level  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Regular communication with the network including circulation of CEC’s weekly policy newsletter Policy Insider 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Activation of the network for CEC calls to action via our online letter-writing campaign tool, the Legislative Action Center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Attendance and participation in CEC policy and advocacy webinars 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Attendance at CAN meetings offered </a:t>
            </a:r>
            <a:r>
              <a:rPr lang="en-US" sz="2700"/>
              <a:t>monthly</a:t>
            </a:r>
            <a:r>
              <a:rPr lang="en-US" sz="2700"/>
              <a:t> and meet-up at the annual convention, if in attendance</a:t>
            </a:r>
            <a:endParaRPr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66ba634008_0_12"/>
          <p:cNvSpPr txBox="1"/>
          <p:nvPr>
            <p:ph type="title"/>
          </p:nvPr>
        </p:nvSpPr>
        <p:spPr>
          <a:xfrm>
            <a:off x="838200" y="59648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CAN Coordinator Qualifications</a:t>
            </a:r>
            <a:endParaRPr/>
          </a:p>
        </p:txBody>
      </p:sp>
      <p:sp>
        <p:nvSpPr>
          <p:cNvPr id="163" name="Google Shape;163;g366ba634008_0_12"/>
          <p:cNvSpPr txBox="1"/>
          <p:nvPr>
            <p:ph idx="1" type="body"/>
          </p:nvPr>
        </p:nvSpPr>
        <p:spPr>
          <a:xfrm>
            <a:off x="838200" y="1668333"/>
            <a:ext cx="10515600" cy="40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Must be a member of CEC Unit/Division and: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Knowledge of or the strong interest in policy and advocacy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A commitment to the policy priorities of CEC, as articulated through CEC’s position statements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A willingness to devote the necessary time to carry out all responsibilities related to this position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/>
              <a:t>Advocacy in Washington, DC: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i="1" lang="en-US" sz="2700"/>
              <a:t>CEC encourages CAN Coordinators to attend/lead state teams at the Special Education Legislative Summit, an annual advocacy event for special educators which includes a two-day training, culminating with meetings with lawmakers on Capitol Hill.</a:t>
            </a:r>
            <a:r>
              <a:rPr lang="en-US" sz="2700"/>
              <a:t> 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66ba634008_0_18"/>
          <p:cNvSpPr txBox="1"/>
          <p:nvPr>
            <p:ph type="title"/>
          </p:nvPr>
        </p:nvSpPr>
        <p:spPr>
          <a:xfrm>
            <a:off x="838200" y="59648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Heebo ExtraBold"/>
              <a:buNone/>
            </a:pPr>
            <a:r>
              <a:rPr lang="en-US"/>
              <a:t>CEC Resources for Units/Divisions</a:t>
            </a:r>
            <a:endParaRPr/>
          </a:p>
        </p:txBody>
      </p:sp>
      <p:sp>
        <p:nvSpPr>
          <p:cNvPr id="169" name="Google Shape;169;g366ba634008_0_18"/>
          <p:cNvSpPr txBox="1"/>
          <p:nvPr>
            <p:ph idx="1" type="body"/>
          </p:nvPr>
        </p:nvSpPr>
        <p:spPr>
          <a:xfrm>
            <a:off x="838200" y="1668333"/>
            <a:ext cx="10515600" cy="40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Legislative Action Center and Take Action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Policy Insider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Policy/advocacy webinars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Special Education Legislative Summit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Monthly CAN </a:t>
            </a:r>
            <a:r>
              <a:rPr lang="en-US" sz="2700"/>
              <a:t>Coordinator</a:t>
            </a:r>
            <a:r>
              <a:rPr lang="en-US" sz="2700"/>
              <a:t> meetings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CEC position statements</a:t>
            </a:r>
            <a:endParaRPr sz="2700"/>
          </a:p>
          <a:p>
            <a:pPr indent="-4000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700"/>
              <a:buChar char="•"/>
            </a:pPr>
            <a:r>
              <a:rPr lang="en-US" sz="2700"/>
              <a:t>Individualized support as needed…</a:t>
            </a:r>
            <a:endParaRPr sz="27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49a9fc0bf_0_10"/>
          <p:cNvSpPr txBox="1"/>
          <p:nvPr/>
        </p:nvSpPr>
        <p:spPr>
          <a:xfrm>
            <a:off x="354167" y="1529500"/>
            <a:ext cx="11269200" cy="49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Issue: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Proposed constitutional amendment that would allow the General Assembly to provide financial support for the education of students outside the system of common schools.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Implications for seven other sections of Kentucky’s constitution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choice &amp; School vouchers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 impact on students with disabilities (CEC Position Statement)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1219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1219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1219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Loss of legal protections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3449a9fc0bf_0_10"/>
          <p:cNvSpPr txBox="1"/>
          <p:nvPr/>
        </p:nvSpPr>
        <p:spPr>
          <a:xfrm>
            <a:off x="354167" y="338067"/>
            <a:ext cx="10995300" cy="7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Kentucky’s Amendment 2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November 2024 </a:t>
            </a:r>
            <a:endParaRPr b="1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449a9fc0bf_0_144"/>
          <p:cNvSpPr txBox="1"/>
          <p:nvPr/>
        </p:nvSpPr>
        <p:spPr>
          <a:xfrm>
            <a:off x="540900" y="233900"/>
            <a:ext cx="11154000" cy="11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KY CEC Plan of Action</a:t>
            </a: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3449a9fc0bf_0_144"/>
          <p:cNvSpPr txBox="1"/>
          <p:nvPr/>
        </p:nvSpPr>
        <p:spPr>
          <a:xfrm>
            <a:off x="774800" y="1213367"/>
            <a:ext cx="10613100" cy="47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Action: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Leverage social media to inform how Amendment 2 could negatively impact students with disabilities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Collaboration with KY CAN Coordinator: 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Sought advice and resources from </a:t>
            </a:r>
            <a:r>
              <a:rPr lang="en-US" sz="2400">
                <a:solidFill>
                  <a:schemeClr val="dk1"/>
                </a:solidFill>
              </a:rPr>
              <a:t>CEC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1219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CEC Position Statement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1219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 from the National Coalition for Public Schools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Drafted social media images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Sought feedback from </a:t>
            </a:r>
            <a:r>
              <a:rPr lang="en-US" sz="2400">
                <a:solidFill>
                  <a:schemeClr val="dk1"/>
                </a:solidFill>
              </a:rPr>
              <a:t>CEC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Revisions made; posts shared! 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449a9fc0bf_0_278"/>
          <p:cNvSpPr txBox="1"/>
          <p:nvPr>
            <p:ph type="title"/>
          </p:nvPr>
        </p:nvSpPr>
        <p:spPr>
          <a:xfrm>
            <a:off x="415600" y="335800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1" lang="en-US" sz="3200"/>
              <a:t>Social Media Success!</a:t>
            </a:r>
            <a:endParaRPr b="1" sz="3200"/>
          </a:p>
        </p:txBody>
      </p:sp>
      <p:sp>
        <p:nvSpPr>
          <p:cNvPr id="187" name="Google Shape;187;g3449a9fc0bf_0_278"/>
          <p:cNvSpPr txBox="1"/>
          <p:nvPr>
            <p:ph idx="1" type="body"/>
          </p:nvPr>
        </p:nvSpPr>
        <p:spPr>
          <a:xfrm>
            <a:off x="415600" y="5637133"/>
            <a:ext cx="11360700" cy="11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2400"/>
              <a:buNone/>
            </a:pPr>
            <a:r>
              <a:rPr b="1" lang="en-US" sz="3200">
                <a:solidFill>
                  <a:schemeClr val="dk1"/>
                </a:solidFill>
              </a:rPr>
              <a:t>Amendment 2 was defeated in every county in Kentucky! </a:t>
            </a:r>
            <a:endParaRPr b="1" sz="3200">
              <a:solidFill>
                <a:schemeClr val="dk1"/>
              </a:solidFill>
            </a:endParaRPr>
          </a:p>
        </p:txBody>
      </p:sp>
      <p:pic>
        <p:nvPicPr>
          <p:cNvPr id="188" name="Google Shape;188;g3449a9fc0bf_0_278" title="Screenshot 2025-04-13 at 8.13.00 PM.png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900" y="2018051"/>
            <a:ext cx="3354801" cy="2821901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9" name="Google Shape;189;g3449a9fc0bf_0_278" title="Screenshot 2025-04-13 at 8.19.15 PM.png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16949" y="2018067"/>
            <a:ext cx="3358109" cy="2821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90" name="Google Shape;190;g3449a9fc0bf_0_278" title="Screenshot 2025-04-13 at 8.26.35 PM.png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279300" y="2018067"/>
            <a:ext cx="3382773" cy="2821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EC BRAND COLORS">
      <a:dk1>
        <a:srgbClr val="000000"/>
      </a:dk1>
      <a:lt1>
        <a:srgbClr val="FFFFFF"/>
      </a:lt1>
      <a:dk2>
        <a:srgbClr val="04305C"/>
      </a:dk2>
      <a:lt2>
        <a:srgbClr val="EFEFEF"/>
      </a:lt2>
      <a:accent1>
        <a:srgbClr val="04305C"/>
      </a:accent1>
      <a:accent2>
        <a:srgbClr val="00539B"/>
      </a:accent2>
      <a:accent3>
        <a:srgbClr val="BF311A"/>
      </a:accent3>
      <a:accent4>
        <a:srgbClr val="5EA157"/>
      </a:accent4>
      <a:accent5>
        <a:srgbClr val="EA7229"/>
      </a:accent5>
      <a:accent6>
        <a:srgbClr val="995FA3"/>
      </a:accent6>
      <a:hlink>
        <a:srgbClr val="00539B"/>
      </a:hlink>
      <a:folHlink>
        <a:srgbClr val="04305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77FCBF9BB59348B8D65BA922C1F98B" ma:contentTypeVersion="19" ma:contentTypeDescription="Create a new document." ma:contentTypeScope="" ma:versionID="afd7f6c2e76d078ae28fde0a2b3cd5f0">
  <xsd:schema xmlns:xsd="http://www.w3.org/2001/XMLSchema" xmlns:xs="http://www.w3.org/2001/XMLSchema" xmlns:p="http://schemas.microsoft.com/office/2006/metadata/properties" xmlns:ns2="55d90b30-3abf-45d6-a953-62c750a1e836" xmlns:ns3="a27e65b1-c2a8-44b8-81d9-7882bc18dec3" targetNamespace="http://schemas.microsoft.com/office/2006/metadata/properties" ma:root="true" ma:fieldsID="91893bc5f93591398a69352252307b3b" ns2:_="" ns3:_="">
    <xsd:import namespace="55d90b30-3abf-45d6-a953-62c750a1e836"/>
    <xsd:import namespace="a27e65b1-c2a8-44b8-81d9-7882bc18de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90b30-3abf-45d6-a953-62c750a1e8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89e0dcc-075b-4be2-a307-94eac9fb49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e65b1-c2a8-44b8-81d9-7882bc18de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45d29f-fb3e-4a65-81b0-fe23f878fada}" ma:internalName="TaxCatchAll" ma:showField="CatchAllData" ma:web="a27e65b1-c2a8-44b8-81d9-7882bc18de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7e65b1-c2a8-44b8-81d9-7882bc18dec3" xsi:nil="true"/>
    <lcf76f155ced4ddcb4097134ff3c332f xmlns="55d90b30-3abf-45d6-a953-62c750a1e83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2C3FD4-0FE1-4E84-BA1F-B119B7152247}"/>
</file>

<file path=customXml/itemProps2.xml><?xml version="1.0" encoding="utf-8"?>
<ds:datastoreItem xmlns:ds="http://schemas.openxmlformats.org/officeDocument/2006/customXml" ds:itemID="{7B325535-D586-40F7-9951-D87FE1BA2180}"/>
</file>

<file path=customXml/itemProps3.xml><?xml version="1.0" encoding="utf-8"?>
<ds:datastoreItem xmlns:ds="http://schemas.openxmlformats.org/officeDocument/2006/customXml" ds:itemID="{B088812B-066A-4509-B614-A47DC66C219A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Lara Fahey</dc:creator>
  <dcterms:created xsi:type="dcterms:W3CDTF">2023-09-25T02:09:25Z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0x0101003E77FCBF9BB59348B8D65BA922C1F98B</vt:lpwstr>
  </property>
</Properties>
</file>