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metadata" ContentType="application/binary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custom-properties" Target="docProps/custom.xml"/><Relationship Id="rId2" Type="http://schemas.openxmlformats.org/officeDocument/2006/relationships/officeDocument" Target="ppt/presentation.xml"/><Relationship Id="rId1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6858000" cx="12192000"/>
  <p:notesSz cx="6858000" cy="9144000"/>
  <p:embeddedFontLst>
    <p:embeddedFont>
      <p:font typeface="Heebo"/>
      <p:regular r:id="rId15"/>
      <p:bold r:id="rId16"/>
    </p:embeddedFont>
    <p:embeddedFont>
      <p:font typeface="Heebo ExtraBold"/>
      <p:bold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8" roundtripDataSignature="AMtx7mgq4kpdeBVI/+/d9+O0sTddKDmgY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customschemas.google.com/relationships/presentationmetadata" Target="metadata"/><Relationship Id="rId8" Type="http://schemas.openxmlformats.org/officeDocument/2006/relationships/slide" Target="slides/slide4.xml"/><Relationship Id="rId3" Type="http://schemas.openxmlformats.org/officeDocument/2006/relationships/slideMaster" Target="slideMasters/slideMaster1.xml"/><Relationship Id="rId21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font" Target="fonts/HeeboExtraBold-bold.fntdata"/><Relationship Id="rId7" Type="http://schemas.openxmlformats.org/officeDocument/2006/relationships/slide" Target="slides/slide3.xml"/><Relationship Id="rId2" Type="http://schemas.openxmlformats.org/officeDocument/2006/relationships/presProps" Target="presProps.xml"/><Relationship Id="rId16" Type="http://schemas.openxmlformats.org/officeDocument/2006/relationships/font" Target="fonts/Heebo-bold.fntdata"/><Relationship Id="rId20" Type="http://schemas.openxmlformats.org/officeDocument/2006/relationships/customXml" Target="../customXml/item2.xml"/><Relationship Id="rId11" Type="http://schemas.openxmlformats.org/officeDocument/2006/relationships/slide" Target="slides/slide7.xml"/><Relationship Id="rId1" Type="http://schemas.openxmlformats.org/officeDocument/2006/relationships/theme" Target="theme/theme1.xml"/><Relationship Id="rId6" Type="http://schemas.openxmlformats.org/officeDocument/2006/relationships/slide" Target="slides/slide2.xml"/><Relationship Id="rId15" Type="http://schemas.openxmlformats.org/officeDocument/2006/relationships/font" Target="fonts/Heebo-regular.fntdata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6" name="Google Shape;136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3" name="Google Shape;193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2" name="Google Shape;14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8" name="Google Shape;14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366ba634008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4" name="Google Shape;154;g366ba634008_0_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66ba634008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0" name="Google Shape;160;g366ba634008_0_1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366ba634008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6" name="Google Shape;166;g366ba634008_0_1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3449a9fc0bf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2" name="Google Shape;172;g3449a9fc0bf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3449a9fc0bf_0_1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8" name="Google Shape;178;g3449a9fc0bf_0_1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3449a9fc0bf_0_2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4" name="Google Shape;184;g3449a9fc0bf_0_2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18"/>
          <p:cNvSpPr/>
          <p:nvPr/>
        </p:nvSpPr>
        <p:spPr>
          <a:xfrm>
            <a:off x="0" y="3967316"/>
            <a:ext cx="12192000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12" name="Google Shape;12;p18"/>
          <p:cNvSpPr/>
          <p:nvPr/>
        </p:nvSpPr>
        <p:spPr>
          <a:xfrm>
            <a:off x="0" y="1"/>
            <a:ext cx="12192000" cy="3967315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13" name="Google Shape;13;p18"/>
          <p:cNvSpPr/>
          <p:nvPr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27000" rotWithShape="0" algn="t" dir="5400000" dist="63500">
              <a:srgbClr val="000000">
                <a:alpha val="1215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14" name="Google Shape;14;p18"/>
          <p:cNvSpPr txBox="1"/>
          <p:nvPr>
            <p:ph type="ctrTitle"/>
          </p:nvPr>
        </p:nvSpPr>
        <p:spPr>
          <a:xfrm>
            <a:off x="1524000" y="1171852"/>
            <a:ext cx="9144000" cy="30636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Heebo ExtraBold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8"/>
          <p:cNvSpPr txBox="1"/>
          <p:nvPr>
            <p:ph idx="1" type="subTitle"/>
          </p:nvPr>
        </p:nvSpPr>
        <p:spPr>
          <a:xfrm>
            <a:off x="1524000" y="4424668"/>
            <a:ext cx="9144000" cy="15154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18"/>
          <p:cNvSpPr/>
          <p:nvPr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rotWithShape="0" algn="t" dir="5400000" dist="63500">
              <a:srgbClr val="000000">
                <a:alpha val="12156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17" name="Google Shape;17;p18"/>
          <p:cNvSpPr txBox="1"/>
          <p:nvPr/>
        </p:nvSpPr>
        <p:spPr>
          <a:xfrm>
            <a:off x="11510412" y="6331649"/>
            <a:ext cx="273600" cy="27432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1" i="0" lang="en-US" sz="1000" u="none" cap="none" strike="noStrike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‹#›</a:t>
            </a:fld>
            <a:endParaRPr b="1" i="0" sz="10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pic>
        <p:nvPicPr>
          <p:cNvPr descr="A blue text on a black background&#10;&#10;Description automatically generated" id="18" name="Google Shape;18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9259" y="6244528"/>
            <a:ext cx="1010416" cy="4616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Custom Layout">
  <p:cSld name="1_Custom Layout">
    <p:bg>
      <p:bgPr>
        <a:solidFill>
          <a:schemeClr val="lt1"/>
        </a:solid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5"/>
          <p:cNvSpPr/>
          <p:nvPr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27000" rotWithShape="0" algn="t" dir="5400000" dist="63500">
              <a:srgbClr val="000000">
                <a:alpha val="1215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pic>
        <p:nvPicPr>
          <p:cNvPr descr="A blue text on a black background&#10;&#10;Description automatically generated" id="81" name="Google Shape;81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9259" y="6244528"/>
            <a:ext cx="1010416" cy="461607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25"/>
          <p:cNvSpPr/>
          <p:nvPr>
            <p:ph idx="2" type="pic"/>
          </p:nvPr>
        </p:nvSpPr>
        <p:spPr>
          <a:xfrm>
            <a:off x="1426346" y="470514"/>
            <a:ext cx="4669654" cy="2692153"/>
          </a:xfrm>
          <a:prstGeom prst="rect">
            <a:avLst/>
          </a:prstGeom>
          <a:noFill/>
          <a:ln>
            <a:noFill/>
          </a:ln>
        </p:spPr>
      </p:sp>
      <p:sp>
        <p:nvSpPr>
          <p:cNvPr id="83" name="Google Shape;83;p25"/>
          <p:cNvSpPr/>
          <p:nvPr>
            <p:ph idx="3" type="pic"/>
          </p:nvPr>
        </p:nvSpPr>
        <p:spPr>
          <a:xfrm>
            <a:off x="6235085" y="470514"/>
            <a:ext cx="4669654" cy="2692153"/>
          </a:xfrm>
          <a:prstGeom prst="rect">
            <a:avLst/>
          </a:prstGeom>
          <a:noFill/>
          <a:ln>
            <a:noFill/>
          </a:ln>
        </p:spPr>
      </p:sp>
      <p:sp>
        <p:nvSpPr>
          <p:cNvPr id="84" name="Google Shape;84;p25"/>
          <p:cNvSpPr/>
          <p:nvPr>
            <p:ph idx="4" type="pic"/>
          </p:nvPr>
        </p:nvSpPr>
        <p:spPr>
          <a:xfrm>
            <a:off x="1426346" y="3250757"/>
            <a:ext cx="4669654" cy="2692153"/>
          </a:xfrm>
          <a:prstGeom prst="rect">
            <a:avLst/>
          </a:prstGeom>
          <a:noFill/>
          <a:ln>
            <a:noFill/>
          </a:ln>
        </p:spPr>
      </p:sp>
      <p:sp>
        <p:nvSpPr>
          <p:cNvPr id="85" name="Google Shape;85;p25"/>
          <p:cNvSpPr/>
          <p:nvPr>
            <p:ph idx="5" type="pic"/>
          </p:nvPr>
        </p:nvSpPr>
        <p:spPr>
          <a:xfrm>
            <a:off x="6235085" y="3250757"/>
            <a:ext cx="4669654" cy="2692153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Section Header">
  <p:cSld name="1_Section Header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7"/>
          <p:cNvSpPr/>
          <p:nvPr/>
        </p:nvSpPr>
        <p:spPr>
          <a:xfrm>
            <a:off x="8343331" y="0"/>
            <a:ext cx="3848669" cy="6858000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88" name="Google Shape;88;p27"/>
          <p:cNvSpPr/>
          <p:nvPr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rotWithShape="0" algn="t" dir="5400000" dist="63500">
              <a:srgbClr val="000000">
                <a:alpha val="12156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89" name="Google Shape;89;p27"/>
          <p:cNvSpPr txBox="1"/>
          <p:nvPr/>
        </p:nvSpPr>
        <p:spPr>
          <a:xfrm>
            <a:off x="11510412" y="6331649"/>
            <a:ext cx="273600" cy="27432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1" i="0" lang="en-US" sz="1000" u="none" cap="none" strike="noStrike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‹#›</a:t>
            </a:fld>
            <a:endParaRPr b="1" i="0" sz="10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pic>
        <p:nvPicPr>
          <p:cNvPr id="90" name="Google Shape;90;p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9259" y="6244528"/>
            <a:ext cx="1010415" cy="461606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27"/>
          <p:cNvSpPr txBox="1"/>
          <p:nvPr>
            <p:ph type="title"/>
          </p:nvPr>
        </p:nvSpPr>
        <p:spPr>
          <a:xfrm>
            <a:off x="8624603" y="736849"/>
            <a:ext cx="3286125" cy="53088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Heebo ExtraBold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27"/>
          <p:cNvSpPr/>
          <p:nvPr/>
        </p:nvSpPr>
        <p:spPr>
          <a:xfrm rot="5400000">
            <a:off x="4683525" y="3198198"/>
            <a:ext cx="6858003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93" name="Google Shape;93;p27"/>
          <p:cNvSpPr/>
          <p:nvPr/>
        </p:nvSpPr>
        <p:spPr>
          <a:xfrm>
            <a:off x="407988" y="390617"/>
            <a:ext cx="8070187" cy="5738721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27000" rotWithShape="0" algn="t" dir="5400000" dist="63500">
              <a:srgbClr val="000000">
                <a:alpha val="1215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94" name="Google Shape;94;p27"/>
          <p:cNvSpPr txBox="1"/>
          <p:nvPr>
            <p:ph idx="1" type="body"/>
          </p:nvPr>
        </p:nvSpPr>
        <p:spPr>
          <a:xfrm>
            <a:off x="638790" y="736850"/>
            <a:ext cx="7200137" cy="53088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8"/>
          <p:cNvSpPr/>
          <p:nvPr/>
        </p:nvSpPr>
        <p:spPr>
          <a:xfrm>
            <a:off x="0" y="1942704"/>
            <a:ext cx="12192000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97" name="Google Shape;97;p28"/>
          <p:cNvSpPr/>
          <p:nvPr/>
        </p:nvSpPr>
        <p:spPr>
          <a:xfrm>
            <a:off x="0" y="2404313"/>
            <a:ext cx="12192000" cy="3731003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98" name="Google Shape;98;p28"/>
          <p:cNvSpPr txBox="1"/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28"/>
          <p:cNvSpPr txBox="1"/>
          <p:nvPr>
            <p:ph idx="1" type="body"/>
          </p:nvPr>
        </p:nvSpPr>
        <p:spPr>
          <a:xfrm>
            <a:off x="838200" y="2649595"/>
            <a:ext cx="5181600" cy="3443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>
                <a:solidFill>
                  <a:schemeClr val="lt1"/>
                </a:solidFill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>
                <a:solidFill>
                  <a:schemeClr val="lt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0" name="Google Shape;100;p28"/>
          <p:cNvSpPr txBox="1"/>
          <p:nvPr>
            <p:ph idx="2" type="body"/>
          </p:nvPr>
        </p:nvSpPr>
        <p:spPr>
          <a:xfrm>
            <a:off x="6172200" y="2649593"/>
            <a:ext cx="5181600" cy="34432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>
                <a:solidFill>
                  <a:schemeClr val="lt1"/>
                </a:solidFill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>
                <a:solidFill>
                  <a:schemeClr val="lt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1" name="Google Shape;101;p28"/>
          <p:cNvSpPr/>
          <p:nvPr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rotWithShape="0" algn="t" dir="5400000" dist="63500">
              <a:srgbClr val="000000">
                <a:alpha val="12156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102" name="Google Shape;102;p28"/>
          <p:cNvSpPr txBox="1"/>
          <p:nvPr/>
        </p:nvSpPr>
        <p:spPr>
          <a:xfrm>
            <a:off x="11510412" y="6331649"/>
            <a:ext cx="273600" cy="27432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1" i="0" lang="en-US" sz="1000" u="none" cap="none" strike="noStrike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‹#›</a:t>
            </a:fld>
            <a:endParaRPr b="1" i="0" sz="10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pic>
        <p:nvPicPr>
          <p:cNvPr descr="A blue text on a black background&#10;&#10;Description automatically generated" id="103" name="Google Shape;103;p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9259" y="6244528"/>
            <a:ext cx="1010416" cy="4616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9"/>
          <p:cNvSpPr/>
          <p:nvPr/>
        </p:nvSpPr>
        <p:spPr>
          <a:xfrm>
            <a:off x="108155" y="98324"/>
            <a:ext cx="11975691" cy="6661352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106" name="Google Shape;106;p29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Heebo ExtraBold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29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b="1"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08" name="Google Shape;108;p29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>
                <a:solidFill>
                  <a:schemeClr val="lt1"/>
                </a:solidFill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>
                <a:solidFill>
                  <a:schemeClr val="lt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" name="Google Shape;109;p29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b="1"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0" name="Google Shape;110;p29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>
                <a:solidFill>
                  <a:schemeClr val="lt1"/>
                </a:solidFill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>
                <a:solidFill>
                  <a:schemeClr val="lt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1" name="Google Shape;111;p29"/>
          <p:cNvSpPr/>
          <p:nvPr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rotWithShape="0" algn="t" dir="5400000" dist="63500">
              <a:srgbClr val="000000">
                <a:alpha val="12156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112" name="Google Shape;112;p29"/>
          <p:cNvSpPr txBox="1"/>
          <p:nvPr/>
        </p:nvSpPr>
        <p:spPr>
          <a:xfrm>
            <a:off x="11510412" y="6331649"/>
            <a:ext cx="273600" cy="27432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1" i="0" lang="en-US" sz="1000" u="none" cap="none" strike="noStrike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‹#›</a:t>
            </a:fld>
            <a:endParaRPr b="1" i="0" sz="10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pic>
        <p:nvPicPr>
          <p:cNvPr id="113" name="Google Shape;113;p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9259" y="6244528"/>
            <a:ext cx="1010416" cy="4616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Comparison">
  <p:cSld name="1_Comparison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116" name="Google Shape;116;p30"/>
          <p:cNvSpPr/>
          <p:nvPr/>
        </p:nvSpPr>
        <p:spPr>
          <a:xfrm>
            <a:off x="108155" y="98324"/>
            <a:ext cx="11975691" cy="6661352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117" name="Google Shape;117;p30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Heebo ExtraBold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30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b="1"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9" name="Google Shape;119;p30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>
                <a:solidFill>
                  <a:schemeClr val="lt1"/>
                </a:solidFill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>
                <a:solidFill>
                  <a:schemeClr val="lt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" name="Google Shape;120;p30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b="1"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1" name="Google Shape;121;p30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>
                <a:solidFill>
                  <a:schemeClr val="lt1"/>
                </a:solidFill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>
                <a:solidFill>
                  <a:schemeClr val="lt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" name="Google Shape;122;p30"/>
          <p:cNvSpPr/>
          <p:nvPr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rotWithShape="0" algn="t" dir="5400000" dist="63500">
              <a:srgbClr val="000000">
                <a:alpha val="12156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123" name="Google Shape;123;p30"/>
          <p:cNvSpPr txBox="1"/>
          <p:nvPr/>
        </p:nvSpPr>
        <p:spPr>
          <a:xfrm>
            <a:off x="11510412" y="6331649"/>
            <a:ext cx="273600" cy="27432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1" i="0" lang="en-US" sz="1000" u="none" cap="none" strike="noStrike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‹#›</a:t>
            </a:fld>
            <a:endParaRPr b="1" i="0" sz="10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pic>
        <p:nvPicPr>
          <p:cNvPr id="124" name="Google Shape;124;p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9259" y="6244528"/>
            <a:ext cx="1010416" cy="4616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Comparison">
  <p:cSld name="2_Comparison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31"/>
          <p:cNvSpPr/>
          <p:nvPr/>
        </p:nvSpPr>
        <p:spPr>
          <a:xfrm>
            <a:off x="108155" y="98324"/>
            <a:ext cx="11975691" cy="6661352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127" name="Google Shape;127;p31"/>
          <p:cNvSpPr/>
          <p:nvPr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rotWithShape="0" algn="t" dir="5400000" dist="63500">
              <a:srgbClr val="000000">
                <a:alpha val="12156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128" name="Google Shape;128;p31"/>
          <p:cNvSpPr txBox="1"/>
          <p:nvPr/>
        </p:nvSpPr>
        <p:spPr>
          <a:xfrm>
            <a:off x="11510412" y="6331649"/>
            <a:ext cx="273600" cy="27432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1" i="0" lang="en-US" sz="1000" u="none" cap="none" strike="noStrike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‹#›</a:t>
            </a:fld>
            <a:endParaRPr b="1" i="0" sz="10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pic>
        <p:nvPicPr>
          <p:cNvPr id="129" name="Google Shape;129;p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9259" y="6244528"/>
            <a:ext cx="1010416" cy="461606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31"/>
          <p:cNvSpPr/>
          <p:nvPr>
            <p:ph idx="2" type="pic"/>
          </p:nvPr>
        </p:nvSpPr>
        <p:spPr>
          <a:xfrm>
            <a:off x="1426346" y="470514"/>
            <a:ext cx="4669654" cy="2692153"/>
          </a:xfrm>
          <a:prstGeom prst="rect">
            <a:avLst/>
          </a:prstGeom>
          <a:noFill/>
          <a:ln>
            <a:noFill/>
          </a:ln>
        </p:spPr>
      </p:sp>
      <p:sp>
        <p:nvSpPr>
          <p:cNvPr id="131" name="Google Shape;131;p31"/>
          <p:cNvSpPr/>
          <p:nvPr>
            <p:ph idx="3" type="pic"/>
          </p:nvPr>
        </p:nvSpPr>
        <p:spPr>
          <a:xfrm>
            <a:off x="6235085" y="470514"/>
            <a:ext cx="4669654" cy="2692153"/>
          </a:xfrm>
          <a:prstGeom prst="rect">
            <a:avLst/>
          </a:prstGeom>
          <a:noFill/>
          <a:ln>
            <a:noFill/>
          </a:ln>
        </p:spPr>
      </p:sp>
      <p:sp>
        <p:nvSpPr>
          <p:cNvPr id="132" name="Google Shape;132;p31"/>
          <p:cNvSpPr/>
          <p:nvPr>
            <p:ph idx="4" type="pic"/>
          </p:nvPr>
        </p:nvSpPr>
        <p:spPr>
          <a:xfrm>
            <a:off x="1426346" y="3250757"/>
            <a:ext cx="4669654" cy="2692153"/>
          </a:xfrm>
          <a:prstGeom prst="rect">
            <a:avLst/>
          </a:prstGeom>
          <a:noFill/>
          <a:ln>
            <a:noFill/>
          </a:ln>
        </p:spPr>
      </p:sp>
      <p:sp>
        <p:nvSpPr>
          <p:cNvPr id="133" name="Google Shape;133;p31"/>
          <p:cNvSpPr/>
          <p:nvPr>
            <p:ph idx="5" type="pic"/>
          </p:nvPr>
        </p:nvSpPr>
        <p:spPr>
          <a:xfrm>
            <a:off x="6235085" y="3250757"/>
            <a:ext cx="4669654" cy="2692153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9"/>
          <p:cNvSpPr/>
          <p:nvPr/>
        </p:nvSpPr>
        <p:spPr>
          <a:xfrm>
            <a:off x="0" y="2890685"/>
            <a:ext cx="12192000" cy="3967315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21" name="Google Shape;21;p19"/>
          <p:cNvSpPr/>
          <p:nvPr/>
        </p:nvSpPr>
        <p:spPr>
          <a:xfrm>
            <a:off x="0" y="2429076"/>
            <a:ext cx="12192000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22" name="Google Shape;22;p19"/>
          <p:cNvSpPr/>
          <p:nvPr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27000" rotWithShape="0" algn="t" dir="5400000" dist="63500">
              <a:srgbClr val="000000">
                <a:alpha val="1215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23" name="Google Shape;23;p19"/>
          <p:cNvSpPr txBox="1"/>
          <p:nvPr>
            <p:ph type="title"/>
          </p:nvPr>
        </p:nvSpPr>
        <p:spPr>
          <a:xfrm>
            <a:off x="838200" y="5964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9"/>
          <p:cNvSpPr txBox="1"/>
          <p:nvPr>
            <p:ph idx="1" type="body"/>
          </p:nvPr>
        </p:nvSpPr>
        <p:spPr>
          <a:xfrm>
            <a:off x="838200" y="2037233"/>
            <a:ext cx="10515600" cy="40921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19"/>
          <p:cNvSpPr/>
          <p:nvPr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rotWithShape="0" algn="t" dir="5400000" dist="63500">
              <a:srgbClr val="000000">
                <a:alpha val="12156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26" name="Google Shape;26;p19"/>
          <p:cNvSpPr txBox="1"/>
          <p:nvPr/>
        </p:nvSpPr>
        <p:spPr>
          <a:xfrm>
            <a:off x="11510412" y="6331649"/>
            <a:ext cx="273600" cy="27432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1" i="0" lang="en-US" sz="1000" u="none" cap="none" strike="noStrike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‹#›</a:t>
            </a:fld>
            <a:endParaRPr b="1" i="0" sz="10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pic>
        <p:nvPicPr>
          <p:cNvPr id="27" name="Google Shape;27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9259" y="6244528"/>
            <a:ext cx="1010416" cy="4616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0"/>
          <p:cNvSpPr/>
          <p:nvPr/>
        </p:nvSpPr>
        <p:spPr>
          <a:xfrm>
            <a:off x="0" y="1"/>
            <a:ext cx="12192000" cy="3967315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30" name="Google Shape;30;p20"/>
          <p:cNvSpPr/>
          <p:nvPr/>
        </p:nvSpPr>
        <p:spPr>
          <a:xfrm>
            <a:off x="0" y="3967316"/>
            <a:ext cx="12192000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31" name="Google Shape;31;p20"/>
          <p:cNvSpPr/>
          <p:nvPr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27000" rotWithShape="0" algn="t" dir="5400000" dist="63500">
              <a:srgbClr val="000000">
                <a:alpha val="1215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32" name="Google Shape;32;p20"/>
          <p:cNvSpPr/>
          <p:nvPr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rotWithShape="0" algn="t" dir="5400000" dist="63500">
              <a:srgbClr val="000000">
                <a:alpha val="12156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33" name="Google Shape;33;p20"/>
          <p:cNvSpPr txBox="1"/>
          <p:nvPr/>
        </p:nvSpPr>
        <p:spPr>
          <a:xfrm>
            <a:off x="11510412" y="6331649"/>
            <a:ext cx="273600" cy="27432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1" i="0" lang="en-US" sz="1000" u="none" cap="none" strike="noStrike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‹#›</a:t>
            </a:fld>
            <a:endParaRPr b="1" i="0" sz="10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pic>
        <p:nvPicPr>
          <p:cNvPr descr="A blue text on a black background&#10;&#10;Description automatically generated" id="34" name="Google Shape;34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9259" y="6244528"/>
            <a:ext cx="1010416" cy="461607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20"/>
          <p:cNvSpPr txBox="1"/>
          <p:nvPr>
            <p:ph type="title"/>
          </p:nvPr>
        </p:nvSpPr>
        <p:spPr>
          <a:xfrm>
            <a:off x="838200" y="5964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0"/>
          <p:cNvSpPr txBox="1"/>
          <p:nvPr>
            <p:ph idx="1" type="body"/>
          </p:nvPr>
        </p:nvSpPr>
        <p:spPr>
          <a:xfrm>
            <a:off x="838200" y="2037233"/>
            <a:ext cx="10515600" cy="40921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 Header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6"/>
          <p:cNvSpPr/>
          <p:nvPr/>
        </p:nvSpPr>
        <p:spPr>
          <a:xfrm>
            <a:off x="0" y="0"/>
            <a:ext cx="3848669" cy="6858000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39" name="Google Shape;39;p26"/>
          <p:cNvSpPr/>
          <p:nvPr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rotWithShape="0" algn="t" dir="5400000" dist="63500">
              <a:srgbClr val="000000">
                <a:alpha val="12156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pic>
        <p:nvPicPr>
          <p:cNvPr id="40" name="Google Shape;40;p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9259" y="6244528"/>
            <a:ext cx="1010416" cy="461606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26"/>
          <p:cNvSpPr txBox="1"/>
          <p:nvPr>
            <p:ph type="title"/>
          </p:nvPr>
        </p:nvSpPr>
        <p:spPr>
          <a:xfrm>
            <a:off x="281271" y="736847"/>
            <a:ext cx="3286125" cy="53088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Heebo ExtraBold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6"/>
          <p:cNvSpPr/>
          <p:nvPr/>
        </p:nvSpPr>
        <p:spPr>
          <a:xfrm rot="5400000">
            <a:off x="650470" y="3198197"/>
            <a:ext cx="6858003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43" name="Google Shape;43;p26"/>
          <p:cNvSpPr/>
          <p:nvPr/>
        </p:nvSpPr>
        <p:spPr>
          <a:xfrm>
            <a:off x="3728620" y="390617"/>
            <a:ext cx="8055391" cy="5738721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27000" rotWithShape="0" algn="t" dir="5400000" dist="63500">
              <a:srgbClr val="000000">
                <a:alpha val="1215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44" name="Google Shape;44;p26"/>
          <p:cNvSpPr txBox="1"/>
          <p:nvPr>
            <p:ph idx="1" type="body"/>
          </p:nvPr>
        </p:nvSpPr>
        <p:spPr>
          <a:xfrm>
            <a:off x="3848667" y="736848"/>
            <a:ext cx="7661745" cy="53088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5" name="Google Shape;45;p26"/>
          <p:cNvSpPr txBox="1"/>
          <p:nvPr/>
        </p:nvSpPr>
        <p:spPr>
          <a:xfrm>
            <a:off x="11510412" y="6331649"/>
            <a:ext cx="273600" cy="27432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1" i="0" lang="en-US" sz="1000" u="none" cap="none" strike="noStrike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‹#›</a:t>
            </a:fld>
            <a:endParaRPr b="1" i="0" sz="10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g34bd9be7632_0_168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8" name="Google Shape;48;g34bd9be7632_0_168"/>
          <p:cNvSpPr txBox="1"/>
          <p:nvPr>
            <p:ph idx="1" type="body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810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492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49" name="Google Shape;49;g34bd9be7632_0_168"/>
          <p:cNvSpPr txBox="1"/>
          <p:nvPr>
            <p:ph idx="12" type="sldNum"/>
          </p:nvPr>
        </p:nvSpPr>
        <p:spPr>
          <a:xfrm>
            <a:off x="11296611" y="6217623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>
  <p:cSld name="Content with Caption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3"/>
          <p:cNvSpPr/>
          <p:nvPr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27000" rotWithShape="0" algn="t" dir="5400000" dist="63500">
              <a:srgbClr val="000000">
                <a:alpha val="1215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pic>
        <p:nvPicPr>
          <p:cNvPr descr="A blue text on a black background&#10;&#10;Description automatically generated" id="52" name="Google Shape;52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9259" y="6244528"/>
            <a:ext cx="1010416" cy="461607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23"/>
          <p:cNvSpPr/>
          <p:nvPr>
            <p:ph idx="2" type="pic"/>
          </p:nvPr>
        </p:nvSpPr>
        <p:spPr>
          <a:xfrm>
            <a:off x="5097518" y="681037"/>
            <a:ext cx="6254696" cy="5187952"/>
          </a:xfrm>
          <a:prstGeom prst="rect">
            <a:avLst/>
          </a:prstGeom>
          <a:noFill/>
          <a:ln>
            <a:noFill/>
          </a:ln>
        </p:spPr>
      </p:sp>
      <p:sp>
        <p:nvSpPr>
          <p:cNvPr id="54" name="Google Shape;54;p23"/>
          <p:cNvSpPr txBox="1"/>
          <p:nvPr>
            <p:ph idx="1" type="body"/>
          </p:nvPr>
        </p:nvSpPr>
        <p:spPr>
          <a:xfrm>
            <a:off x="838200" y="1805878"/>
            <a:ext cx="4088907" cy="40631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23"/>
          <p:cNvSpPr txBox="1"/>
          <p:nvPr>
            <p:ph type="title"/>
          </p:nvPr>
        </p:nvSpPr>
        <p:spPr>
          <a:xfrm>
            <a:off x="838200" y="681037"/>
            <a:ext cx="4088907" cy="1009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ebo ExtraBold"/>
              <a:buNone/>
              <a:defRPr sz="2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1"/>
          <p:cNvSpPr/>
          <p:nvPr/>
        </p:nvSpPr>
        <p:spPr>
          <a:xfrm>
            <a:off x="0" y="5856294"/>
            <a:ext cx="12192000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58" name="Google Shape;58;p21"/>
          <p:cNvSpPr/>
          <p:nvPr/>
        </p:nvSpPr>
        <p:spPr>
          <a:xfrm>
            <a:off x="0" y="6086475"/>
            <a:ext cx="12192000" cy="771525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21"/>
          <p:cNvSpPr/>
          <p:nvPr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27000" rotWithShape="0" algn="t" dir="5400000" dist="63500">
              <a:srgbClr val="000000">
                <a:alpha val="1215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60" name="Google Shape;60;p21"/>
          <p:cNvSpPr/>
          <p:nvPr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rotWithShape="0" algn="t" dir="5400000" dist="63500">
              <a:srgbClr val="000000">
                <a:alpha val="12156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61" name="Google Shape;61;p21"/>
          <p:cNvSpPr txBox="1"/>
          <p:nvPr/>
        </p:nvSpPr>
        <p:spPr>
          <a:xfrm>
            <a:off x="11510412" y="6331649"/>
            <a:ext cx="273600" cy="27432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1" i="0" lang="en-US" sz="1000" u="none" cap="none" strike="noStrike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‹#›</a:t>
            </a:fld>
            <a:endParaRPr b="1" i="0" sz="10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pic>
        <p:nvPicPr>
          <p:cNvPr id="62" name="Google Shape;62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9259" y="6244528"/>
            <a:ext cx="1010416" cy="46160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21"/>
          <p:cNvSpPr txBox="1"/>
          <p:nvPr>
            <p:ph type="title"/>
          </p:nvPr>
        </p:nvSpPr>
        <p:spPr>
          <a:xfrm>
            <a:off x="838200" y="5964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1"/>
          <p:cNvSpPr txBox="1"/>
          <p:nvPr>
            <p:ph idx="1" type="body"/>
          </p:nvPr>
        </p:nvSpPr>
        <p:spPr>
          <a:xfrm>
            <a:off x="838200" y="2037233"/>
            <a:ext cx="10515600" cy="40921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Only">
  <p:cSld name="1_Title Only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2"/>
          <p:cNvSpPr/>
          <p:nvPr/>
        </p:nvSpPr>
        <p:spPr>
          <a:xfrm>
            <a:off x="0" y="538316"/>
            <a:ext cx="12192000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67" name="Google Shape;67;p22"/>
          <p:cNvSpPr/>
          <p:nvPr/>
        </p:nvSpPr>
        <p:spPr>
          <a:xfrm>
            <a:off x="0" y="0"/>
            <a:ext cx="12192000" cy="771525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22"/>
          <p:cNvSpPr/>
          <p:nvPr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27000" rotWithShape="0" algn="t" dir="5400000" dist="63500">
              <a:srgbClr val="000000">
                <a:alpha val="1215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69" name="Google Shape;69;p22"/>
          <p:cNvSpPr/>
          <p:nvPr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rotWithShape="0" algn="t" dir="5400000" dist="63500">
              <a:srgbClr val="000000">
                <a:alpha val="12156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70" name="Google Shape;70;p22"/>
          <p:cNvSpPr txBox="1"/>
          <p:nvPr/>
        </p:nvSpPr>
        <p:spPr>
          <a:xfrm>
            <a:off x="11510412" y="6331649"/>
            <a:ext cx="273600" cy="27432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1" i="0" lang="en-US" sz="1000" u="none" cap="none" strike="noStrike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‹#›</a:t>
            </a:fld>
            <a:endParaRPr b="1" i="0" sz="10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pic>
        <p:nvPicPr>
          <p:cNvPr id="71" name="Google Shape;71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9259" y="6244528"/>
            <a:ext cx="1010415" cy="461606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22"/>
          <p:cNvSpPr txBox="1"/>
          <p:nvPr>
            <p:ph type="title"/>
          </p:nvPr>
        </p:nvSpPr>
        <p:spPr>
          <a:xfrm>
            <a:off x="838200" y="5964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2"/>
          <p:cNvSpPr txBox="1"/>
          <p:nvPr>
            <p:ph idx="1" type="body"/>
          </p:nvPr>
        </p:nvSpPr>
        <p:spPr>
          <a:xfrm>
            <a:off x="838200" y="2037233"/>
            <a:ext cx="10515600" cy="40921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">
  <p:cSld name="Custom Layou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4"/>
          <p:cNvSpPr/>
          <p:nvPr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27000" rotWithShape="0" algn="t" dir="5400000" dist="63500">
              <a:srgbClr val="000000">
                <a:alpha val="1215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76" name="Google Shape;76;p24"/>
          <p:cNvSpPr txBox="1"/>
          <p:nvPr>
            <p:ph type="title"/>
          </p:nvPr>
        </p:nvSpPr>
        <p:spPr>
          <a:xfrm>
            <a:off x="838200" y="681037"/>
            <a:ext cx="10515600" cy="1009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A blue text on a black background&#10;&#10;Description automatically generated" id="78" name="Google Shape;78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9259" y="6244528"/>
            <a:ext cx="1010416" cy="4616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Heebo ExtraBold"/>
              <a:buNone/>
              <a:defRPr b="0" i="0" sz="4400" u="none" cap="none" strike="noStrike">
                <a:solidFill>
                  <a:schemeClr val="dk1"/>
                </a:solidFill>
                <a:latin typeface="Heebo ExtraBold"/>
                <a:ea typeface="Heebo ExtraBold"/>
                <a:cs typeface="Heebo ExtraBold"/>
                <a:sym typeface="Heebo ExtraBol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ebo"/>
                <a:ea typeface="Heebo"/>
                <a:cs typeface="Heebo"/>
                <a:sym typeface="Heebo"/>
              </a:defRPr>
            </a:lvl9pPr>
          </a:lstStyle>
          <a:p/>
        </p:txBody>
      </p:sp>
      <p:sp>
        <p:nvSpPr>
          <p:cNvPr id="8" name="Google Shape;8;p17"/>
          <p:cNvSpPr/>
          <p:nvPr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rotWithShape="0" algn="t" dir="5400000" dist="63500">
              <a:srgbClr val="000000">
                <a:alpha val="12156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  <p:sp>
        <p:nvSpPr>
          <p:cNvPr id="9" name="Google Shape;9;p17"/>
          <p:cNvSpPr txBox="1"/>
          <p:nvPr/>
        </p:nvSpPr>
        <p:spPr>
          <a:xfrm>
            <a:off x="11510412" y="6331649"/>
            <a:ext cx="273600" cy="27432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1" i="0" lang="en-US" sz="1000" u="none" cap="none" strike="noStrike">
                <a:solidFill>
                  <a:schemeClr val="lt1"/>
                </a:solidFill>
                <a:latin typeface="Heebo"/>
                <a:ea typeface="Heebo"/>
                <a:cs typeface="Heebo"/>
                <a:sym typeface="Heebo"/>
              </a:rPr>
              <a:t>‹#›</a:t>
            </a:fld>
            <a:endParaRPr b="1" i="0" sz="1000" u="none" cap="none" strike="noStrike">
              <a:solidFill>
                <a:schemeClr val="lt1"/>
              </a:solidFill>
              <a:latin typeface="Heebo"/>
              <a:ea typeface="Heebo"/>
              <a:cs typeface="Heebo"/>
              <a:sym typeface="Heebo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Relationship Id="rId4" Type="http://schemas.openxmlformats.org/officeDocument/2006/relationships/image" Target="../media/image1.png"/><Relationship Id="rId5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"/>
          <p:cNvSpPr txBox="1"/>
          <p:nvPr>
            <p:ph type="ctrTitle"/>
          </p:nvPr>
        </p:nvSpPr>
        <p:spPr>
          <a:xfrm>
            <a:off x="1524000" y="619177"/>
            <a:ext cx="9144000" cy="3063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Heebo ExtraBold"/>
              <a:buNone/>
            </a:pPr>
            <a:r>
              <a:rPr lang="en-US" sz="5000"/>
              <a:t>Leadership Institute:</a:t>
            </a:r>
            <a:endParaRPr sz="5000"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Heebo ExtraBold"/>
              <a:buNone/>
            </a:pPr>
            <a:r>
              <a:rPr lang="en-US" sz="5000"/>
              <a:t>State-Level Policy and Advocacy</a:t>
            </a:r>
            <a:endParaRPr sz="5000"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Heebo ExtraBold"/>
              <a:buNone/>
            </a:pPr>
            <a:r>
              <a:t/>
            </a:r>
            <a:endParaRPr sz="5000"/>
          </a:p>
        </p:txBody>
      </p:sp>
      <p:sp>
        <p:nvSpPr>
          <p:cNvPr id="139" name="Google Shape;139;p1"/>
          <p:cNvSpPr txBox="1"/>
          <p:nvPr>
            <p:ph idx="1" type="subTitle"/>
          </p:nvPr>
        </p:nvSpPr>
        <p:spPr>
          <a:xfrm>
            <a:off x="1524000" y="3682801"/>
            <a:ext cx="9144000" cy="225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Kuna Tavalin,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CEC Senior Policy and Advocacy Advisor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July 16, 2025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2"/>
          <p:cNvSpPr txBox="1"/>
          <p:nvPr>
            <p:ph type="title"/>
          </p:nvPr>
        </p:nvSpPr>
        <p:spPr>
          <a:xfrm>
            <a:off x="281271" y="736847"/>
            <a:ext cx="3286125" cy="53088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Heebo ExtraBold"/>
              <a:buNone/>
            </a:pPr>
            <a:r>
              <a:rPr lang="en-US"/>
              <a:t>Questions? Thoughts?</a:t>
            </a:r>
            <a:endParaRPr/>
          </a:p>
        </p:txBody>
      </p:sp>
      <p:sp>
        <p:nvSpPr>
          <p:cNvPr id="196" name="Google Shape;196;p12"/>
          <p:cNvSpPr txBox="1"/>
          <p:nvPr>
            <p:ph idx="1" type="body"/>
          </p:nvPr>
        </p:nvSpPr>
        <p:spPr>
          <a:xfrm>
            <a:off x="3848667" y="736848"/>
            <a:ext cx="7661745" cy="53088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3700"/>
              <a:t>Please feel free to contact me!</a:t>
            </a:r>
            <a:endParaRPr sz="37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37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37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37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3700"/>
              <a:t>ktavalin@exceptionalchildren.org</a:t>
            </a:r>
            <a:endParaRPr sz="37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"/>
          <p:cNvSpPr txBox="1"/>
          <p:nvPr>
            <p:ph type="title"/>
          </p:nvPr>
        </p:nvSpPr>
        <p:spPr>
          <a:xfrm>
            <a:off x="838200" y="5964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Heebo ExtraBold"/>
              <a:buNone/>
            </a:pPr>
            <a:r>
              <a:rPr lang="en-US" sz="5400"/>
              <a:t>Agenda</a:t>
            </a:r>
            <a:endParaRPr sz="5400"/>
          </a:p>
        </p:txBody>
      </p:sp>
      <p:sp>
        <p:nvSpPr>
          <p:cNvPr id="145" name="Google Shape;145;p2"/>
          <p:cNvSpPr txBox="1"/>
          <p:nvPr>
            <p:ph idx="1" type="body"/>
          </p:nvPr>
        </p:nvSpPr>
        <p:spPr>
          <a:xfrm>
            <a:off x="838200" y="2037233"/>
            <a:ext cx="10515600" cy="40921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0005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en-US" sz="2700"/>
              <a:t>Overview: Role of CAN Coordinator</a:t>
            </a:r>
            <a:endParaRPr sz="2700"/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/>
          </a:p>
          <a:p>
            <a:pPr indent="-40005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en-US" sz="2700"/>
              <a:t>CEC’s Policy and Advocacy Resources</a:t>
            </a:r>
            <a:endParaRPr sz="2700"/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/>
          </a:p>
          <a:p>
            <a:pPr indent="-40005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en-US" sz="2700"/>
              <a:t>Strategies for Unit/Division Work</a:t>
            </a:r>
            <a:endParaRPr sz="2700"/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/>
          </a:p>
          <a:p>
            <a:pPr indent="-40005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en-US" sz="2700"/>
              <a:t>Q&amp;A/Discussion</a:t>
            </a:r>
            <a:endParaRPr sz="2700"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27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"/>
          <p:cNvSpPr txBox="1"/>
          <p:nvPr>
            <p:ph type="title"/>
          </p:nvPr>
        </p:nvSpPr>
        <p:spPr>
          <a:xfrm>
            <a:off x="838200" y="5964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Heebo ExtraBold"/>
              <a:buNone/>
            </a:pPr>
            <a:r>
              <a:rPr lang="en-US"/>
              <a:t>CAN Coordinator: Job Description</a:t>
            </a:r>
            <a:endParaRPr/>
          </a:p>
        </p:txBody>
      </p:sp>
      <p:sp>
        <p:nvSpPr>
          <p:cNvPr id="151" name="Google Shape;151;p3"/>
          <p:cNvSpPr txBox="1"/>
          <p:nvPr>
            <p:ph idx="1" type="body"/>
          </p:nvPr>
        </p:nvSpPr>
        <p:spPr>
          <a:xfrm>
            <a:off x="838200" y="1668333"/>
            <a:ext cx="10515600" cy="40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US" sz="2700"/>
              <a:t>Position:</a:t>
            </a:r>
            <a:r>
              <a:rPr lang="en-US" sz="2700"/>
              <a:t> CAN Coordinator</a:t>
            </a:r>
            <a:endParaRPr sz="2700"/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700"/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US" sz="2700"/>
              <a:t>Estimated Time Commitment:</a:t>
            </a:r>
            <a:r>
              <a:rPr lang="en-US" sz="2700"/>
              <a:t> 1-2 hours per month</a:t>
            </a:r>
            <a:endParaRPr sz="2700"/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700"/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US" sz="2700"/>
              <a:t>Summary:</a:t>
            </a:r>
            <a:r>
              <a:rPr lang="en-US" sz="2700"/>
              <a:t> Children and Youth Action Network (CAN) Coordinators are CEC members selected by their respective units or divisions. CAN Coordinators must be committed to advancing CEC’s policies through effective grassroots advocacy.</a:t>
            </a:r>
            <a:endParaRPr sz="27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366ba634008_0_7"/>
          <p:cNvSpPr txBox="1"/>
          <p:nvPr>
            <p:ph type="title"/>
          </p:nvPr>
        </p:nvSpPr>
        <p:spPr>
          <a:xfrm>
            <a:off x="838200" y="59648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Heebo ExtraBold"/>
              <a:buNone/>
            </a:pPr>
            <a:r>
              <a:rPr lang="en-US"/>
              <a:t>CAN Coordinator Responsibilities</a:t>
            </a:r>
            <a:endParaRPr/>
          </a:p>
        </p:txBody>
      </p:sp>
      <p:sp>
        <p:nvSpPr>
          <p:cNvPr id="157" name="Google Shape;157;g366ba634008_0_7"/>
          <p:cNvSpPr txBox="1"/>
          <p:nvPr>
            <p:ph idx="1" type="body"/>
          </p:nvPr>
        </p:nvSpPr>
        <p:spPr>
          <a:xfrm>
            <a:off x="838200" y="1668333"/>
            <a:ext cx="10515600" cy="40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0005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en-US" sz="2700"/>
              <a:t>Development of an effective network of advocates at the state and local level  </a:t>
            </a:r>
            <a:endParaRPr sz="2700"/>
          </a:p>
          <a:p>
            <a:pPr indent="-40005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en-US" sz="2700"/>
              <a:t>Regular communication with the network including circulation of CEC’s weekly policy newsletter Policy Insider </a:t>
            </a:r>
            <a:endParaRPr sz="2700"/>
          </a:p>
          <a:p>
            <a:pPr indent="-40005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en-US" sz="2700"/>
              <a:t>Activation of the network for CEC calls to action via our online letter-writing campaign tool, the Legislative Action Center</a:t>
            </a:r>
            <a:endParaRPr sz="2700"/>
          </a:p>
          <a:p>
            <a:pPr indent="-40005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en-US" sz="2700"/>
              <a:t>Attendance and participation in CEC policy and advocacy webinars </a:t>
            </a:r>
            <a:endParaRPr sz="2700"/>
          </a:p>
          <a:p>
            <a:pPr indent="-40005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en-US" sz="2700"/>
              <a:t>Attendance at CAN meetings offered </a:t>
            </a:r>
            <a:r>
              <a:rPr lang="en-US" sz="2700"/>
              <a:t>monthly</a:t>
            </a:r>
            <a:r>
              <a:rPr lang="en-US" sz="2700"/>
              <a:t> and meet-up at the annual convention, if in attendance</a:t>
            </a:r>
            <a:endParaRPr sz="27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366ba634008_0_12"/>
          <p:cNvSpPr txBox="1"/>
          <p:nvPr>
            <p:ph type="title"/>
          </p:nvPr>
        </p:nvSpPr>
        <p:spPr>
          <a:xfrm>
            <a:off x="838200" y="59648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Heebo ExtraBold"/>
              <a:buNone/>
            </a:pPr>
            <a:r>
              <a:rPr lang="en-US"/>
              <a:t>CAN Coordinator Qualifications</a:t>
            </a:r>
            <a:endParaRPr/>
          </a:p>
        </p:txBody>
      </p:sp>
      <p:sp>
        <p:nvSpPr>
          <p:cNvPr id="163" name="Google Shape;163;g366ba634008_0_12"/>
          <p:cNvSpPr txBox="1"/>
          <p:nvPr>
            <p:ph idx="1" type="body"/>
          </p:nvPr>
        </p:nvSpPr>
        <p:spPr>
          <a:xfrm>
            <a:off x="838200" y="1668333"/>
            <a:ext cx="10515600" cy="40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/>
              <a:t>Must be a member of CEC Unit/Division and:</a:t>
            </a:r>
            <a:endParaRPr sz="2700"/>
          </a:p>
          <a:p>
            <a:pPr indent="-40005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en-US" sz="2700"/>
              <a:t>Knowledge of or the strong interest in policy and advocacy</a:t>
            </a:r>
            <a:endParaRPr sz="2700"/>
          </a:p>
          <a:p>
            <a:pPr indent="-40005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en-US" sz="2700"/>
              <a:t>A commitment to the policy priorities of CEC, as articulated through CEC’s position statements</a:t>
            </a:r>
            <a:endParaRPr sz="2700"/>
          </a:p>
          <a:p>
            <a:pPr indent="-40005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en-US" sz="2700"/>
              <a:t>A willingness to devote the necessary time to carry out all responsibilities related to this position</a:t>
            </a:r>
            <a:endParaRPr sz="27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/>
              <a:t>Advocacy in Washington, DC:</a:t>
            </a:r>
            <a:endParaRPr sz="2700"/>
          </a:p>
          <a:p>
            <a:pPr indent="-40005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i="1" lang="en-US" sz="2700"/>
              <a:t>CEC encourages CAN Coordinators to attend/lead state teams at the Special Education Legislative Summit, an annual advocacy event for special educators which includes a two-day training, culminating with meetings with lawmakers on Capitol Hill.</a:t>
            </a:r>
            <a:r>
              <a:rPr lang="en-US" sz="2700"/>
              <a:t> </a:t>
            </a:r>
            <a:endParaRPr sz="2700"/>
          </a:p>
          <a:p>
            <a:pPr indent="-40005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t/>
            </a:r>
            <a:endParaRPr sz="27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366ba634008_0_18"/>
          <p:cNvSpPr txBox="1"/>
          <p:nvPr>
            <p:ph type="title"/>
          </p:nvPr>
        </p:nvSpPr>
        <p:spPr>
          <a:xfrm>
            <a:off x="838200" y="59648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Heebo ExtraBold"/>
              <a:buNone/>
            </a:pPr>
            <a:r>
              <a:rPr lang="en-US"/>
              <a:t>CEC Resources for Units/Divisions</a:t>
            </a:r>
            <a:endParaRPr/>
          </a:p>
        </p:txBody>
      </p:sp>
      <p:sp>
        <p:nvSpPr>
          <p:cNvPr id="169" name="Google Shape;169;g366ba634008_0_18"/>
          <p:cNvSpPr txBox="1"/>
          <p:nvPr>
            <p:ph idx="1" type="body"/>
          </p:nvPr>
        </p:nvSpPr>
        <p:spPr>
          <a:xfrm>
            <a:off x="838200" y="1668333"/>
            <a:ext cx="10515600" cy="40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/>
          </a:p>
          <a:p>
            <a:pPr indent="-40005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en-US" sz="2700"/>
              <a:t>Legislative Action Center and Take Action</a:t>
            </a:r>
            <a:endParaRPr sz="2700"/>
          </a:p>
          <a:p>
            <a:pPr indent="-40005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en-US" sz="2700"/>
              <a:t>Policy Insider</a:t>
            </a:r>
            <a:endParaRPr sz="2700"/>
          </a:p>
          <a:p>
            <a:pPr indent="-40005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en-US" sz="2700"/>
              <a:t>Policy/advocacy webinars</a:t>
            </a:r>
            <a:endParaRPr sz="2700"/>
          </a:p>
          <a:p>
            <a:pPr indent="-40005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en-US" sz="2700"/>
              <a:t>Special Education Legislative Summit</a:t>
            </a:r>
            <a:endParaRPr sz="2700"/>
          </a:p>
          <a:p>
            <a:pPr indent="-40005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en-US" sz="2700"/>
              <a:t>Monthly CAN </a:t>
            </a:r>
            <a:r>
              <a:rPr lang="en-US" sz="2700"/>
              <a:t>Coordinator</a:t>
            </a:r>
            <a:r>
              <a:rPr lang="en-US" sz="2700"/>
              <a:t> meetings</a:t>
            </a:r>
            <a:endParaRPr sz="2700"/>
          </a:p>
          <a:p>
            <a:pPr indent="-40005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en-US" sz="2700"/>
              <a:t>CEC position statements</a:t>
            </a:r>
            <a:endParaRPr sz="2700"/>
          </a:p>
          <a:p>
            <a:pPr indent="-40005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en-US" sz="2700"/>
              <a:t>Individualized support as needed…</a:t>
            </a:r>
            <a:endParaRPr sz="27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3449a9fc0bf_0_10"/>
          <p:cNvSpPr txBox="1"/>
          <p:nvPr/>
        </p:nvSpPr>
        <p:spPr>
          <a:xfrm>
            <a:off x="354167" y="1529500"/>
            <a:ext cx="11269200" cy="49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Issue: </a:t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Proposed constitutional amendment that would allow the General Assembly to provide financial support for the education of students outside the system of common schools.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609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Implications for seven other sections of Kentucky’s constitution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609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School choice &amp; School vouchers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609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Negative impact on students with disabilities (CEC Position Statement)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1" marL="1219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Funding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1" marL="1219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Access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1" marL="1219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Loss of legal protections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g3449a9fc0bf_0_10"/>
          <p:cNvSpPr txBox="1"/>
          <p:nvPr/>
        </p:nvSpPr>
        <p:spPr>
          <a:xfrm>
            <a:off x="354167" y="338067"/>
            <a:ext cx="10995300" cy="7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Kentucky’s Amendment 2</a:t>
            </a:r>
            <a:endParaRPr b="1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November 2024 </a:t>
            </a:r>
            <a:endParaRPr b="1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3449a9fc0bf_0_144"/>
          <p:cNvSpPr txBox="1"/>
          <p:nvPr/>
        </p:nvSpPr>
        <p:spPr>
          <a:xfrm>
            <a:off x="540900" y="233900"/>
            <a:ext cx="11154000" cy="1111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KY CEC Plan of Action</a:t>
            </a:r>
            <a:r>
              <a:rPr b="0" i="0" lang="en-US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24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g3449a9fc0bf_0_144"/>
          <p:cNvSpPr txBox="1"/>
          <p:nvPr/>
        </p:nvSpPr>
        <p:spPr>
          <a:xfrm>
            <a:off x="774800" y="1213367"/>
            <a:ext cx="10613100" cy="4780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Action: </a:t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Leverage social media to inform how Amendment 2 could negatively impact students with disabilities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Collaboration with KY CAN Coordinator: </a:t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609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Sought advice and resources from </a:t>
            </a:r>
            <a:r>
              <a:rPr lang="en-US" sz="2400">
                <a:solidFill>
                  <a:schemeClr val="dk1"/>
                </a:solidFill>
              </a:rPr>
              <a:t>CEC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1" marL="1219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CEC Position Statement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1" marL="1219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Resources from the National Coalition for Public Schools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609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Drafted social media images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609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Sought feedback from </a:t>
            </a:r>
            <a:r>
              <a:rPr lang="en-US" sz="2400">
                <a:solidFill>
                  <a:schemeClr val="dk1"/>
                </a:solidFill>
              </a:rPr>
              <a:t>CEC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609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Revisions made; posts shared!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24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449a9fc0bf_0_278"/>
          <p:cNvSpPr txBox="1"/>
          <p:nvPr>
            <p:ph type="title"/>
          </p:nvPr>
        </p:nvSpPr>
        <p:spPr>
          <a:xfrm>
            <a:off x="415600" y="335800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b="1" lang="en-US" sz="3200"/>
              <a:t>Social Media Success!</a:t>
            </a:r>
            <a:endParaRPr b="1" sz="3200"/>
          </a:p>
        </p:txBody>
      </p:sp>
      <p:sp>
        <p:nvSpPr>
          <p:cNvPr id="187" name="Google Shape;187;g3449a9fc0bf_0_278"/>
          <p:cNvSpPr txBox="1"/>
          <p:nvPr>
            <p:ph idx="1" type="body"/>
          </p:nvPr>
        </p:nvSpPr>
        <p:spPr>
          <a:xfrm>
            <a:off x="415600" y="5637133"/>
            <a:ext cx="11360700" cy="113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2400"/>
              <a:buNone/>
            </a:pPr>
            <a:r>
              <a:rPr b="1" lang="en-US" sz="3200">
                <a:solidFill>
                  <a:schemeClr val="dk1"/>
                </a:solidFill>
              </a:rPr>
              <a:t>Amendment 2 was defeated in every county in Kentucky! </a:t>
            </a:r>
            <a:endParaRPr b="1" sz="3200">
              <a:solidFill>
                <a:schemeClr val="dk1"/>
              </a:solidFill>
            </a:endParaRPr>
          </a:p>
        </p:txBody>
      </p:sp>
      <p:pic>
        <p:nvPicPr>
          <p:cNvPr id="188" name="Google Shape;188;g3449a9fc0bf_0_278" title="Screenshot 2025-04-13 at 8.13.00 PM.png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7900" y="2018051"/>
            <a:ext cx="3354801" cy="2821901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89" name="Google Shape;189;g3449a9fc0bf_0_278" title="Screenshot 2025-04-13 at 8.19.15 PM.png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416949" y="2018067"/>
            <a:ext cx="3358109" cy="28219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90" name="Google Shape;190;g3449a9fc0bf_0_278" title="Screenshot 2025-04-13 at 8.26.35 PM.png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279300" y="2018067"/>
            <a:ext cx="3382773" cy="28219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CEC BRAND COLORS">
      <a:dk1>
        <a:srgbClr val="000000"/>
      </a:dk1>
      <a:lt1>
        <a:srgbClr val="FFFFFF"/>
      </a:lt1>
      <a:dk2>
        <a:srgbClr val="04305C"/>
      </a:dk2>
      <a:lt2>
        <a:srgbClr val="EFEFEF"/>
      </a:lt2>
      <a:accent1>
        <a:srgbClr val="04305C"/>
      </a:accent1>
      <a:accent2>
        <a:srgbClr val="00539B"/>
      </a:accent2>
      <a:accent3>
        <a:srgbClr val="BF311A"/>
      </a:accent3>
      <a:accent4>
        <a:srgbClr val="5EA157"/>
      </a:accent4>
      <a:accent5>
        <a:srgbClr val="EA7229"/>
      </a:accent5>
      <a:accent6>
        <a:srgbClr val="995FA3"/>
      </a:accent6>
      <a:hlink>
        <a:srgbClr val="00539B"/>
      </a:hlink>
      <a:folHlink>
        <a:srgbClr val="04305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77FCBF9BB59348B8D65BA922C1F98B" ma:contentTypeVersion="19" ma:contentTypeDescription="Create a new document." ma:contentTypeScope="" ma:versionID="afd7f6c2e76d078ae28fde0a2b3cd5f0">
  <xsd:schema xmlns:xsd="http://www.w3.org/2001/XMLSchema" xmlns:xs="http://www.w3.org/2001/XMLSchema" xmlns:p="http://schemas.microsoft.com/office/2006/metadata/properties" xmlns:ns2="55d90b30-3abf-45d6-a953-62c750a1e836" xmlns:ns3="a27e65b1-c2a8-44b8-81d9-7882bc18dec3" targetNamespace="http://schemas.microsoft.com/office/2006/metadata/properties" ma:root="true" ma:fieldsID="91893bc5f93591398a69352252307b3b" ns2:_="" ns3:_="">
    <xsd:import namespace="55d90b30-3abf-45d6-a953-62c750a1e836"/>
    <xsd:import namespace="a27e65b1-c2a8-44b8-81d9-7882bc18de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d90b30-3abf-45d6-a953-62c750a1e8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89e0dcc-075b-4be2-a307-94eac9fb493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7e65b1-c2a8-44b8-81d9-7882bc18dec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945d29f-fb3e-4a65-81b0-fe23f878fada}" ma:internalName="TaxCatchAll" ma:showField="CatchAllData" ma:web="a27e65b1-c2a8-44b8-81d9-7882bc18dec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27e65b1-c2a8-44b8-81d9-7882bc18dec3" xsi:nil="true"/>
    <lcf76f155ced4ddcb4097134ff3c332f xmlns="55d90b30-3abf-45d6-a953-62c750a1e83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A2C3FD4-0FE1-4E84-BA1F-B119B7152247}"/>
</file>

<file path=customXml/itemProps2.xml><?xml version="1.0" encoding="utf-8"?>
<ds:datastoreItem xmlns:ds="http://schemas.openxmlformats.org/officeDocument/2006/customXml" ds:itemID="{7B325535-D586-40F7-9951-D87FE1BA2180}"/>
</file>

<file path=customXml/itemProps3.xml><?xml version="1.0" encoding="utf-8"?>
<ds:datastoreItem xmlns:ds="http://schemas.openxmlformats.org/officeDocument/2006/customXml" ds:itemID="{B088812B-066A-4509-B614-A47DC66C219A}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Lara Fahey</dc:creator>
  <dcterms:created xsi:type="dcterms:W3CDTF">2023-09-25T02:09:25Z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0x0101003E77FCBF9BB59348B8D65BA922C1F98B</vt:lpwstr>
  </property>
</Properties>
</file>