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80" r:id="rId5"/>
    <p:sldId id="281" r:id="rId6"/>
    <p:sldId id="293" r:id="rId7"/>
    <p:sldId id="294" r:id="rId8"/>
    <p:sldId id="295" r:id="rId9"/>
    <p:sldId id="283" r:id="rId10"/>
    <p:sldId id="282" r:id="rId11"/>
    <p:sldId id="274" r:id="rId12"/>
    <p:sldId id="284" r:id="rId13"/>
    <p:sldId id="285" r:id="rId14"/>
    <p:sldId id="286" r:id="rId15"/>
    <p:sldId id="287" r:id="rId16"/>
    <p:sldId id="288" r:id="rId17"/>
    <p:sldId id="289" r:id="rId18"/>
    <p:sldId id="290" r:id="rId19"/>
    <p:sldId id="291" r:id="rId20"/>
    <p:sldId id="292" r:id="rId21"/>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9B"/>
    <a:srgbClr val="0430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63CE51-0000-9571-D6A3-BA5C10A9DA2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B9DD31BB-34CE-4421-0392-F156F753E2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8FEF57B-1DCF-4B76-426C-0553029A26A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23520D-907A-481A-8942-7BFA971793AF}" type="slidenum">
              <a:rPr lang="en-US" smtClean="0"/>
              <a:t>‹#›</a:t>
            </a:fld>
            <a:endParaRPr lang="en-US"/>
          </a:p>
        </p:txBody>
      </p:sp>
      <p:sp>
        <p:nvSpPr>
          <p:cNvPr id="6" name="Date Placeholder 5">
            <a:extLst>
              <a:ext uri="{FF2B5EF4-FFF2-40B4-BE49-F238E27FC236}">
                <a16:creationId xmlns:a16="http://schemas.microsoft.com/office/drawing/2014/main" id="{42A0E37E-F1A2-2A4D-944E-E152D9F414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2BBD16-0C02-45EF-B4CB-D597E10E2EC2}" type="datetimeFigureOut">
              <a:rPr lang="en-US" smtClean="0"/>
              <a:t>7/2/2025</a:t>
            </a:fld>
            <a:endParaRPr lang="en-US"/>
          </a:p>
        </p:txBody>
      </p:sp>
    </p:spTree>
    <p:extLst>
      <p:ext uri="{BB962C8B-B14F-4D97-AF65-F5344CB8AC3E}">
        <p14:creationId xmlns:p14="http://schemas.microsoft.com/office/powerpoint/2010/main" val="3422262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2A5D25-AE4A-42C6-89EB-74449379B464}" type="datetimeFigureOut">
              <a:rPr lang="en-US" smtClean="0"/>
              <a:t>7/2/2025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5F7BDE-2646-4B03-A2C6-3B96AD231CC2}" type="slidenum">
              <a:rPr lang="en-US" smtClean="0"/>
              <a:t>‹#›</a:t>
            </a:fld>
            <a:endParaRPr lang="en-US"/>
          </a:p>
        </p:txBody>
      </p:sp>
    </p:spTree>
    <p:extLst>
      <p:ext uri="{BB962C8B-B14F-4D97-AF65-F5344CB8AC3E}">
        <p14:creationId xmlns:p14="http://schemas.microsoft.com/office/powerpoint/2010/main" val="3461031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630745-2268-4784-9822-C59BC27BF2E3}" type="slidenum">
              <a:rPr lang="en-US" smtClean="0"/>
              <a:t>1</a:t>
            </a:fld>
            <a:endParaRPr lang="en-US"/>
          </a:p>
        </p:txBody>
      </p:sp>
    </p:spTree>
    <p:extLst>
      <p:ext uri="{BB962C8B-B14F-4D97-AF65-F5344CB8AC3E}">
        <p14:creationId xmlns:p14="http://schemas.microsoft.com/office/powerpoint/2010/main" val="1800254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Sharyn Start….service, you’ll get a good indication during the RFP, site selection process, meet and or interact with as many people at the locations </a:t>
            </a:r>
            <a:r>
              <a:rPr lang="en-US">
                <a:ea typeface="Calibri"/>
                <a:cs typeface="Calibri"/>
              </a:rPr>
              <a:t>being considered</a:t>
            </a:r>
            <a:endParaRPr lang="en-US" dirty="0"/>
          </a:p>
        </p:txBody>
      </p:sp>
      <p:sp>
        <p:nvSpPr>
          <p:cNvPr id="4" name="Slide Number Placeholder 3"/>
          <p:cNvSpPr>
            <a:spLocks noGrp="1"/>
          </p:cNvSpPr>
          <p:nvPr>
            <p:ph type="sldNum" sz="quarter" idx="5"/>
          </p:nvPr>
        </p:nvSpPr>
        <p:spPr/>
        <p:txBody>
          <a:bodyPr/>
          <a:lstStyle/>
          <a:p>
            <a:fld id="{7C630745-2268-4784-9822-C59BC27BF2E3}" type="slidenum">
              <a:rPr lang="en-US" smtClean="0"/>
              <a:t>12</a:t>
            </a:fld>
            <a:endParaRPr lang="en-US"/>
          </a:p>
        </p:txBody>
      </p:sp>
    </p:spTree>
    <p:extLst>
      <p:ext uri="{BB962C8B-B14F-4D97-AF65-F5344CB8AC3E}">
        <p14:creationId xmlns:p14="http://schemas.microsoft.com/office/powerpoint/2010/main" val="1607224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Melissa Start</a:t>
            </a:r>
          </a:p>
          <a:p>
            <a:r>
              <a:rPr lang="en-US" dirty="0"/>
              <a:t>Here are some common items when planning and contracting meetings. Many of these items can be noted in the RFP and negotiated during contracting.</a:t>
            </a:r>
          </a:p>
        </p:txBody>
      </p:sp>
      <p:sp>
        <p:nvSpPr>
          <p:cNvPr id="4" name="Slide Number Placeholder 3"/>
          <p:cNvSpPr>
            <a:spLocks noGrp="1"/>
          </p:cNvSpPr>
          <p:nvPr>
            <p:ph type="sldNum" sz="quarter" idx="5"/>
          </p:nvPr>
        </p:nvSpPr>
        <p:spPr/>
        <p:txBody>
          <a:bodyPr/>
          <a:lstStyle/>
          <a:p>
            <a:fld id="{7C630745-2268-4784-9822-C59BC27BF2E3}" type="slidenum">
              <a:rPr lang="en-US" smtClean="0"/>
              <a:t>13</a:t>
            </a:fld>
            <a:endParaRPr lang="en-US"/>
          </a:p>
        </p:txBody>
      </p:sp>
    </p:spTree>
    <p:extLst>
      <p:ext uri="{BB962C8B-B14F-4D97-AF65-F5344CB8AC3E}">
        <p14:creationId xmlns:p14="http://schemas.microsoft.com/office/powerpoint/2010/main" val="3243639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Sharyn Start</a:t>
            </a:r>
          </a:p>
          <a:p>
            <a:r>
              <a:rPr lang="en-US"/>
              <a:t>When you’re thinking about where to put your various events/sessions/etc., think about the following (if you need them, and where they can go). Think about what makes the most sense from navigating the venue (put registration closer to where people will enter, for example) as well as space limitations (maybe there’s only one room big enough to hold the keynote)</a:t>
            </a:r>
          </a:p>
        </p:txBody>
      </p:sp>
      <p:sp>
        <p:nvSpPr>
          <p:cNvPr id="4" name="Slide Number Placeholder 3"/>
          <p:cNvSpPr>
            <a:spLocks noGrp="1"/>
          </p:cNvSpPr>
          <p:nvPr>
            <p:ph type="sldNum" sz="quarter" idx="5"/>
          </p:nvPr>
        </p:nvSpPr>
        <p:spPr/>
        <p:txBody>
          <a:bodyPr/>
          <a:lstStyle/>
          <a:p>
            <a:fld id="{7C630745-2268-4784-9822-C59BC27BF2E3}" type="slidenum">
              <a:rPr lang="en-US" smtClean="0"/>
              <a:t>14</a:t>
            </a:fld>
            <a:endParaRPr lang="en-US"/>
          </a:p>
        </p:txBody>
      </p:sp>
    </p:spTree>
    <p:extLst>
      <p:ext uri="{BB962C8B-B14F-4D97-AF65-F5344CB8AC3E}">
        <p14:creationId xmlns:p14="http://schemas.microsoft.com/office/powerpoint/2010/main" val="3465001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Melissa Start</a:t>
            </a:r>
          </a:p>
          <a:p>
            <a:r>
              <a:rPr lang="en-US" dirty="0"/>
              <a:t>Do your research ahead of time on any dietary or food allergies. You can request to work with the chef on special meals and gluten free and vegan options.  </a:t>
            </a:r>
          </a:p>
        </p:txBody>
      </p:sp>
      <p:sp>
        <p:nvSpPr>
          <p:cNvPr id="4" name="Slide Number Placeholder 3"/>
          <p:cNvSpPr>
            <a:spLocks noGrp="1"/>
          </p:cNvSpPr>
          <p:nvPr>
            <p:ph type="sldNum" sz="quarter" idx="5"/>
          </p:nvPr>
        </p:nvSpPr>
        <p:spPr/>
        <p:txBody>
          <a:bodyPr/>
          <a:lstStyle/>
          <a:p>
            <a:fld id="{7C630745-2268-4784-9822-C59BC27BF2E3}" type="slidenum">
              <a:rPr lang="en-US" smtClean="0"/>
              <a:t>15</a:t>
            </a:fld>
            <a:endParaRPr lang="en-US"/>
          </a:p>
        </p:txBody>
      </p:sp>
    </p:spTree>
    <p:extLst>
      <p:ext uri="{BB962C8B-B14F-4D97-AF65-F5344CB8AC3E}">
        <p14:creationId xmlns:p14="http://schemas.microsoft.com/office/powerpoint/2010/main" val="1273160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Sharyn Start</a:t>
            </a:r>
            <a:endParaRPr lang="en-US"/>
          </a:p>
        </p:txBody>
      </p:sp>
      <p:sp>
        <p:nvSpPr>
          <p:cNvPr id="4" name="Slide Number Placeholder 3"/>
          <p:cNvSpPr>
            <a:spLocks noGrp="1"/>
          </p:cNvSpPr>
          <p:nvPr>
            <p:ph type="sldNum" sz="quarter" idx="5"/>
          </p:nvPr>
        </p:nvSpPr>
        <p:spPr/>
        <p:txBody>
          <a:bodyPr/>
          <a:lstStyle/>
          <a:p>
            <a:fld id="{7C630745-2268-4784-9822-C59BC27BF2E3}" type="slidenum">
              <a:rPr lang="en-US" smtClean="0"/>
              <a:t>16</a:t>
            </a:fld>
            <a:endParaRPr lang="en-US"/>
          </a:p>
        </p:txBody>
      </p:sp>
    </p:spTree>
    <p:extLst>
      <p:ext uri="{BB962C8B-B14F-4D97-AF65-F5344CB8AC3E}">
        <p14:creationId xmlns:p14="http://schemas.microsoft.com/office/powerpoint/2010/main" val="2739068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630745-2268-4784-9822-C59BC27BF2E3}" type="slidenum">
              <a:rPr lang="en-US" smtClean="0"/>
              <a:t>17</a:t>
            </a:fld>
            <a:endParaRPr lang="en-US"/>
          </a:p>
        </p:txBody>
      </p:sp>
    </p:spTree>
    <p:extLst>
      <p:ext uri="{BB962C8B-B14F-4D97-AF65-F5344CB8AC3E}">
        <p14:creationId xmlns:p14="http://schemas.microsoft.com/office/powerpoint/2010/main" val="2017309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Segoe UI"/>
                <a:cs typeface="Segoe UI"/>
              </a:rPr>
              <a:t>Melissa</a:t>
            </a:r>
            <a:endParaRPr lang="en-US" dirty="0"/>
          </a:p>
          <a:p>
            <a:pPr marL="0" marR="0"/>
            <a:r>
              <a:rPr lang="en-US" sz="1800" dirty="0">
                <a:latin typeface="Segoe UI"/>
                <a:ea typeface="Calibri"/>
                <a:cs typeface="Segoe UI"/>
              </a:rPr>
              <a:t>tips</a:t>
            </a:r>
            <a:r>
              <a:rPr lang="en-US" sz="1800" dirty="0">
                <a:effectLst/>
                <a:latin typeface="Segoe UI"/>
                <a:ea typeface="Calibri"/>
                <a:cs typeface="Segoe UI"/>
              </a:rPr>
              <a:t> on running an event including: determine the “why”, setting a budget, picking a location, sponsorship opportunities, and more. We encourage you to ask questions throughout the presentation. </a:t>
            </a:r>
            <a:endParaRPr lang="en-US" dirty="0"/>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endParaRPr lang="en-US" dirty="0"/>
          </a:p>
        </p:txBody>
      </p:sp>
      <p:sp>
        <p:nvSpPr>
          <p:cNvPr id="4" name="Slide Number Placeholder 3"/>
          <p:cNvSpPr>
            <a:spLocks noGrp="1"/>
          </p:cNvSpPr>
          <p:nvPr>
            <p:ph type="sldNum" sz="quarter" idx="5"/>
          </p:nvPr>
        </p:nvSpPr>
        <p:spPr/>
        <p:txBody>
          <a:bodyPr/>
          <a:lstStyle/>
          <a:p>
            <a:fld id="{7C630745-2268-4784-9822-C59BC27BF2E3}" type="slidenum">
              <a:rPr lang="en-US" smtClean="0"/>
              <a:t>2</a:t>
            </a:fld>
            <a:endParaRPr lang="en-US"/>
          </a:p>
        </p:txBody>
      </p:sp>
    </p:spTree>
    <p:extLst>
      <p:ext uri="{BB962C8B-B14F-4D97-AF65-F5344CB8AC3E}">
        <p14:creationId xmlns:p14="http://schemas.microsoft.com/office/powerpoint/2010/main" val="1249945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for audience participation. Sharyn and Melissa will share experience as well. Never assume the 1</a:t>
            </a:r>
            <a:r>
              <a:rPr lang="en-US" baseline="30000" dirty="0"/>
              <a:t>st</a:t>
            </a:r>
            <a:r>
              <a:rPr lang="en-US" dirty="0"/>
              <a:t> offer is the best. </a:t>
            </a:r>
          </a:p>
        </p:txBody>
      </p:sp>
      <p:sp>
        <p:nvSpPr>
          <p:cNvPr id="4" name="Slide Number Placeholder 3"/>
          <p:cNvSpPr>
            <a:spLocks noGrp="1"/>
          </p:cNvSpPr>
          <p:nvPr>
            <p:ph type="sldNum" sz="quarter" idx="5"/>
          </p:nvPr>
        </p:nvSpPr>
        <p:spPr/>
        <p:txBody>
          <a:bodyPr/>
          <a:lstStyle/>
          <a:p>
            <a:fld id="{755F7BDE-2646-4B03-A2C6-3B96AD231CC2}" type="slidenum">
              <a:rPr lang="en-US" smtClean="0"/>
              <a:t>4</a:t>
            </a:fld>
            <a:endParaRPr lang="en-US"/>
          </a:p>
        </p:txBody>
      </p:sp>
    </p:spTree>
    <p:extLst>
      <p:ext uri="{BB962C8B-B14F-4D97-AF65-F5344CB8AC3E}">
        <p14:creationId xmlns:p14="http://schemas.microsoft.com/office/powerpoint/2010/main" val="2578900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Melissa</a:t>
            </a:r>
          </a:p>
          <a:p>
            <a:r>
              <a:rPr lang="en-US" dirty="0">
                <a:ea typeface="Calibri"/>
                <a:cs typeface="Calibri"/>
              </a:rPr>
              <a:t>Example of an RFP template. Make sure to include important information and past history from the event including hotel pickup and F&amp;B history.  </a:t>
            </a:r>
          </a:p>
        </p:txBody>
      </p:sp>
      <p:sp>
        <p:nvSpPr>
          <p:cNvPr id="4" name="Slide Number Placeholder 3"/>
          <p:cNvSpPr>
            <a:spLocks noGrp="1"/>
          </p:cNvSpPr>
          <p:nvPr>
            <p:ph type="sldNum" sz="quarter" idx="5"/>
          </p:nvPr>
        </p:nvSpPr>
        <p:spPr/>
        <p:txBody>
          <a:bodyPr/>
          <a:lstStyle/>
          <a:p>
            <a:fld id="{20E77304-F0AF-4D45-BBA4-480E7CA91B63}" type="slidenum">
              <a:rPr lang="en-US" smtClean="0"/>
              <a:pPr/>
              <a:t>6</a:t>
            </a:fld>
            <a:endParaRPr lang="en-US"/>
          </a:p>
        </p:txBody>
      </p:sp>
    </p:spTree>
    <p:extLst>
      <p:ext uri="{BB962C8B-B14F-4D97-AF65-F5344CB8AC3E}">
        <p14:creationId xmlns:p14="http://schemas.microsoft.com/office/powerpoint/2010/main" val="3977528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Sharyn Start,  Be transparent…with CVB’s &amp; Global Sales Partners they should be client advocates, increase engagement with hotels, connect you with key contacts, advocate for your organization connect your event with the spirit of the location.</a:t>
            </a:r>
            <a:endParaRPr lang="en-US" dirty="0"/>
          </a:p>
        </p:txBody>
      </p:sp>
      <p:sp>
        <p:nvSpPr>
          <p:cNvPr id="4" name="Slide Number Placeholder 3"/>
          <p:cNvSpPr>
            <a:spLocks noGrp="1"/>
          </p:cNvSpPr>
          <p:nvPr>
            <p:ph type="sldNum" sz="quarter" idx="5"/>
          </p:nvPr>
        </p:nvSpPr>
        <p:spPr/>
        <p:txBody>
          <a:bodyPr/>
          <a:lstStyle/>
          <a:p>
            <a:fld id="{7C630745-2268-4784-9822-C59BC27BF2E3}" type="slidenum">
              <a:rPr lang="en-US" smtClean="0"/>
              <a:t>7</a:t>
            </a:fld>
            <a:endParaRPr lang="en-US"/>
          </a:p>
        </p:txBody>
      </p:sp>
    </p:spTree>
    <p:extLst>
      <p:ext uri="{BB962C8B-B14F-4D97-AF65-F5344CB8AC3E}">
        <p14:creationId xmlns:p14="http://schemas.microsoft.com/office/powerpoint/2010/main" val="113466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Melissa- determine the “why” Goals for organization and attendees, </a:t>
            </a:r>
          </a:p>
          <a:p>
            <a:r>
              <a:rPr lang="en-US" dirty="0">
                <a:ea typeface="Calibri"/>
                <a:cs typeface="Calibri"/>
              </a:rPr>
              <a:t>Sharyn-  what type of meeting, will educational credits be offered?, ROI for success </a:t>
            </a:r>
            <a:endParaRPr lang="en-US" dirty="0"/>
          </a:p>
        </p:txBody>
      </p:sp>
      <p:sp>
        <p:nvSpPr>
          <p:cNvPr id="4" name="Slide Number Placeholder 3"/>
          <p:cNvSpPr>
            <a:spLocks noGrp="1"/>
          </p:cNvSpPr>
          <p:nvPr>
            <p:ph type="sldNum" sz="quarter" idx="5"/>
          </p:nvPr>
        </p:nvSpPr>
        <p:spPr/>
        <p:txBody>
          <a:bodyPr/>
          <a:lstStyle/>
          <a:p>
            <a:fld id="{7C630745-2268-4784-9822-C59BC27BF2E3}" type="slidenum">
              <a:rPr lang="en-US" smtClean="0"/>
              <a:t>8</a:t>
            </a:fld>
            <a:endParaRPr lang="en-US"/>
          </a:p>
        </p:txBody>
      </p:sp>
    </p:spTree>
    <p:extLst>
      <p:ext uri="{BB962C8B-B14F-4D97-AF65-F5344CB8AC3E}">
        <p14:creationId xmlns:p14="http://schemas.microsoft.com/office/powerpoint/2010/main" val="1315005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Melissa- establishing a budget, what are the organizations goals, do you have a past information on total spent or is it a new event/meeting? Do you know what your fixed costs are? How many attendees are you estimating for?</a:t>
            </a:r>
            <a:endParaRPr lang="en-US" dirty="0"/>
          </a:p>
        </p:txBody>
      </p:sp>
      <p:sp>
        <p:nvSpPr>
          <p:cNvPr id="4" name="Slide Number Placeholder 3"/>
          <p:cNvSpPr>
            <a:spLocks noGrp="1"/>
          </p:cNvSpPr>
          <p:nvPr>
            <p:ph type="sldNum" sz="quarter" idx="5"/>
          </p:nvPr>
        </p:nvSpPr>
        <p:spPr/>
        <p:txBody>
          <a:bodyPr/>
          <a:lstStyle/>
          <a:p>
            <a:fld id="{7C630745-2268-4784-9822-C59BC27BF2E3}" type="slidenum">
              <a:rPr lang="en-US" smtClean="0"/>
              <a:t>9</a:t>
            </a:fld>
            <a:endParaRPr lang="en-US"/>
          </a:p>
        </p:txBody>
      </p:sp>
    </p:spTree>
    <p:extLst>
      <p:ext uri="{BB962C8B-B14F-4D97-AF65-F5344CB8AC3E}">
        <p14:creationId xmlns:p14="http://schemas.microsoft.com/office/powerpoint/2010/main" val="2679848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Sharyn Start – I included this as we believe that a meeting is no longer space, rates and dates. Same old, same old is not going to work. When I discuss experience – it starts from when the event is announced, when the attendee goes to register, sign up for sessions, marketing the event, communications to the attendee, the know before you go is a good example, to the end of the event, and how far are you taking that event into the future. </a:t>
            </a:r>
          </a:p>
        </p:txBody>
      </p:sp>
      <p:sp>
        <p:nvSpPr>
          <p:cNvPr id="4" name="Slide Number Placeholder 3"/>
          <p:cNvSpPr>
            <a:spLocks noGrp="1"/>
          </p:cNvSpPr>
          <p:nvPr>
            <p:ph type="sldNum" sz="quarter" idx="5"/>
          </p:nvPr>
        </p:nvSpPr>
        <p:spPr/>
        <p:txBody>
          <a:bodyPr/>
          <a:lstStyle/>
          <a:p>
            <a:fld id="{7C630745-2268-4784-9822-C59BC27BF2E3}" type="slidenum">
              <a:rPr lang="en-US" smtClean="0"/>
              <a:t>10</a:t>
            </a:fld>
            <a:endParaRPr lang="en-US"/>
          </a:p>
        </p:txBody>
      </p:sp>
    </p:spTree>
    <p:extLst>
      <p:ext uri="{BB962C8B-B14F-4D97-AF65-F5344CB8AC3E}">
        <p14:creationId xmlns:p14="http://schemas.microsoft.com/office/powerpoint/2010/main" val="4201133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Melissa Start</a:t>
            </a:r>
          </a:p>
          <a:p>
            <a:pPr>
              <a:defRPr/>
            </a:pPr>
            <a:r>
              <a:rPr lang="en-US" dirty="0"/>
              <a:t>You understand type of event, goals and objectives, attendee experience – now let’s talk about the details to consider when choosing an event location. Your attendees should be top of mind when considering all of these details. </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7C630745-2268-4784-9822-C59BC27BF2E3}" type="slidenum">
              <a:rPr lang="en-US" smtClean="0"/>
              <a:t>11</a:t>
            </a:fld>
            <a:endParaRPr lang="en-US"/>
          </a:p>
        </p:txBody>
      </p:sp>
    </p:spTree>
    <p:extLst>
      <p:ext uri="{BB962C8B-B14F-4D97-AF65-F5344CB8AC3E}">
        <p14:creationId xmlns:p14="http://schemas.microsoft.com/office/powerpoint/2010/main" val="1989976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4BFCB4EC-380A-6A21-75D8-564A32FAEDA1}"/>
              </a:ext>
            </a:extLst>
          </p:cNvPr>
          <p:cNvSpPr/>
          <p:nvPr userDrawn="1"/>
        </p:nvSpPr>
        <p:spPr>
          <a:xfrm>
            <a:off x="0" y="3967316"/>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1596E99-656C-70A4-21D8-359E3AB844CD}"/>
              </a:ext>
            </a:extLst>
          </p:cNvPr>
          <p:cNvSpPr/>
          <p:nvPr userDrawn="1"/>
        </p:nvSpPr>
        <p:spPr>
          <a:xfrm>
            <a:off x="0" y="1"/>
            <a:ext cx="12192000" cy="3967315"/>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980150E-AEA0-B6CB-E63F-CB17F2C50811}"/>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B602B0-3091-2144-2BBB-5D267142FE96}"/>
              </a:ext>
            </a:extLst>
          </p:cNvPr>
          <p:cNvSpPr>
            <a:spLocks noGrp="1"/>
          </p:cNvSpPr>
          <p:nvPr>
            <p:ph type="ctrTitle"/>
          </p:nvPr>
        </p:nvSpPr>
        <p:spPr>
          <a:xfrm>
            <a:off x="1524000" y="1171852"/>
            <a:ext cx="9144000" cy="30636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DE5622-3F8A-DBE7-4800-C4AB2DAF6335}"/>
              </a:ext>
            </a:extLst>
          </p:cNvPr>
          <p:cNvSpPr>
            <a:spLocks noGrp="1"/>
          </p:cNvSpPr>
          <p:nvPr>
            <p:ph type="subTitle" idx="1"/>
          </p:nvPr>
        </p:nvSpPr>
        <p:spPr>
          <a:xfrm>
            <a:off x="1524000" y="4424668"/>
            <a:ext cx="9144000" cy="151547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Rectangle 11">
            <a:extLst>
              <a:ext uri="{FF2B5EF4-FFF2-40B4-BE49-F238E27FC236}">
                <a16:creationId xmlns:a16="http://schemas.microsoft.com/office/drawing/2014/main" id="{1E3090CE-8350-D095-A339-654B04BBE909}"/>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13" name="Slide Number Placeholder 3">
            <a:extLst>
              <a:ext uri="{FF2B5EF4-FFF2-40B4-BE49-F238E27FC236}">
                <a16:creationId xmlns:a16="http://schemas.microsoft.com/office/drawing/2014/main" id="{92E994D7-E780-00C0-43EA-5AEB1B149A63}"/>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9" name="Picture 18" descr="A blue text on a black background&#10;&#10;Description automatically generated">
            <a:extLst>
              <a:ext uri="{FF2B5EF4-FFF2-40B4-BE49-F238E27FC236}">
                <a16:creationId xmlns:a16="http://schemas.microsoft.com/office/drawing/2014/main" id="{7EFDE906-B2DC-06DA-9EE2-32B590C0F2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Tree>
    <p:extLst>
      <p:ext uri="{BB962C8B-B14F-4D97-AF65-F5344CB8AC3E}">
        <p14:creationId xmlns:p14="http://schemas.microsoft.com/office/powerpoint/2010/main" val="2769322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3A64268-80F4-1B70-B2BA-C4A9A9952F44}"/>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ue text on a black background&#10;&#10;Description automatically generated">
            <a:extLst>
              <a:ext uri="{FF2B5EF4-FFF2-40B4-BE49-F238E27FC236}">
                <a16:creationId xmlns:a16="http://schemas.microsoft.com/office/drawing/2014/main" id="{5AB46FA6-9A67-67F2-7121-25132BC1CC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
        <p:nvSpPr>
          <p:cNvPr id="15" name="Picture Placeholder 10">
            <a:extLst>
              <a:ext uri="{FF2B5EF4-FFF2-40B4-BE49-F238E27FC236}">
                <a16:creationId xmlns:a16="http://schemas.microsoft.com/office/drawing/2014/main" id="{F8BF91A5-861E-E2F4-29CE-97A92FB78F1B}"/>
              </a:ext>
            </a:extLst>
          </p:cNvPr>
          <p:cNvSpPr>
            <a:spLocks noGrp="1"/>
          </p:cNvSpPr>
          <p:nvPr>
            <p:ph type="pic" sz="quarter" idx="10"/>
          </p:nvPr>
        </p:nvSpPr>
        <p:spPr>
          <a:xfrm>
            <a:off x="1426346" y="470514"/>
            <a:ext cx="4669654" cy="2692153"/>
          </a:xfrm>
        </p:spPr>
        <p:txBody>
          <a:bodyPr/>
          <a:lstStyle>
            <a:lvl1pPr>
              <a:defRPr>
                <a:solidFill>
                  <a:schemeClr val="tx1"/>
                </a:solidFill>
              </a:defRPr>
            </a:lvl1pPr>
          </a:lstStyle>
          <a:p>
            <a:r>
              <a:rPr lang="en-US"/>
              <a:t>Click icon to add picture</a:t>
            </a:r>
          </a:p>
        </p:txBody>
      </p:sp>
      <p:sp>
        <p:nvSpPr>
          <p:cNvPr id="3" name="Picture Placeholder 10">
            <a:extLst>
              <a:ext uri="{FF2B5EF4-FFF2-40B4-BE49-F238E27FC236}">
                <a16:creationId xmlns:a16="http://schemas.microsoft.com/office/drawing/2014/main" id="{6E0C0EFE-2285-2CDE-55D3-00B18B105EEC}"/>
              </a:ext>
            </a:extLst>
          </p:cNvPr>
          <p:cNvSpPr>
            <a:spLocks noGrp="1"/>
          </p:cNvSpPr>
          <p:nvPr>
            <p:ph type="pic" sz="quarter" idx="11"/>
          </p:nvPr>
        </p:nvSpPr>
        <p:spPr>
          <a:xfrm>
            <a:off x="6235085" y="470514"/>
            <a:ext cx="4669654" cy="2692153"/>
          </a:xfrm>
        </p:spPr>
        <p:txBody>
          <a:bodyPr/>
          <a:lstStyle>
            <a:lvl1pPr>
              <a:defRPr>
                <a:solidFill>
                  <a:schemeClr val="tx1"/>
                </a:solidFill>
              </a:defRPr>
            </a:lvl1pPr>
          </a:lstStyle>
          <a:p>
            <a:r>
              <a:rPr lang="en-US"/>
              <a:t>Click icon to add picture</a:t>
            </a:r>
          </a:p>
        </p:txBody>
      </p:sp>
      <p:sp>
        <p:nvSpPr>
          <p:cNvPr id="7" name="Picture Placeholder 10">
            <a:extLst>
              <a:ext uri="{FF2B5EF4-FFF2-40B4-BE49-F238E27FC236}">
                <a16:creationId xmlns:a16="http://schemas.microsoft.com/office/drawing/2014/main" id="{6D382D74-A7A6-F51B-4B5E-81563F78C029}"/>
              </a:ext>
            </a:extLst>
          </p:cNvPr>
          <p:cNvSpPr>
            <a:spLocks noGrp="1"/>
          </p:cNvSpPr>
          <p:nvPr>
            <p:ph type="pic" sz="quarter" idx="12"/>
          </p:nvPr>
        </p:nvSpPr>
        <p:spPr>
          <a:xfrm>
            <a:off x="1426346" y="3250757"/>
            <a:ext cx="4669654" cy="2692153"/>
          </a:xfrm>
        </p:spPr>
        <p:txBody>
          <a:bodyPr/>
          <a:lstStyle>
            <a:lvl1pPr>
              <a:defRPr>
                <a:solidFill>
                  <a:schemeClr val="tx1"/>
                </a:solidFill>
              </a:defRPr>
            </a:lvl1pPr>
          </a:lstStyle>
          <a:p>
            <a:r>
              <a:rPr lang="en-US"/>
              <a:t>Click icon to add picture</a:t>
            </a:r>
          </a:p>
        </p:txBody>
      </p:sp>
      <p:sp>
        <p:nvSpPr>
          <p:cNvPr id="8" name="Picture Placeholder 10">
            <a:extLst>
              <a:ext uri="{FF2B5EF4-FFF2-40B4-BE49-F238E27FC236}">
                <a16:creationId xmlns:a16="http://schemas.microsoft.com/office/drawing/2014/main" id="{2AA6469F-AD1F-C37D-D15D-288784317C5A}"/>
              </a:ext>
            </a:extLst>
          </p:cNvPr>
          <p:cNvSpPr>
            <a:spLocks noGrp="1"/>
          </p:cNvSpPr>
          <p:nvPr>
            <p:ph type="pic" sz="quarter" idx="13"/>
          </p:nvPr>
        </p:nvSpPr>
        <p:spPr>
          <a:xfrm>
            <a:off x="6235085" y="3250757"/>
            <a:ext cx="4669654" cy="2692153"/>
          </a:xfrm>
        </p:spPr>
        <p:txBody>
          <a:bodyPr/>
          <a:lstStyle>
            <a:lvl1pPr>
              <a:defRPr>
                <a:solidFill>
                  <a:schemeClr val="tx1"/>
                </a:solidFill>
              </a:defRPr>
            </a:lvl1pPr>
          </a:lstStyle>
          <a:p>
            <a:r>
              <a:rPr lang="en-US"/>
              <a:t>Click icon to add picture</a:t>
            </a:r>
          </a:p>
        </p:txBody>
      </p:sp>
    </p:spTree>
    <p:extLst>
      <p:ext uri="{BB962C8B-B14F-4D97-AF65-F5344CB8AC3E}">
        <p14:creationId xmlns:p14="http://schemas.microsoft.com/office/powerpoint/2010/main" val="105661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FB3445-0853-F6AC-B15A-878925440D57}"/>
              </a:ext>
            </a:extLst>
          </p:cNvPr>
          <p:cNvSpPr/>
          <p:nvPr userDrawn="1"/>
        </p:nvSpPr>
        <p:spPr>
          <a:xfrm>
            <a:off x="108155" y="98324"/>
            <a:ext cx="11975691" cy="6661352"/>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Rectangle 7">
            <a:extLst>
              <a:ext uri="{FF2B5EF4-FFF2-40B4-BE49-F238E27FC236}">
                <a16:creationId xmlns:a16="http://schemas.microsoft.com/office/drawing/2014/main" id="{D0747167-2AE5-8BA8-C35E-31221C143317}"/>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9" name="Slide Number Placeholder 3">
            <a:extLst>
              <a:ext uri="{FF2B5EF4-FFF2-40B4-BE49-F238E27FC236}">
                <a16:creationId xmlns:a16="http://schemas.microsoft.com/office/drawing/2014/main" id="{8231CC3D-8154-F7DE-A514-6A341008416C}"/>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0" name="Picture 9">
            <a:extLst>
              <a:ext uri="{FF2B5EF4-FFF2-40B4-BE49-F238E27FC236}">
                <a16:creationId xmlns:a16="http://schemas.microsoft.com/office/drawing/2014/main" id="{A28E5421-DDA2-8A97-8960-DDC3E730D5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
        <p:nvSpPr>
          <p:cNvPr id="2" name="Picture Placeholder 10">
            <a:extLst>
              <a:ext uri="{FF2B5EF4-FFF2-40B4-BE49-F238E27FC236}">
                <a16:creationId xmlns:a16="http://schemas.microsoft.com/office/drawing/2014/main" id="{817426E7-B341-4A68-BD0D-E7A23780EE8F}"/>
              </a:ext>
            </a:extLst>
          </p:cNvPr>
          <p:cNvSpPr>
            <a:spLocks noGrp="1"/>
          </p:cNvSpPr>
          <p:nvPr>
            <p:ph type="pic" sz="quarter" idx="10"/>
          </p:nvPr>
        </p:nvSpPr>
        <p:spPr>
          <a:xfrm>
            <a:off x="1426346" y="470514"/>
            <a:ext cx="4669654" cy="2692153"/>
          </a:xfrm>
        </p:spPr>
        <p:txBody>
          <a:bodyPr/>
          <a:lstStyle>
            <a:lvl1pPr>
              <a:defRPr>
                <a:solidFill>
                  <a:schemeClr val="tx1"/>
                </a:solidFill>
              </a:defRPr>
            </a:lvl1pPr>
          </a:lstStyle>
          <a:p>
            <a:r>
              <a:rPr lang="en-US"/>
              <a:t>Click icon to add picture</a:t>
            </a:r>
          </a:p>
        </p:txBody>
      </p:sp>
      <p:sp>
        <p:nvSpPr>
          <p:cNvPr id="3" name="Picture Placeholder 10">
            <a:extLst>
              <a:ext uri="{FF2B5EF4-FFF2-40B4-BE49-F238E27FC236}">
                <a16:creationId xmlns:a16="http://schemas.microsoft.com/office/drawing/2014/main" id="{A9ED7346-248B-27EC-8BBA-DFAC52A2B6C5}"/>
              </a:ext>
            </a:extLst>
          </p:cNvPr>
          <p:cNvSpPr>
            <a:spLocks noGrp="1"/>
          </p:cNvSpPr>
          <p:nvPr>
            <p:ph type="pic" sz="quarter" idx="11"/>
          </p:nvPr>
        </p:nvSpPr>
        <p:spPr>
          <a:xfrm>
            <a:off x="6235085" y="470514"/>
            <a:ext cx="4669654" cy="2692153"/>
          </a:xfrm>
        </p:spPr>
        <p:txBody>
          <a:bodyPr/>
          <a:lstStyle>
            <a:lvl1pPr>
              <a:defRPr>
                <a:solidFill>
                  <a:schemeClr val="tx1"/>
                </a:solidFill>
              </a:defRPr>
            </a:lvl1pPr>
          </a:lstStyle>
          <a:p>
            <a:r>
              <a:rPr lang="en-US"/>
              <a:t>Click icon to add picture</a:t>
            </a:r>
          </a:p>
        </p:txBody>
      </p:sp>
      <p:sp>
        <p:nvSpPr>
          <p:cNvPr id="4" name="Picture Placeholder 10">
            <a:extLst>
              <a:ext uri="{FF2B5EF4-FFF2-40B4-BE49-F238E27FC236}">
                <a16:creationId xmlns:a16="http://schemas.microsoft.com/office/drawing/2014/main" id="{E0CF084B-42A8-540E-B9EE-45F3197AF91C}"/>
              </a:ext>
            </a:extLst>
          </p:cNvPr>
          <p:cNvSpPr>
            <a:spLocks noGrp="1"/>
          </p:cNvSpPr>
          <p:nvPr>
            <p:ph type="pic" sz="quarter" idx="12"/>
          </p:nvPr>
        </p:nvSpPr>
        <p:spPr>
          <a:xfrm>
            <a:off x="1426346" y="3250757"/>
            <a:ext cx="4669654" cy="2692153"/>
          </a:xfrm>
        </p:spPr>
        <p:txBody>
          <a:bodyPr/>
          <a:lstStyle>
            <a:lvl1pPr>
              <a:defRPr>
                <a:solidFill>
                  <a:schemeClr val="tx1"/>
                </a:solidFill>
              </a:defRPr>
            </a:lvl1pPr>
          </a:lstStyle>
          <a:p>
            <a:r>
              <a:rPr lang="en-US"/>
              <a:t>Click icon to add picture</a:t>
            </a:r>
          </a:p>
        </p:txBody>
      </p:sp>
      <p:sp>
        <p:nvSpPr>
          <p:cNvPr id="5" name="Picture Placeholder 10">
            <a:extLst>
              <a:ext uri="{FF2B5EF4-FFF2-40B4-BE49-F238E27FC236}">
                <a16:creationId xmlns:a16="http://schemas.microsoft.com/office/drawing/2014/main" id="{FCFB71FE-87B4-5748-E5C4-DFBA68D75ED2}"/>
              </a:ext>
            </a:extLst>
          </p:cNvPr>
          <p:cNvSpPr>
            <a:spLocks noGrp="1"/>
          </p:cNvSpPr>
          <p:nvPr>
            <p:ph type="pic" sz="quarter" idx="13"/>
          </p:nvPr>
        </p:nvSpPr>
        <p:spPr>
          <a:xfrm>
            <a:off x="6235085" y="3250757"/>
            <a:ext cx="4669654" cy="2692153"/>
          </a:xfrm>
        </p:spPr>
        <p:txBody>
          <a:bodyPr/>
          <a:lstStyle>
            <a:lvl1pPr>
              <a:defRPr>
                <a:solidFill>
                  <a:schemeClr val="tx1"/>
                </a:solidFill>
              </a:defRPr>
            </a:lvl1pPr>
          </a:lstStyle>
          <a:p>
            <a:r>
              <a:rPr lang="en-US"/>
              <a:t>Click icon to add picture</a:t>
            </a:r>
          </a:p>
        </p:txBody>
      </p:sp>
    </p:spTree>
    <p:extLst>
      <p:ext uri="{BB962C8B-B14F-4D97-AF65-F5344CB8AC3E}">
        <p14:creationId xmlns:p14="http://schemas.microsoft.com/office/powerpoint/2010/main" val="2858130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02F9D2F-5082-DEED-5CB3-36145F66D6A0}"/>
              </a:ext>
            </a:extLst>
          </p:cNvPr>
          <p:cNvSpPr/>
          <p:nvPr userDrawn="1"/>
        </p:nvSpPr>
        <p:spPr>
          <a:xfrm>
            <a:off x="0" y="1942704"/>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18E1FA2-82A3-6459-041B-48329E4C4B2F}"/>
              </a:ext>
            </a:extLst>
          </p:cNvPr>
          <p:cNvSpPr/>
          <p:nvPr userDrawn="1"/>
        </p:nvSpPr>
        <p:spPr>
          <a:xfrm>
            <a:off x="0" y="2404313"/>
            <a:ext cx="12192000" cy="3731003"/>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A17902-E6BD-F1C0-5822-E3DCCA55F915}"/>
              </a:ext>
            </a:extLst>
          </p:cNvPr>
          <p:cNvSpPr>
            <a:spLocks noGrp="1"/>
          </p:cNvSpPr>
          <p:nvPr>
            <p:ph type="title"/>
          </p:nvPr>
        </p:nvSpPr>
        <p:spPr>
          <a:xfrm>
            <a:off x="838200" y="681037"/>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00A2204-DE87-AFCD-BB59-44103A6EF531}"/>
              </a:ext>
            </a:extLst>
          </p:cNvPr>
          <p:cNvSpPr>
            <a:spLocks noGrp="1"/>
          </p:cNvSpPr>
          <p:nvPr>
            <p:ph sz="half" idx="1"/>
          </p:nvPr>
        </p:nvSpPr>
        <p:spPr>
          <a:xfrm>
            <a:off x="838200" y="2649595"/>
            <a:ext cx="5181600" cy="34432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1696C3E-540E-0CC3-C3FC-E5DA2105D30F}"/>
              </a:ext>
            </a:extLst>
          </p:cNvPr>
          <p:cNvSpPr>
            <a:spLocks noGrp="1"/>
          </p:cNvSpPr>
          <p:nvPr>
            <p:ph sz="half" idx="2"/>
          </p:nvPr>
        </p:nvSpPr>
        <p:spPr>
          <a:xfrm>
            <a:off x="6172200" y="2649593"/>
            <a:ext cx="5181600" cy="344328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364DCF0E-7C9D-9C7C-2BFE-20814CCE6B92}"/>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7" name="Slide Number Placeholder 3">
            <a:extLst>
              <a:ext uri="{FF2B5EF4-FFF2-40B4-BE49-F238E27FC236}">
                <a16:creationId xmlns:a16="http://schemas.microsoft.com/office/drawing/2014/main" id="{22FD48F6-CBCD-ED15-E24A-CD30957FA94E}"/>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8" name="Picture 7" descr="A blue text on a black background&#10;&#10;Description automatically generated">
            <a:extLst>
              <a:ext uri="{FF2B5EF4-FFF2-40B4-BE49-F238E27FC236}">
                <a16:creationId xmlns:a16="http://schemas.microsoft.com/office/drawing/2014/main" id="{3847F045-2C5A-929D-1C95-052E2E6AFA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Tree>
    <p:extLst>
      <p:ext uri="{BB962C8B-B14F-4D97-AF65-F5344CB8AC3E}">
        <p14:creationId xmlns:p14="http://schemas.microsoft.com/office/powerpoint/2010/main" val="656716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FB3445-0853-F6AC-B15A-878925440D57}"/>
              </a:ext>
            </a:extLst>
          </p:cNvPr>
          <p:cNvSpPr/>
          <p:nvPr userDrawn="1"/>
        </p:nvSpPr>
        <p:spPr>
          <a:xfrm>
            <a:off x="108155" y="98324"/>
            <a:ext cx="11975691" cy="6661352"/>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85BF11B3-6248-43D3-594A-7BB6F20FBF56}"/>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6A4F0243-5F64-3FF1-C33C-93EF16D615B3}"/>
              </a:ext>
            </a:extLst>
          </p:cNvPr>
          <p:cNvSpPr>
            <a:spLocks noGrp="1"/>
          </p:cNvSpPr>
          <p:nvPr>
            <p:ph type="body" idx="1"/>
          </p:nvPr>
        </p:nvSpPr>
        <p:spPr>
          <a:xfrm>
            <a:off x="839788" y="1681163"/>
            <a:ext cx="5157787" cy="823912"/>
          </a:xfrm>
        </p:spPr>
        <p:txBody>
          <a:bodyPr anchor="b">
            <a:noAutofit/>
          </a:bodyPr>
          <a:lstStyle>
            <a:lvl1pPr marL="0" indent="0">
              <a:buNone/>
              <a:defRPr sz="2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E78C32-C2B0-1771-9D26-57906C1BFE47}"/>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979A47-4E33-A28D-0265-9DA677AE9F40}"/>
              </a:ext>
            </a:extLst>
          </p:cNvPr>
          <p:cNvSpPr>
            <a:spLocks noGrp="1"/>
          </p:cNvSpPr>
          <p:nvPr>
            <p:ph type="body" sz="quarter" idx="3"/>
          </p:nvPr>
        </p:nvSpPr>
        <p:spPr>
          <a:xfrm>
            <a:off x="6172200" y="1681163"/>
            <a:ext cx="5183188" cy="823912"/>
          </a:xfrm>
        </p:spPr>
        <p:txBody>
          <a:bodyPr anchor="b">
            <a:noAutofit/>
          </a:bodyPr>
          <a:lstStyle>
            <a:lvl1pPr marL="0" indent="0">
              <a:buNone/>
              <a:defRPr sz="2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96317-EDFA-84ED-56E6-6CA6650C5461}"/>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D0747167-2AE5-8BA8-C35E-31221C143317}"/>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9" name="Slide Number Placeholder 3">
            <a:extLst>
              <a:ext uri="{FF2B5EF4-FFF2-40B4-BE49-F238E27FC236}">
                <a16:creationId xmlns:a16="http://schemas.microsoft.com/office/drawing/2014/main" id="{8231CC3D-8154-F7DE-A514-6A341008416C}"/>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0" name="Picture 9">
            <a:extLst>
              <a:ext uri="{FF2B5EF4-FFF2-40B4-BE49-F238E27FC236}">
                <a16:creationId xmlns:a16="http://schemas.microsoft.com/office/drawing/2014/main" id="{A28E5421-DDA2-8A97-8960-DDC3E730D5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Tree>
    <p:extLst>
      <p:ext uri="{BB962C8B-B14F-4D97-AF65-F5344CB8AC3E}">
        <p14:creationId xmlns:p14="http://schemas.microsoft.com/office/powerpoint/2010/main" val="1341001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D96252D-EDEC-905B-587B-A48D88527F2A}"/>
              </a:ext>
            </a:extLst>
          </p:cNvPr>
          <p:cNvSpPr/>
          <p:nvPr userDrawn="1"/>
        </p:nvSpPr>
        <p:spPr>
          <a:xfrm>
            <a:off x="0" y="0"/>
            <a:ext cx="12192000" cy="6858000"/>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5FB3445-0853-F6AC-B15A-878925440D57}"/>
              </a:ext>
            </a:extLst>
          </p:cNvPr>
          <p:cNvSpPr/>
          <p:nvPr userDrawn="1"/>
        </p:nvSpPr>
        <p:spPr>
          <a:xfrm>
            <a:off x="108155" y="98324"/>
            <a:ext cx="11975691" cy="6661352"/>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85BF11B3-6248-43D3-594A-7BB6F20FBF56}"/>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6A4F0243-5F64-3FF1-C33C-93EF16D615B3}"/>
              </a:ext>
            </a:extLst>
          </p:cNvPr>
          <p:cNvSpPr>
            <a:spLocks noGrp="1"/>
          </p:cNvSpPr>
          <p:nvPr>
            <p:ph type="body" idx="1"/>
          </p:nvPr>
        </p:nvSpPr>
        <p:spPr>
          <a:xfrm>
            <a:off x="839788" y="1681163"/>
            <a:ext cx="5157787" cy="823912"/>
          </a:xfrm>
        </p:spPr>
        <p:txBody>
          <a:bodyPr anchor="b">
            <a:noAutofit/>
          </a:bodyPr>
          <a:lstStyle>
            <a:lvl1pPr marL="0" indent="0">
              <a:buNone/>
              <a:defRPr sz="2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E78C32-C2B0-1771-9D26-57906C1BFE47}"/>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979A47-4E33-A28D-0265-9DA677AE9F40}"/>
              </a:ext>
            </a:extLst>
          </p:cNvPr>
          <p:cNvSpPr>
            <a:spLocks noGrp="1"/>
          </p:cNvSpPr>
          <p:nvPr>
            <p:ph type="body" sz="quarter" idx="3"/>
          </p:nvPr>
        </p:nvSpPr>
        <p:spPr>
          <a:xfrm>
            <a:off x="6172200" y="1681163"/>
            <a:ext cx="5183188" cy="823912"/>
          </a:xfrm>
        </p:spPr>
        <p:txBody>
          <a:bodyPr anchor="b">
            <a:noAutofit/>
          </a:bodyPr>
          <a:lstStyle>
            <a:lvl1pPr marL="0" indent="0">
              <a:buNone/>
              <a:defRPr sz="2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96317-EDFA-84ED-56E6-6CA6650C5461}"/>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D0747167-2AE5-8BA8-C35E-31221C143317}"/>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9" name="Slide Number Placeholder 3">
            <a:extLst>
              <a:ext uri="{FF2B5EF4-FFF2-40B4-BE49-F238E27FC236}">
                <a16:creationId xmlns:a16="http://schemas.microsoft.com/office/drawing/2014/main" id="{8231CC3D-8154-F7DE-A514-6A341008416C}"/>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0" name="Picture 9">
            <a:extLst>
              <a:ext uri="{FF2B5EF4-FFF2-40B4-BE49-F238E27FC236}">
                <a16:creationId xmlns:a16="http://schemas.microsoft.com/office/drawing/2014/main" id="{A28E5421-DDA2-8A97-8960-DDC3E730D5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Tree>
    <p:extLst>
      <p:ext uri="{BB962C8B-B14F-4D97-AF65-F5344CB8AC3E}">
        <p14:creationId xmlns:p14="http://schemas.microsoft.com/office/powerpoint/2010/main" val="1149978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E32410-EA5C-E2AD-6712-4EF1E1ABC4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11" name="TextBox 10">
            <a:extLst>
              <a:ext uri="{FF2B5EF4-FFF2-40B4-BE49-F238E27FC236}">
                <a16:creationId xmlns:a16="http://schemas.microsoft.com/office/drawing/2014/main" id="{4CAC70F8-B07F-F404-42A6-C00315AE4A7D}"/>
              </a:ext>
            </a:extLst>
          </p:cNvPr>
          <p:cNvSpPr txBox="1"/>
          <p:nvPr userDrawn="1"/>
        </p:nvSpPr>
        <p:spPr>
          <a:xfrm>
            <a:off x="241919" y="6282716"/>
            <a:ext cx="6094520" cy="369332"/>
          </a:xfrm>
          <a:prstGeom prst="rect">
            <a:avLst/>
          </a:prstGeom>
          <a:noFill/>
        </p:spPr>
        <p:txBody>
          <a:bodyPr wrap="square">
            <a:spAutoFit/>
          </a:bodyPr>
          <a:lstStyle/>
          <a:p>
            <a:fld id="{FB85BDB3-3CFC-403C-9871-14776D829718}" type="slidenum">
              <a:rPr lang="en-US" sz="1800" b="1" smtClean="0">
                <a:solidFill>
                  <a:schemeClr val="bg1"/>
                </a:solidFill>
              </a:rPr>
              <a:pPr/>
              <a:t>‹#›</a:t>
            </a:fld>
            <a:endParaRPr lang="en-US" dirty="0"/>
          </a:p>
        </p:txBody>
      </p:sp>
    </p:spTree>
    <p:extLst>
      <p:ext uri="{BB962C8B-B14F-4D97-AF65-F5344CB8AC3E}">
        <p14:creationId xmlns:p14="http://schemas.microsoft.com/office/powerpoint/2010/main" val="907239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cSld name="1_Content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389453-54D4-33BD-EAFC-A71120AB3AA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7999"/>
          </a:xfrm>
          <a:prstGeom prst="rect">
            <a:avLst/>
          </a:prstGeom>
        </p:spPr>
      </p:pic>
      <p:sp>
        <p:nvSpPr>
          <p:cNvPr id="2" name="Title 1">
            <a:extLst>
              <a:ext uri="{FF2B5EF4-FFF2-40B4-BE49-F238E27FC236}">
                <a16:creationId xmlns:a16="http://schemas.microsoft.com/office/drawing/2014/main" id="{8B7B3059-24B8-65AD-67DA-3C36FF8500ED}"/>
              </a:ext>
            </a:extLst>
          </p:cNvPr>
          <p:cNvSpPr>
            <a:spLocks noGrp="1"/>
          </p:cNvSpPr>
          <p:nvPr>
            <p:ph type="title"/>
          </p:nvPr>
        </p:nvSpPr>
        <p:spPr>
          <a:xfrm>
            <a:off x="839788" y="1313894"/>
            <a:ext cx="3932237" cy="1367161"/>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C754EE5-C348-0479-09ED-522F5142E955}"/>
              </a:ext>
            </a:extLst>
          </p:cNvPr>
          <p:cNvSpPr>
            <a:spLocks noGrp="1"/>
          </p:cNvSpPr>
          <p:nvPr>
            <p:ph idx="1"/>
          </p:nvPr>
        </p:nvSpPr>
        <p:spPr>
          <a:xfrm>
            <a:off x="5183188" y="1313894"/>
            <a:ext cx="6172200" cy="45471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07E699F-68AA-7902-6305-490097961DCF}"/>
              </a:ext>
            </a:extLst>
          </p:cNvPr>
          <p:cNvSpPr>
            <a:spLocks noGrp="1"/>
          </p:cNvSpPr>
          <p:nvPr>
            <p:ph type="body" sz="half" idx="2"/>
          </p:nvPr>
        </p:nvSpPr>
        <p:spPr>
          <a:xfrm>
            <a:off x="839788" y="2743200"/>
            <a:ext cx="3932237" cy="31257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TextBox 6">
            <a:extLst>
              <a:ext uri="{FF2B5EF4-FFF2-40B4-BE49-F238E27FC236}">
                <a16:creationId xmlns:a16="http://schemas.microsoft.com/office/drawing/2014/main" id="{80C5C63D-E9C4-8FF2-7DC0-ADBEFF3842E6}"/>
              </a:ext>
            </a:extLst>
          </p:cNvPr>
          <p:cNvSpPr txBox="1"/>
          <p:nvPr userDrawn="1"/>
        </p:nvSpPr>
        <p:spPr>
          <a:xfrm>
            <a:off x="241919" y="6282716"/>
            <a:ext cx="6094520" cy="369332"/>
          </a:xfrm>
          <a:prstGeom prst="rect">
            <a:avLst/>
          </a:prstGeom>
          <a:noFill/>
        </p:spPr>
        <p:txBody>
          <a:bodyPr wrap="square">
            <a:spAutoFit/>
          </a:bodyPr>
          <a:lstStyle/>
          <a:p>
            <a:fld id="{FB85BDB3-3CFC-403C-9871-14776D829718}" type="slidenum">
              <a:rPr lang="en-US" sz="1800" b="1" smtClean="0">
                <a:solidFill>
                  <a:schemeClr val="bg1"/>
                </a:solidFill>
              </a:rPr>
              <a:pPr/>
              <a:t>‹#›</a:t>
            </a:fld>
            <a:endParaRPr lang="en-US" dirty="0"/>
          </a:p>
        </p:txBody>
      </p:sp>
    </p:spTree>
    <p:extLst>
      <p:ext uri="{BB962C8B-B14F-4D97-AF65-F5344CB8AC3E}">
        <p14:creationId xmlns:p14="http://schemas.microsoft.com/office/powerpoint/2010/main" val="7340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FB7A9ED-09A2-3039-6671-A31B67608A5D}"/>
              </a:ext>
            </a:extLst>
          </p:cNvPr>
          <p:cNvSpPr/>
          <p:nvPr userDrawn="1"/>
        </p:nvSpPr>
        <p:spPr>
          <a:xfrm>
            <a:off x="0" y="2890685"/>
            <a:ext cx="12192000" cy="3967315"/>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F7A28A9-F6E1-8622-3038-BC95CD185B22}"/>
              </a:ext>
            </a:extLst>
          </p:cNvPr>
          <p:cNvSpPr/>
          <p:nvPr userDrawn="1"/>
        </p:nvSpPr>
        <p:spPr>
          <a:xfrm>
            <a:off x="0" y="2429076"/>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E3D87D4-F269-B07C-AB87-EAEFED556AC1}"/>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E01C6F-032B-9C16-EB33-47F6FCBB94ED}"/>
              </a:ext>
            </a:extLst>
          </p:cNvPr>
          <p:cNvSpPr>
            <a:spLocks noGrp="1"/>
          </p:cNvSpPr>
          <p:nvPr>
            <p:ph type="title"/>
          </p:nvPr>
        </p:nvSpPr>
        <p:spPr>
          <a:xfrm>
            <a:off x="838200" y="59648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9DD72B1-6F1B-36D3-05BF-072DB02036A7}"/>
              </a:ext>
            </a:extLst>
          </p:cNvPr>
          <p:cNvSpPr>
            <a:spLocks noGrp="1"/>
          </p:cNvSpPr>
          <p:nvPr>
            <p:ph idx="1"/>
          </p:nvPr>
        </p:nvSpPr>
        <p:spPr>
          <a:xfrm>
            <a:off x="838200" y="2037233"/>
            <a:ext cx="10515600" cy="4092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9ECD4D5C-CAF1-9D3F-FE93-99A749BE7E9C}"/>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9" name="Slide Number Placeholder 3">
            <a:extLst>
              <a:ext uri="{FF2B5EF4-FFF2-40B4-BE49-F238E27FC236}">
                <a16:creationId xmlns:a16="http://schemas.microsoft.com/office/drawing/2014/main" id="{B21019A5-DD24-B089-CE97-F5DA4B1075BE}"/>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0" name="Picture 9">
            <a:extLst>
              <a:ext uri="{FF2B5EF4-FFF2-40B4-BE49-F238E27FC236}">
                <a16:creationId xmlns:a16="http://schemas.microsoft.com/office/drawing/2014/main" id="{0D2C0DBF-A663-5D4A-FF76-EA34B45C25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Tree>
    <p:extLst>
      <p:ext uri="{BB962C8B-B14F-4D97-AF65-F5344CB8AC3E}">
        <p14:creationId xmlns:p14="http://schemas.microsoft.com/office/powerpoint/2010/main" val="386664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1596E99-656C-70A4-21D8-359E3AB844CD}"/>
              </a:ext>
            </a:extLst>
          </p:cNvPr>
          <p:cNvSpPr/>
          <p:nvPr userDrawn="1"/>
        </p:nvSpPr>
        <p:spPr>
          <a:xfrm>
            <a:off x="0" y="1"/>
            <a:ext cx="12192000" cy="3967315"/>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BFCB4EC-380A-6A21-75D8-564A32FAEDA1}"/>
              </a:ext>
            </a:extLst>
          </p:cNvPr>
          <p:cNvSpPr/>
          <p:nvPr userDrawn="1"/>
        </p:nvSpPr>
        <p:spPr>
          <a:xfrm>
            <a:off x="0" y="3967316"/>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725EBD9-45B5-7672-5772-7749936D54BC}"/>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E3090CE-8350-D095-A339-654B04BBE909}"/>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13" name="Slide Number Placeholder 3">
            <a:extLst>
              <a:ext uri="{FF2B5EF4-FFF2-40B4-BE49-F238E27FC236}">
                <a16:creationId xmlns:a16="http://schemas.microsoft.com/office/drawing/2014/main" id="{92E994D7-E780-00C0-43EA-5AEB1B149A63}"/>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19" name="Picture 18" descr="A blue text on a black background&#10;&#10;Description automatically generated">
            <a:extLst>
              <a:ext uri="{FF2B5EF4-FFF2-40B4-BE49-F238E27FC236}">
                <a16:creationId xmlns:a16="http://schemas.microsoft.com/office/drawing/2014/main" id="{7EFDE906-B2DC-06DA-9EE2-32B590C0F2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
        <p:nvSpPr>
          <p:cNvPr id="6" name="Title 1">
            <a:extLst>
              <a:ext uri="{FF2B5EF4-FFF2-40B4-BE49-F238E27FC236}">
                <a16:creationId xmlns:a16="http://schemas.microsoft.com/office/drawing/2014/main" id="{D6727436-B0E8-9651-BA6D-4A1FCEA16B77}"/>
              </a:ext>
            </a:extLst>
          </p:cNvPr>
          <p:cNvSpPr>
            <a:spLocks noGrp="1"/>
          </p:cNvSpPr>
          <p:nvPr>
            <p:ph type="title"/>
          </p:nvPr>
        </p:nvSpPr>
        <p:spPr>
          <a:xfrm>
            <a:off x="838200" y="596480"/>
            <a:ext cx="10515600" cy="1325563"/>
          </a:xfrm>
        </p:spPr>
        <p:txBody>
          <a:bodyPr/>
          <a:lstStyle/>
          <a:p>
            <a:r>
              <a:rPr lang="en-US"/>
              <a:t>Click to edit Master title style</a:t>
            </a:r>
          </a:p>
        </p:txBody>
      </p:sp>
      <p:sp>
        <p:nvSpPr>
          <p:cNvPr id="8" name="Content Placeholder 2">
            <a:extLst>
              <a:ext uri="{FF2B5EF4-FFF2-40B4-BE49-F238E27FC236}">
                <a16:creationId xmlns:a16="http://schemas.microsoft.com/office/drawing/2014/main" id="{8BCC5F79-768A-8DB3-9C8C-3997E08A8C90}"/>
              </a:ext>
            </a:extLst>
          </p:cNvPr>
          <p:cNvSpPr>
            <a:spLocks noGrp="1"/>
          </p:cNvSpPr>
          <p:nvPr>
            <p:ph idx="1"/>
          </p:nvPr>
        </p:nvSpPr>
        <p:spPr>
          <a:xfrm>
            <a:off x="838200" y="2037233"/>
            <a:ext cx="10515600" cy="4092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135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F1973CE-D947-3B51-00BB-1633EAD181DD}"/>
              </a:ext>
            </a:extLst>
          </p:cNvPr>
          <p:cNvSpPr/>
          <p:nvPr userDrawn="1"/>
        </p:nvSpPr>
        <p:spPr>
          <a:xfrm>
            <a:off x="0" y="538316"/>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2230F2A-C936-7985-D84E-8CA5D84ECE89}"/>
              </a:ext>
            </a:extLst>
          </p:cNvPr>
          <p:cNvSpPr/>
          <p:nvPr userDrawn="1"/>
        </p:nvSpPr>
        <p:spPr>
          <a:xfrm>
            <a:off x="0" y="0"/>
            <a:ext cx="12192000" cy="771525"/>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a:solidFill>
                <a:prstClr val="white"/>
              </a:solidFill>
              <a:latin typeface="Calibri" panose="020F0502020204030204"/>
            </a:endParaRPr>
          </a:p>
        </p:txBody>
      </p:sp>
      <p:sp>
        <p:nvSpPr>
          <p:cNvPr id="10" name="Rectangle 9">
            <a:extLst>
              <a:ext uri="{FF2B5EF4-FFF2-40B4-BE49-F238E27FC236}">
                <a16:creationId xmlns:a16="http://schemas.microsoft.com/office/drawing/2014/main" id="{D09A8AD9-AF34-DA05-925B-4228BA0210D0}"/>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957FCE8-3459-DE13-B515-812E9AA70D34}"/>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5" name="Slide Number Placeholder 3">
            <a:extLst>
              <a:ext uri="{FF2B5EF4-FFF2-40B4-BE49-F238E27FC236}">
                <a16:creationId xmlns:a16="http://schemas.microsoft.com/office/drawing/2014/main" id="{B246F683-A4FD-F414-5B80-7301D77FA3B9}"/>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6" name="Picture 5">
            <a:extLst>
              <a:ext uri="{FF2B5EF4-FFF2-40B4-BE49-F238E27FC236}">
                <a16:creationId xmlns:a16="http://schemas.microsoft.com/office/drawing/2014/main" id="{A4EED139-FD93-7A55-3403-76F1112187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5" cy="461606"/>
          </a:xfrm>
          <a:prstGeom prst="rect">
            <a:avLst/>
          </a:prstGeom>
        </p:spPr>
      </p:pic>
      <p:sp>
        <p:nvSpPr>
          <p:cNvPr id="11" name="Title 1">
            <a:extLst>
              <a:ext uri="{FF2B5EF4-FFF2-40B4-BE49-F238E27FC236}">
                <a16:creationId xmlns:a16="http://schemas.microsoft.com/office/drawing/2014/main" id="{923DCFB2-7599-33EF-B290-2D98DA7B5018}"/>
              </a:ext>
            </a:extLst>
          </p:cNvPr>
          <p:cNvSpPr>
            <a:spLocks noGrp="1"/>
          </p:cNvSpPr>
          <p:nvPr>
            <p:ph type="title"/>
          </p:nvPr>
        </p:nvSpPr>
        <p:spPr>
          <a:xfrm>
            <a:off x="838200" y="596480"/>
            <a:ext cx="10515600" cy="1325563"/>
          </a:xfrm>
        </p:spPr>
        <p:txBody>
          <a:bodyPr/>
          <a:lstStyle/>
          <a:p>
            <a:r>
              <a:rPr lang="en-US"/>
              <a:t>Click to edit Master title style</a:t>
            </a:r>
          </a:p>
        </p:txBody>
      </p:sp>
      <p:sp>
        <p:nvSpPr>
          <p:cNvPr id="12" name="Content Placeholder 2">
            <a:extLst>
              <a:ext uri="{FF2B5EF4-FFF2-40B4-BE49-F238E27FC236}">
                <a16:creationId xmlns:a16="http://schemas.microsoft.com/office/drawing/2014/main" id="{7E12E880-60C1-0575-87AA-420EAAF16F83}"/>
              </a:ext>
            </a:extLst>
          </p:cNvPr>
          <p:cNvSpPr>
            <a:spLocks noGrp="1"/>
          </p:cNvSpPr>
          <p:nvPr>
            <p:ph idx="1"/>
          </p:nvPr>
        </p:nvSpPr>
        <p:spPr>
          <a:xfrm>
            <a:off x="838200" y="2037233"/>
            <a:ext cx="10515600" cy="4092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69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3DF590-918F-C53E-78A1-9AA17A6B65B3}"/>
              </a:ext>
            </a:extLst>
          </p:cNvPr>
          <p:cNvSpPr/>
          <p:nvPr userDrawn="1"/>
        </p:nvSpPr>
        <p:spPr>
          <a:xfrm>
            <a:off x="0" y="5856294"/>
            <a:ext cx="12192000"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2230F2A-C936-7985-D84E-8CA5D84ECE89}"/>
              </a:ext>
            </a:extLst>
          </p:cNvPr>
          <p:cNvSpPr/>
          <p:nvPr userDrawn="1"/>
        </p:nvSpPr>
        <p:spPr>
          <a:xfrm>
            <a:off x="0" y="6086475"/>
            <a:ext cx="12192000" cy="771525"/>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a:solidFill>
                <a:prstClr val="white"/>
              </a:solidFill>
              <a:latin typeface="Calibri" panose="020F0502020204030204"/>
            </a:endParaRPr>
          </a:p>
        </p:txBody>
      </p:sp>
      <p:sp>
        <p:nvSpPr>
          <p:cNvPr id="7" name="Rectangle 6">
            <a:extLst>
              <a:ext uri="{FF2B5EF4-FFF2-40B4-BE49-F238E27FC236}">
                <a16:creationId xmlns:a16="http://schemas.microsoft.com/office/drawing/2014/main" id="{D3299CD3-728E-0538-38A1-996FD9CB465D}"/>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957FCE8-3459-DE13-B515-812E9AA70D34}"/>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5" name="Slide Number Placeholder 3">
            <a:extLst>
              <a:ext uri="{FF2B5EF4-FFF2-40B4-BE49-F238E27FC236}">
                <a16:creationId xmlns:a16="http://schemas.microsoft.com/office/drawing/2014/main" id="{B246F683-A4FD-F414-5B80-7301D77FA3B9}"/>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6" name="Picture 5">
            <a:extLst>
              <a:ext uri="{FF2B5EF4-FFF2-40B4-BE49-F238E27FC236}">
                <a16:creationId xmlns:a16="http://schemas.microsoft.com/office/drawing/2014/main" id="{A4EED139-FD93-7A55-3403-76F1112187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
        <p:nvSpPr>
          <p:cNvPr id="9" name="Title 1">
            <a:extLst>
              <a:ext uri="{FF2B5EF4-FFF2-40B4-BE49-F238E27FC236}">
                <a16:creationId xmlns:a16="http://schemas.microsoft.com/office/drawing/2014/main" id="{D031D34B-3C35-0B5C-5B85-8ED54B249B83}"/>
              </a:ext>
            </a:extLst>
          </p:cNvPr>
          <p:cNvSpPr>
            <a:spLocks noGrp="1"/>
          </p:cNvSpPr>
          <p:nvPr>
            <p:ph type="title"/>
          </p:nvPr>
        </p:nvSpPr>
        <p:spPr>
          <a:xfrm>
            <a:off x="838200" y="596480"/>
            <a:ext cx="10515600" cy="1325563"/>
          </a:xfrm>
        </p:spPr>
        <p:txBody>
          <a:bodyPr/>
          <a:lstStyle/>
          <a:p>
            <a:r>
              <a:rPr lang="en-US"/>
              <a:t>Click to edit Master title style</a:t>
            </a:r>
          </a:p>
        </p:txBody>
      </p:sp>
      <p:sp>
        <p:nvSpPr>
          <p:cNvPr id="12" name="Content Placeholder 2">
            <a:extLst>
              <a:ext uri="{FF2B5EF4-FFF2-40B4-BE49-F238E27FC236}">
                <a16:creationId xmlns:a16="http://schemas.microsoft.com/office/drawing/2014/main" id="{CC7F5016-F949-8285-9162-9CC68501D62C}"/>
              </a:ext>
            </a:extLst>
          </p:cNvPr>
          <p:cNvSpPr>
            <a:spLocks noGrp="1"/>
          </p:cNvSpPr>
          <p:nvPr>
            <p:ph idx="1"/>
          </p:nvPr>
        </p:nvSpPr>
        <p:spPr>
          <a:xfrm>
            <a:off x="838200" y="2037233"/>
            <a:ext cx="10515600" cy="4092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4971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9F41D1-6C52-558F-B7C7-B5B8C70634E9}"/>
              </a:ext>
            </a:extLst>
          </p:cNvPr>
          <p:cNvSpPr/>
          <p:nvPr userDrawn="1"/>
        </p:nvSpPr>
        <p:spPr>
          <a:xfrm>
            <a:off x="8343331" y="0"/>
            <a:ext cx="3848669" cy="6858000"/>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B25CA94-21F6-73AB-C97F-3274906E38AB}"/>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8" name="Slide Number Placeholder 3">
            <a:extLst>
              <a:ext uri="{FF2B5EF4-FFF2-40B4-BE49-F238E27FC236}">
                <a16:creationId xmlns:a16="http://schemas.microsoft.com/office/drawing/2014/main" id="{692185A8-AD14-ACFF-937E-01ED9C88FE63}"/>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pic>
        <p:nvPicPr>
          <p:cNvPr id="9" name="Picture 8">
            <a:extLst>
              <a:ext uri="{FF2B5EF4-FFF2-40B4-BE49-F238E27FC236}">
                <a16:creationId xmlns:a16="http://schemas.microsoft.com/office/drawing/2014/main" id="{F2E1B4CA-A883-5E9B-33AD-06A38EE760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5" cy="461606"/>
          </a:xfrm>
          <a:prstGeom prst="rect">
            <a:avLst/>
          </a:prstGeom>
        </p:spPr>
      </p:pic>
      <p:sp>
        <p:nvSpPr>
          <p:cNvPr id="10" name="Title 1">
            <a:extLst>
              <a:ext uri="{FF2B5EF4-FFF2-40B4-BE49-F238E27FC236}">
                <a16:creationId xmlns:a16="http://schemas.microsoft.com/office/drawing/2014/main" id="{A13D48D3-3FC4-5B2D-6DB1-B98C4CBEB10B}"/>
              </a:ext>
            </a:extLst>
          </p:cNvPr>
          <p:cNvSpPr>
            <a:spLocks noGrp="1"/>
          </p:cNvSpPr>
          <p:nvPr>
            <p:ph type="title"/>
          </p:nvPr>
        </p:nvSpPr>
        <p:spPr>
          <a:xfrm>
            <a:off x="8624603" y="736849"/>
            <a:ext cx="3286125" cy="5308847"/>
          </a:xfrm>
        </p:spPr>
        <p:txBody>
          <a:bodyPr/>
          <a:lstStyle>
            <a:lvl1pPr>
              <a:defRPr>
                <a:solidFill>
                  <a:schemeClr val="bg1"/>
                </a:solidFill>
              </a:defRPr>
            </a:lvl1pPr>
          </a:lstStyle>
          <a:p>
            <a:r>
              <a:rPr lang="en-US"/>
              <a:t>Click to edit Master title style</a:t>
            </a:r>
          </a:p>
        </p:txBody>
      </p:sp>
      <p:sp>
        <p:nvSpPr>
          <p:cNvPr id="11" name="Rectangle 10">
            <a:extLst>
              <a:ext uri="{FF2B5EF4-FFF2-40B4-BE49-F238E27FC236}">
                <a16:creationId xmlns:a16="http://schemas.microsoft.com/office/drawing/2014/main" id="{1A249B52-A2BD-03C1-1913-F00B726026F6}"/>
              </a:ext>
            </a:extLst>
          </p:cNvPr>
          <p:cNvSpPr/>
          <p:nvPr userDrawn="1"/>
        </p:nvSpPr>
        <p:spPr>
          <a:xfrm rot="5400000">
            <a:off x="4683525" y="3198198"/>
            <a:ext cx="6858003"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ACD1BCD-9256-F759-C25F-D59E418AF653}"/>
              </a:ext>
            </a:extLst>
          </p:cNvPr>
          <p:cNvSpPr/>
          <p:nvPr userDrawn="1"/>
        </p:nvSpPr>
        <p:spPr>
          <a:xfrm>
            <a:off x="407988" y="390617"/>
            <a:ext cx="8070187"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25C0F110-C9CA-F75F-5D90-43B87FC913D5}"/>
              </a:ext>
            </a:extLst>
          </p:cNvPr>
          <p:cNvSpPr>
            <a:spLocks noGrp="1"/>
          </p:cNvSpPr>
          <p:nvPr>
            <p:ph type="body" idx="1"/>
          </p:nvPr>
        </p:nvSpPr>
        <p:spPr>
          <a:xfrm>
            <a:off x="638790" y="736850"/>
            <a:ext cx="7200137" cy="530884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910229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9F41D1-6C52-558F-B7C7-B5B8C70634E9}"/>
              </a:ext>
            </a:extLst>
          </p:cNvPr>
          <p:cNvSpPr/>
          <p:nvPr userDrawn="1"/>
        </p:nvSpPr>
        <p:spPr>
          <a:xfrm>
            <a:off x="0" y="0"/>
            <a:ext cx="3848669" cy="6858000"/>
          </a:xfrm>
          <a:prstGeom prst="rect">
            <a:avLst/>
          </a:prstGeom>
          <a:solidFill>
            <a:srgbClr val="0430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B25CA94-21F6-73AB-C97F-3274906E38AB}"/>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pic>
        <p:nvPicPr>
          <p:cNvPr id="9" name="Picture 8">
            <a:extLst>
              <a:ext uri="{FF2B5EF4-FFF2-40B4-BE49-F238E27FC236}">
                <a16:creationId xmlns:a16="http://schemas.microsoft.com/office/drawing/2014/main" id="{F2E1B4CA-A883-5E9B-33AD-06A38EE760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99259" y="6244528"/>
            <a:ext cx="1010416" cy="461606"/>
          </a:xfrm>
          <a:prstGeom prst="rect">
            <a:avLst/>
          </a:prstGeom>
        </p:spPr>
      </p:pic>
      <p:sp>
        <p:nvSpPr>
          <p:cNvPr id="10" name="Title 1">
            <a:extLst>
              <a:ext uri="{FF2B5EF4-FFF2-40B4-BE49-F238E27FC236}">
                <a16:creationId xmlns:a16="http://schemas.microsoft.com/office/drawing/2014/main" id="{A13D48D3-3FC4-5B2D-6DB1-B98C4CBEB10B}"/>
              </a:ext>
            </a:extLst>
          </p:cNvPr>
          <p:cNvSpPr>
            <a:spLocks noGrp="1"/>
          </p:cNvSpPr>
          <p:nvPr>
            <p:ph type="title"/>
          </p:nvPr>
        </p:nvSpPr>
        <p:spPr>
          <a:xfrm>
            <a:off x="281271" y="736847"/>
            <a:ext cx="3286125" cy="5308847"/>
          </a:xfrm>
        </p:spPr>
        <p:txBody>
          <a:bodyPr/>
          <a:lstStyle>
            <a:lvl1pPr>
              <a:defRPr>
                <a:solidFill>
                  <a:schemeClr val="bg1"/>
                </a:solidFill>
              </a:defRPr>
            </a:lvl1pPr>
          </a:lstStyle>
          <a:p>
            <a:r>
              <a:rPr lang="en-US"/>
              <a:t>Click to edit Master title style</a:t>
            </a:r>
          </a:p>
        </p:txBody>
      </p:sp>
      <p:sp>
        <p:nvSpPr>
          <p:cNvPr id="11" name="Rectangle 10">
            <a:extLst>
              <a:ext uri="{FF2B5EF4-FFF2-40B4-BE49-F238E27FC236}">
                <a16:creationId xmlns:a16="http://schemas.microsoft.com/office/drawing/2014/main" id="{1A249B52-A2BD-03C1-1913-F00B726026F6}"/>
              </a:ext>
            </a:extLst>
          </p:cNvPr>
          <p:cNvSpPr/>
          <p:nvPr userDrawn="1"/>
        </p:nvSpPr>
        <p:spPr>
          <a:xfrm rot="5400000">
            <a:off x="650470" y="3198197"/>
            <a:ext cx="6858003" cy="46160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28766-44CF-F6E6-6118-CF4AC932B003}"/>
              </a:ext>
            </a:extLst>
          </p:cNvPr>
          <p:cNvSpPr/>
          <p:nvPr userDrawn="1"/>
        </p:nvSpPr>
        <p:spPr>
          <a:xfrm>
            <a:off x="3728620" y="390617"/>
            <a:ext cx="8055391"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78179536-5AEB-4666-3027-23F4BD7A63FF}"/>
              </a:ext>
            </a:extLst>
          </p:cNvPr>
          <p:cNvSpPr>
            <a:spLocks noGrp="1"/>
          </p:cNvSpPr>
          <p:nvPr>
            <p:ph type="body" idx="1"/>
          </p:nvPr>
        </p:nvSpPr>
        <p:spPr>
          <a:xfrm>
            <a:off x="3848667" y="736848"/>
            <a:ext cx="7661745" cy="5308846"/>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Slide Number Placeholder 3">
            <a:extLst>
              <a:ext uri="{FF2B5EF4-FFF2-40B4-BE49-F238E27FC236}">
                <a16:creationId xmlns:a16="http://schemas.microsoft.com/office/drawing/2014/main" id="{692185A8-AD14-ACFF-937E-01ED9C88FE63}"/>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spTree>
    <p:extLst>
      <p:ext uri="{BB962C8B-B14F-4D97-AF65-F5344CB8AC3E}">
        <p14:creationId xmlns:p14="http://schemas.microsoft.com/office/powerpoint/2010/main" val="33116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61A79AA-16AB-88B3-7461-D4D9DA80675F}"/>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ue text on a black background&#10;&#10;Description automatically generated">
            <a:extLst>
              <a:ext uri="{FF2B5EF4-FFF2-40B4-BE49-F238E27FC236}">
                <a16:creationId xmlns:a16="http://schemas.microsoft.com/office/drawing/2014/main" id="{B545CE3F-1FC2-51B1-37D2-59FCC4114D6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
        <p:nvSpPr>
          <p:cNvPr id="7" name="Picture Placeholder 6">
            <a:extLst>
              <a:ext uri="{FF2B5EF4-FFF2-40B4-BE49-F238E27FC236}">
                <a16:creationId xmlns:a16="http://schemas.microsoft.com/office/drawing/2014/main" id="{3CF9DA15-3055-39B5-3998-833CC3CA59C0}"/>
              </a:ext>
            </a:extLst>
          </p:cNvPr>
          <p:cNvSpPr>
            <a:spLocks noGrp="1"/>
          </p:cNvSpPr>
          <p:nvPr>
            <p:ph type="pic" sz="quarter" idx="10"/>
          </p:nvPr>
        </p:nvSpPr>
        <p:spPr>
          <a:xfrm>
            <a:off x="5097518" y="681037"/>
            <a:ext cx="6254696" cy="5187952"/>
          </a:xfrm>
        </p:spPr>
        <p:txBody>
          <a:bodyPr/>
          <a:lstStyle/>
          <a:p>
            <a:r>
              <a:rPr lang="en-US"/>
              <a:t>Click icon to add picture</a:t>
            </a:r>
          </a:p>
        </p:txBody>
      </p:sp>
      <p:sp>
        <p:nvSpPr>
          <p:cNvPr id="9" name="Text Placeholder 2">
            <a:extLst>
              <a:ext uri="{FF2B5EF4-FFF2-40B4-BE49-F238E27FC236}">
                <a16:creationId xmlns:a16="http://schemas.microsoft.com/office/drawing/2014/main" id="{9B68271B-B80D-04D2-36AF-0ABD5DFCAAD5}"/>
              </a:ext>
            </a:extLst>
          </p:cNvPr>
          <p:cNvSpPr>
            <a:spLocks noGrp="1"/>
          </p:cNvSpPr>
          <p:nvPr>
            <p:ph idx="1"/>
          </p:nvPr>
        </p:nvSpPr>
        <p:spPr>
          <a:xfrm>
            <a:off x="838200" y="1805878"/>
            <a:ext cx="4088907" cy="4063111"/>
          </a:xfrm>
          <a:prstGeom prst="rect">
            <a:avLst/>
          </a:prstGeom>
        </p:spPr>
        <p:txBody>
          <a:bodyPr vert="horz" lIns="91440" tIns="45720" rIns="91440" bIns="45720" rtlCol="0">
            <a:noAutofit/>
          </a:bodyPr>
          <a:lstStyle>
            <a:lvl1pPr>
              <a:defRPr sz="2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a:extLst>
              <a:ext uri="{FF2B5EF4-FFF2-40B4-BE49-F238E27FC236}">
                <a16:creationId xmlns:a16="http://schemas.microsoft.com/office/drawing/2014/main" id="{4F4F6E96-4A05-E8DE-E2B1-91F27B713120}"/>
              </a:ext>
            </a:extLst>
          </p:cNvPr>
          <p:cNvSpPr>
            <a:spLocks noGrp="1"/>
          </p:cNvSpPr>
          <p:nvPr>
            <p:ph type="title"/>
          </p:nvPr>
        </p:nvSpPr>
        <p:spPr>
          <a:xfrm>
            <a:off x="838200" y="681037"/>
            <a:ext cx="4088907" cy="1009651"/>
          </a:xfrm>
          <a:prstGeom prst="rect">
            <a:avLst/>
          </a:prstGeom>
        </p:spPr>
        <p:txBody>
          <a:bodyPr vert="horz" lIns="91440" tIns="45720" rIns="91440" bIns="45720" rtlCol="0" anchor="ctr">
            <a:noAutofit/>
          </a:bodyPr>
          <a:lstStyle>
            <a:lvl1pPr>
              <a:defRPr sz="2800"/>
            </a:lvl1pPr>
          </a:lstStyle>
          <a:p>
            <a:r>
              <a:rPr lang="en-US"/>
              <a:t>Click to edit Master title style</a:t>
            </a:r>
          </a:p>
        </p:txBody>
      </p:sp>
    </p:spTree>
    <p:extLst>
      <p:ext uri="{BB962C8B-B14F-4D97-AF65-F5344CB8AC3E}">
        <p14:creationId xmlns:p14="http://schemas.microsoft.com/office/powerpoint/2010/main" val="212842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D0254D8-39ED-AAEC-7AC8-AB2391073760}"/>
              </a:ext>
            </a:extLst>
          </p:cNvPr>
          <p:cNvSpPr/>
          <p:nvPr userDrawn="1"/>
        </p:nvSpPr>
        <p:spPr>
          <a:xfrm>
            <a:off x="407988" y="390617"/>
            <a:ext cx="11376024" cy="5738721"/>
          </a:xfrm>
          <a:prstGeom prst="rect">
            <a:avLst/>
          </a:prstGeom>
          <a:solidFill>
            <a:schemeClr val="bg1"/>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Placeholder 1">
            <a:extLst>
              <a:ext uri="{FF2B5EF4-FFF2-40B4-BE49-F238E27FC236}">
                <a16:creationId xmlns:a16="http://schemas.microsoft.com/office/drawing/2014/main" id="{584B9712-EBDA-81B0-9F6E-DC6236E4CF67}"/>
              </a:ext>
            </a:extLst>
          </p:cNvPr>
          <p:cNvSpPr>
            <a:spLocks noGrp="1"/>
          </p:cNvSpPr>
          <p:nvPr>
            <p:ph type="title"/>
          </p:nvPr>
        </p:nvSpPr>
        <p:spPr>
          <a:xfrm>
            <a:off x="838200" y="681037"/>
            <a:ext cx="10515600" cy="1009651"/>
          </a:xfrm>
          <a:prstGeom prst="rect">
            <a:avLst/>
          </a:prstGeom>
        </p:spPr>
        <p:txBody>
          <a:bodyPr vert="horz" lIns="91440" tIns="45720" rIns="91440" bIns="45720" rtlCol="0" anchor="ctr">
            <a:noAutofit/>
          </a:bodyPr>
          <a:lstStyle/>
          <a:p>
            <a:r>
              <a:rPr lang="en-US"/>
              <a:t>Click to edit Master title style</a:t>
            </a:r>
          </a:p>
        </p:txBody>
      </p:sp>
      <p:sp>
        <p:nvSpPr>
          <p:cNvPr id="4" name="Text Placeholder 2">
            <a:extLst>
              <a:ext uri="{FF2B5EF4-FFF2-40B4-BE49-F238E27FC236}">
                <a16:creationId xmlns:a16="http://schemas.microsoft.com/office/drawing/2014/main" id="{2597ED06-BD00-60E3-2145-110E9ACC4009}"/>
              </a:ext>
            </a:extLst>
          </p:cNvPr>
          <p:cNvSpPr>
            <a:spLocks noGrp="1"/>
          </p:cNvSpPr>
          <p:nvPr>
            <p:ph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descr="A blue text on a black background&#10;&#10;Description automatically generated">
            <a:extLst>
              <a:ext uri="{FF2B5EF4-FFF2-40B4-BE49-F238E27FC236}">
                <a16:creationId xmlns:a16="http://schemas.microsoft.com/office/drawing/2014/main" id="{5AB46FA6-9A67-67F2-7121-25132BC1CC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259" y="6244528"/>
            <a:ext cx="1010416" cy="461607"/>
          </a:xfrm>
          <a:prstGeom prst="rect">
            <a:avLst/>
          </a:prstGeom>
        </p:spPr>
      </p:pic>
    </p:spTree>
    <p:extLst>
      <p:ext uri="{BB962C8B-B14F-4D97-AF65-F5344CB8AC3E}">
        <p14:creationId xmlns:p14="http://schemas.microsoft.com/office/powerpoint/2010/main" val="3266114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5AD7B7-D22E-F594-39FC-F5D2A71CE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CC5EF035-98D6-C433-64B6-5C69EBAA1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9592054C-E070-1379-6088-38921149659F}"/>
              </a:ext>
            </a:extLst>
          </p:cNvPr>
          <p:cNvSpPr/>
          <p:nvPr userDrawn="1"/>
        </p:nvSpPr>
        <p:spPr>
          <a:xfrm>
            <a:off x="11510413" y="6331648"/>
            <a:ext cx="273600" cy="274320"/>
          </a:xfrm>
          <a:prstGeom prst="rect">
            <a:avLst/>
          </a:prstGeom>
          <a:solidFill>
            <a:srgbClr val="00539B"/>
          </a:solidFill>
          <a:ln>
            <a:noFill/>
          </a:ln>
          <a:effectLst>
            <a:outerShdw blurRad="127000" dist="635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a:p>
        </p:txBody>
      </p:sp>
      <p:sp>
        <p:nvSpPr>
          <p:cNvPr id="9" name="Slide Number Placeholder 3">
            <a:extLst>
              <a:ext uri="{FF2B5EF4-FFF2-40B4-BE49-F238E27FC236}">
                <a16:creationId xmlns:a16="http://schemas.microsoft.com/office/drawing/2014/main" id="{B1646B86-6580-2996-C524-3A6E82B856E7}"/>
              </a:ext>
            </a:extLst>
          </p:cNvPr>
          <p:cNvSpPr txBox="1">
            <a:spLocks/>
          </p:cNvSpPr>
          <p:nvPr userDrawn="1"/>
        </p:nvSpPr>
        <p:spPr>
          <a:xfrm>
            <a:off x="11510412" y="6331649"/>
            <a:ext cx="273600" cy="274321"/>
          </a:xfrm>
          <a:prstGeom prst="rect">
            <a:avLst/>
          </a:prstGeom>
        </p:spPr>
        <p:txBody>
          <a:bodyPr lIns="0" tIns="0" rIns="0" bIns="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FB85BDB3-3CFC-403C-9871-14776D829718}" type="slidenum">
              <a:rPr lang="en-US" sz="1000" b="1" smtClean="0">
                <a:solidFill>
                  <a:schemeClr val="bg1"/>
                </a:solidFill>
              </a:rPr>
              <a:pPr algn="ctr"/>
              <a:t>‹#›</a:t>
            </a:fld>
            <a:endParaRPr lang="en-US" sz="1000" b="1">
              <a:solidFill>
                <a:schemeClr val="bg1"/>
              </a:solidFill>
            </a:endParaRPr>
          </a:p>
        </p:txBody>
      </p:sp>
    </p:spTree>
    <p:extLst>
      <p:ext uri="{BB962C8B-B14F-4D97-AF65-F5344CB8AC3E}">
        <p14:creationId xmlns:p14="http://schemas.microsoft.com/office/powerpoint/2010/main" val="123277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58" r:id="rId4"/>
    <p:sldLayoutId id="2147483654" r:id="rId5"/>
    <p:sldLayoutId id="2147483661" r:id="rId6"/>
    <p:sldLayoutId id="2147483651" r:id="rId7"/>
    <p:sldLayoutId id="2147483656" r:id="rId8"/>
    <p:sldLayoutId id="2147483660" r:id="rId9"/>
    <p:sldLayoutId id="2147483662" r:id="rId10"/>
    <p:sldLayoutId id="2147483663" r:id="rId11"/>
    <p:sldLayoutId id="2147483652" r:id="rId12"/>
    <p:sldLayoutId id="2147483653" r:id="rId13"/>
    <p:sldLayoutId id="2147483659" r:id="rId14"/>
    <p:sldLayoutId id="2147483665" r:id="rId15"/>
    <p:sldLayoutId id="2147483666"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7.xml"/><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7.xml"/><Relationship Id="rId4" Type="http://schemas.openxmlformats.org/officeDocument/2006/relationships/hyperlink" Target="http://www.cvent.com/rfp/convention-visitors-bureau-directory-ee12b9994b424e4f91f7d48ae60d170c.aspx"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EFE5A8C5-88AB-41EF-B366-8DC7761865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214" y="570329"/>
            <a:ext cx="9569302" cy="4887370"/>
          </a:xfrm>
          <a:prstGeom prst="rect">
            <a:avLst/>
          </a:prstGeom>
        </p:spPr>
      </p:pic>
    </p:spTree>
    <p:custDataLst>
      <p:tags r:id="rId1"/>
    </p:custDataLst>
    <p:extLst>
      <p:ext uri="{BB962C8B-B14F-4D97-AF65-F5344CB8AC3E}">
        <p14:creationId xmlns:p14="http://schemas.microsoft.com/office/powerpoint/2010/main" val="1811559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p:txBody>
          <a:bodyPr>
            <a:normAutofit/>
          </a:bodyPr>
          <a:lstStyle/>
          <a:p>
            <a:pPr algn="ctr"/>
            <a:r>
              <a:rPr lang="en-US" dirty="0">
                <a:solidFill>
                  <a:srgbClr val="04305C"/>
                </a:solidFill>
                <a:latin typeface="Verdana" panose="020B0604030504040204" pitchFamily="34" charset="0"/>
                <a:ea typeface="Verdana" panose="020B0604030504040204" pitchFamily="34" charset="0"/>
              </a:rPr>
              <a:t>Attendee Experience</a:t>
            </a:r>
          </a:p>
        </p:txBody>
      </p:sp>
      <p:sp>
        <p:nvSpPr>
          <p:cNvPr id="4" name="Content Placeholder 3">
            <a:extLst>
              <a:ext uri="{FF2B5EF4-FFF2-40B4-BE49-F238E27FC236}">
                <a16:creationId xmlns:a16="http://schemas.microsoft.com/office/drawing/2014/main" id="{A1317D6F-BF01-4432-9788-026525ADFA6D}"/>
              </a:ext>
            </a:extLst>
          </p:cNvPr>
          <p:cNvSpPr>
            <a:spLocks noGrp="1"/>
          </p:cNvSpPr>
          <p:nvPr>
            <p:ph idx="1"/>
          </p:nvPr>
        </p:nvSpPr>
        <p:spPr/>
        <p:txBody>
          <a:bodyPr>
            <a:normAutofit/>
          </a:bodyPr>
          <a:lstStyle/>
          <a:p>
            <a:r>
              <a:rPr lang="en-US" sz="3000" b="1" dirty="0">
                <a:latin typeface="Verdana" panose="020B0604030504040204" pitchFamily="34" charset="0"/>
                <a:ea typeface="Verdana" panose="020B0604030504040204" pitchFamily="34" charset="0"/>
              </a:rPr>
              <a:t>You have your goals and objectives – now think about your attendee. </a:t>
            </a:r>
          </a:p>
          <a:p>
            <a:pPr lvl="1"/>
            <a:r>
              <a:rPr lang="en-US" sz="3000" dirty="0">
                <a:latin typeface="Verdana" panose="020B0604030504040204" pitchFamily="34" charset="0"/>
                <a:ea typeface="Verdana" panose="020B0604030504040204" pitchFamily="34" charset="0"/>
              </a:rPr>
              <a:t>What does that experience look like?</a:t>
            </a:r>
          </a:p>
          <a:p>
            <a:pPr lvl="1"/>
            <a:r>
              <a:rPr lang="en-US" sz="3000" dirty="0">
                <a:latin typeface="Verdana" panose="020B0604030504040204" pitchFamily="34" charset="0"/>
                <a:ea typeface="Verdana" panose="020B0604030504040204" pitchFamily="34" charset="0"/>
              </a:rPr>
              <a:t>What is the lifecycle of the event</a:t>
            </a:r>
          </a:p>
          <a:p>
            <a:pPr lvl="1"/>
            <a:r>
              <a:rPr lang="en-US" sz="3000" dirty="0">
                <a:latin typeface="Verdana" panose="020B0604030504040204" pitchFamily="34" charset="0"/>
                <a:ea typeface="Verdana" panose="020B0604030504040204" pitchFamily="34" charset="0"/>
              </a:rPr>
              <a:t>How do we communicate with individuals throughout the year?</a:t>
            </a:r>
          </a:p>
          <a:p>
            <a:pPr lvl="1"/>
            <a:r>
              <a:rPr lang="en-US" sz="3000" dirty="0">
                <a:latin typeface="Verdana" panose="020B0604030504040204" pitchFamily="34" charset="0"/>
                <a:ea typeface="Verdana" panose="020B0604030504040204" pitchFamily="34" charset="0"/>
              </a:rPr>
              <a:t>Ask Why?</a:t>
            </a:r>
          </a:p>
        </p:txBody>
      </p:sp>
    </p:spTree>
    <p:custDataLst>
      <p:tags r:id="rId1"/>
    </p:custDataLst>
    <p:extLst>
      <p:ext uri="{BB962C8B-B14F-4D97-AF65-F5344CB8AC3E}">
        <p14:creationId xmlns:p14="http://schemas.microsoft.com/office/powerpoint/2010/main" val="282123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p:txBody>
          <a:bodyPr/>
          <a:lstStyle/>
          <a:p>
            <a:pPr algn="ctr"/>
            <a:r>
              <a:rPr lang="en-US" dirty="0">
                <a:solidFill>
                  <a:srgbClr val="04305C"/>
                </a:solidFill>
                <a:latin typeface="Verdana" panose="020B0604030504040204" pitchFamily="34" charset="0"/>
                <a:ea typeface="Verdana" panose="020B0604030504040204" pitchFamily="34" charset="0"/>
              </a:rPr>
              <a:t>Location, Location, Location</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idx="1"/>
          </p:nvPr>
        </p:nvSpPr>
        <p:spPr/>
        <p:txBody>
          <a:bodyPr>
            <a:normAutofit lnSpcReduction="10000"/>
          </a:bodyPr>
          <a:lstStyle/>
          <a:p>
            <a:r>
              <a:rPr lang="en-US" sz="2000" b="1" dirty="0">
                <a:latin typeface="Verdana" panose="020B0604030504040204" pitchFamily="34" charset="0"/>
                <a:ea typeface="Verdana" panose="020B0604030504040204" pitchFamily="34" charset="0"/>
              </a:rPr>
              <a:t>Things to consider when choosing an event location:</a:t>
            </a:r>
          </a:p>
          <a:p>
            <a:pPr lvl="1"/>
            <a:r>
              <a:rPr lang="en-US" sz="2000" dirty="0">
                <a:latin typeface="Verdana" panose="020B0604030504040204" pitchFamily="34" charset="0"/>
                <a:ea typeface="Verdana" panose="020B0604030504040204" pitchFamily="34" charset="0"/>
              </a:rPr>
              <a:t>History of your event (where have you already been)</a:t>
            </a:r>
          </a:p>
          <a:p>
            <a:pPr lvl="1"/>
            <a:r>
              <a:rPr lang="en-US" sz="2000" dirty="0">
                <a:latin typeface="Verdana" panose="020B0604030504040204" pitchFamily="34" charset="0"/>
                <a:ea typeface="Verdana" panose="020B0604030504040204" pitchFamily="34" charset="0"/>
              </a:rPr>
              <a:t>Survey results</a:t>
            </a:r>
          </a:p>
          <a:p>
            <a:pPr lvl="1"/>
            <a:r>
              <a:rPr lang="en-US" sz="2000" dirty="0">
                <a:latin typeface="Verdana" panose="020B0604030504040204" pitchFamily="34" charset="0"/>
                <a:ea typeface="Verdana" panose="020B0604030504040204" pitchFamily="34" charset="0"/>
              </a:rPr>
              <a:t>Geographically attractive/desirable/will it sell</a:t>
            </a:r>
          </a:p>
          <a:p>
            <a:pPr lvl="1"/>
            <a:r>
              <a:rPr lang="en-US" sz="2000" dirty="0">
                <a:latin typeface="Verdana" panose="020B0604030504040204" pitchFamily="34" charset="0"/>
                <a:ea typeface="Verdana" panose="020B0604030504040204" pitchFamily="34" charset="0"/>
              </a:rPr>
              <a:t>Safety first</a:t>
            </a:r>
          </a:p>
          <a:p>
            <a:pPr lvl="1"/>
            <a:r>
              <a:rPr lang="en-US" sz="2000" dirty="0">
                <a:latin typeface="Verdana" panose="020B0604030504040204" pitchFamily="34" charset="0"/>
                <a:ea typeface="Verdana" panose="020B0604030504040204" pitchFamily="34" charset="0"/>
              </a:rPr>
              <a:t>Politically correct</a:t>
            </a:r>
          </a:p>
          <a:p>
            <a:pPr lvl="1"/>
            <a:r>
              <a:rPr lang="en-US" sz="2000" dirty="0">
                <a:latin typeface="Verdana" panose="020B0604030504040204" pitchFamily="34" charset="0"/>
                <a:ea typeface="Verdana" panose="020B0604030504040204" pitchFamily="34" charset="0"/>
              </a:rPr>
              <a:t>Perception</a:t>
            </a:r>
          </a:p>
          <a:p>
            <a:pPr lvl="1"/>
            <a:r>
              <a:rPr lang="en-US" sz="2000" dirty="0">
                <a:latin typeface="Verdana" panose="020B0604030504040204" pitchFamily="34" charset="0"/>
                <a:ea typeface="Verdana" panose="020B0604030504040204" pitchFamily="34" charset="0"/>
              </a:rPr>
              <a:t>Convention Center/multiple hotels/under one roof</a:t>
            </a:r>
          </a:p>
          <a:p>
            <a:pPr lvl="1"/>
            <a:r>
              <a:rPr lang="en-US" sz="2000" dirty="0">
                <a:latin typeface="Verdana" panose="020B0604030504040204" pitchFamily="34" charset="0"/>
                <a:ea typeface="Verdana" panose="020B0604030504040204" pitchFamily="34" charset="0"/>
              </a:rPr>
              <a:t>Off-site venues</a:t>
            </a:r>
          </a:p>
          <a:p>
            <a:pPr lvl="1"/>
            <a:r>
              <a:rPr lang="en-US" sz="2000" dirty="0">
                <a:latin typeface="Verdana" panose="020B0604030504040204" pitchFamily="34" charset="0"/>
                <a:ea typeface="Verdana" panose="020B0604030504040204" pitchFamily="34" charset="0"/>
              </a:rPr>
              <a:t>Affordable</a:t>
            </a:r>
          </a:p>
          <a:p>
            <a:pPr lvl="1"/>
            <a:r>
              <a:rPr lang="en-US" sz="2000" dirty="0">
                <a:latin typeface="Verdana" panose="020B0604030504040204" pitchFamily="34" charset="0"/>
                <a:ea typeface="Verdana" panose="020B0604030504040204" pitchFamily="34" charset="0"/>
              </a:rPr>
              <a:t>Walkable</a:t>
            </a:r>
          </a:p>
          <a:p>
            <a:pPr lvl="1"/>
            <a:r>
              <a:rPr lang="en-US" sz="2000" dirty="0">
                <a:latin typeface="Verdana" panose="020B0604030504040204" pitchFamily="34" charset="0"/>
                <a:ea typeface="Verdana" panose="020B0604030504040204" pitchFamily="34" charset="0"/>
              </a:rPr>
              <a:t>Attractions</a:t>
            </a:r>
          </a:p>
          <a:p>
            <a:pPr lvl="1"/>
            <a:r>
              <a:rPr lang="en-US" sz="2000" dirty="0">
                <a:latin typeface="Verdana" panose="020B0604030504040204" pitchFamily="34" charset="0"/>
                <a:ea typeface="Verdana" panose="020B0604030504040204" pitchFamily="34" charset="0"/>
              </a:rPr>
              <a:t>How will the destination support your event?</a:t>
            </a:r>
          </a:p>
        </p:txBody>
      </p:sp>
    </p:spTree>
    <p:custDataLst>
      <p:tags r:id="rId1"/>
    </p:custDataLst>
    <p:extLst>
      <p:ext uri="{BB962C8B-B14F-4D97-AF65-F5344CB8AC3E}">
        <p14:creationId xmlns:p14="http://schemas.microsoft.com/office/powerpoint/2010/main" val="605158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p:txBody>
          <a:bodyPr/>
          <a:lstStyle/>
          <a:p>
            <a:pPr algn="ctr"/>
            <a:r>
              <a:rPr lang="en-US" dirty="0">
                <a:solidFill>
                  <a:srgbClr val="04305C"/>
                </a:solidFill>
                <a:latin typeface="Verdana" panose="020B0604030504040204" pitchFamily="34" charset="0"/>
                <a:ea typeface="Verdana" panose="020B0604030504040204" pitchFamily="34" charset="0"/>
              </a:rPr>
              <a:t>Hotels</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idx="1"/>
          </p:nvPr>
        </p:nvSpPr>
        <p:spPr>
          <a:xfrm>
            <a:off x="838200" y="1838057"/>
            <a:ext cx="10515600" cy="4092104"/>
          </a:xfrm>
        </p:spPr>
        <p:txBody>
          <a:bodyPr>
            <a:normAutofit fontScale="92500" lnSpcReduction="10000"/>
          </a:bodyPr>
          <a:lstStyle/>
          <a:p>
            <a:r>
              <a:rPr lang="en-US" sz="1800" b="1" dirty="0">
                <a:latin typeface="Verdana" panose="020B0604030504040204" pitchFamily="34" charset="0"/>
                <a:ea typeface="Verdana" panose="020B0604030504040204" pitchFamily="34" charset="0"/>
              </a:rPr>
              <a:t>Things to consider when choosing hotels:</a:t>
            </a:r>
          </a:p>
          <a:p>
            <a:pPr lvl="1"/>
            <a:r>
              <a:rPr lang="en-US" sz="1800" dirty="0">
                <a:latin typeface="Verdana" panose="020B0604030504040204" pitchFamily="34" charset="0"/>
                <a:ea typeface="Verdana" panose="020B0604030504040204" pitchFamily="34" charset="0"/>
              </a:rPr>
              <a:t>How many guest rooms does your event need?</a:t>
            </a:r>
          </a:p>
          <a:p>
            <a:pPr lvl="1"/>
            <a:r>
              <a:rPr lang="en-US" sz="1800" dirty="0">
                <a:latin typeface="Verdana" panose="020B0604030504040204" pitchFamily="34" charset="0"/>
                <a:ea typeface="Verdana" panose="020B0604030504040204" pitchFamily="34" charset="0"/>
              </a:rPr>
              <a:t>How much meeting space/exhibit space do you require?</a:t>
            </a:r>
          </a:p>
          <a:p>
            <a:pPr lvl="1"/>
            <a:r>
              <a:rPr lang="en-US" sz="1800" dirty="0">
                <a:latin typeface="Verdana" panose="020B0604030504040204" pitchFamily="34" charset="0"/>
                <a:ea typeface="Verdana" panose="020B0604030504040204" pitchFamily="34" charset="0"/>
              </a:rPr>
              <a:t>Room set up?</a:t>
            </a:r>
          </a:p>
          <a:p>
            <a:pPr lvl="1"/>
            <a:r>
              <a:rPr lang="en-US" sz="1800" dirty="0">
                <a:latin typeface="Verdana" panose="020B0604030504040204" pitchFamily="34" charset="0"/>
                <a:ea typeface="Verdana" panose="020B0604030504040204" pitchFamily="34" charset="0"/>
              </a:rPr>
              <a:t>Does the hotel contain your event? Overflow?</a:t>
            </a:r>
          </a:p>
          <a:p>
            <a:pPr lvl="1"/>
            <a:r>
              <a:rPr lang="en-US" sz="1800" dirty="0">
                <a:latin typeface="Verdana" panose="020B0604030504040204" pitchFamily="34" charset="0"/>
                <a:ea typeface="Verdana" panose="020B0604030504040204" pitchFamily="34" charset="0"/>
              </a:rPr>
              <a:t>Big Fish</a:t>
            </a:r>
          </a:p>
          <a:p>
            <a:pPr lvl="1"/>
            <a:r>
              <a:rPr lang="en-US" sz="1800" dirty="0">
                <a:latin typeface="Verdana" panose="020B0604030504040204" pitchFamily="34" charset="0"/>
                <a:ea typeface="Verdana" panose="020B0604030504040204" pitchFamily="34" charset="0"/>
              </a:rPr>
              <a:t>How far out are you booking your event?</a:t>
            </a:r>
          </a:p>
          <a:p>
            <a:pPr lvl="1"/>
            <a:r>
              <a:rPr lang="en-US" sz="1800" dirty="0">
                <a:latin typeface="Verdana" panose="020B0604030504040204" pitchFamily="34" charset="0"/>
                <a:ea typeface="Verdana" panose="020B0604030504040204" pitchFamily="34" charset="0"/>
              </a:rPr>
              <a:t>Special accommodations?</a:t>
            </a:r>
          </a:p>
          <a:p>
            <a:pPr lvl="2"/>
            <a:r>
              <a:rPr lang="en-US" sz="1800" dirty="0">
                <a:latin typeface="Verdana" panose="020B0604030504040204" pitchFamily="34" charset="0"/>
                <a:ea typeface="Verdana" panose="020B0604030504040204" pitchFamily="34" charset="0"/>
              </a:rPr>
              <a:t>VIPs</a:t>
            </a:r>
          </a:p>
          <a:p>
            <a:pPr lvl="2"/>
            <a:r>
              <a:rPr lang="en-US" sz="1800" dirty="0">
                <a:latin typeface="Verdana" panose="020B0604030504040204" pitchFamily="34" charset="0"/>
                <a:ea typeface="Verdana" panose="020B0604030504040204" pitchFamily="34" charset="0"/>
              </a:rPr>
              <a:t>Sub-blocks</a:t>
            </a:r>
          </a:p>
          <a:p>
            <a:pPr lvl="2"/>
            <a:r>
              <a:rPr lang="en-US" sz="1800" dirty="0">
                <a:latin typeface="Verdana" panose="020B0604030504040204" pitchFamily="34" charset="0"/>
                <a:ea typeface="Verdana" panose="020B0604030504040204" pitchFamily="34" charset="0"/>
              </a:rPr>
              <a:t>Student blocks</a:t>
            </a:r>
          </a:p>
          <a:p>
            <a:pPr lvl="2"/>
            <a:r>
              <a:rPr lang="en-US" sz="1800" dirty="0">
                <a:latin typeface="Verdana" panose="020B0604030504040204" pitchFamily="34" charset="0"/>
                <a:ea typeface="Verdana" panose="020B0604030504040204" pitchFamily="34" charset="0"/>
              </a:rPr>
              <a:t>ADA rooms</a:t>
            </a:r>
          </a:p>
          <a:p>
            <a:pPr lvl="2"/>
            <a:r>
              <a:rPr lang="en-US" sz="1800" dirty="0">
                <a:latin typeface="Verdana" panose="020B0604030504040204" pitchFamily="34" charset="0"/>
                <a:ea typeface="Verdana" panose="020B0604030504040204" pitchFamily="34" charset="0"/>
              </a:rPr>
              <a:t>Suites</a:t>
            </a:r>
          </a:p>
          <a:p>
            <a:pPr lvl="1"/>
            <a:r>
              <a:rPr lang="en-US" sz="1800" dirty="0">
                <a:latin typeface="Verdana" panose="020B0604030504040204" pitchFamily="34" charset="0"/>
                <a:ea typeface="Verdana" panose="020B0604030504040204" pitchFamily="34" charset="0"/>
              </a:rPr>
              <a:t>Date flexibility?</a:t>
            </a:r>
          </a:p>
          <a:p>
            <a:pPr lvl="1"/>
            <a:r>
              <a:rPr lang="en-US" sz="1800" dirty="0">
                <a:latin typeface="Verdana" panose="020B0604030504040204" pitchFamily="34" charset="0"/>
                <a:ea typeface="Verdana" panose="020B0604030504040204" pitchFamily="34" charset="0"/>
              </a:rPr>
              <a:t>Concessions &amp; comps</a:t>
            </a:r>
          </a:p>
          <a:p>
            <a:pPr lvl="1"/>
            <a:endParaRPr lang="en-US" sz="1800" dirty="0">
              <a:latin typeface="Verdana" panose="020B0604030504040204" pitchFamily="34" charset="0"/>
              <a:ea typeface="Verdana" panose="020B0604030504040204" pitchFamily="34" charset="0"/>
            </a:endParaRPr>
          </a:p>
          <a:p>
            <a:pPr lvl="1"/>
            <a:endParaRPr lang="en-US" sz="1800" dirty="0">
              <a:latin typeface="Verdana" panose="020B0604030504040204" pitchFamily="34" charset="0"/>
              <a:ea typeface="Verdana" panose="020B0604030504040204" pitchFamily="34" charset="0"/>
            </a:endParaRPr>
          </a:p>
        </p:txBody>
      </p:sp>
    </p:spTree>
    <p:custDataLst>
      <p:tags r:id="rId1"/>
    </p:custDataLst>
    <p:extLst>
      <p:ext uri="{BB962C8B-B14F-4D97-AF65-F5344CB8AC3E}">
        <p14:creationId xmlns:p14="http://schemas.microsoft.com/office/powerpoint/2010/main" val="455570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6F19-40BD-7E84-3E73-02BB64442F69}"/>
              </a:ext>
            </a:extLst>
          </p:cNvPr>
          <p:cNvSpPr>
            <a:spLocks noGrp="1"/>
          </p:cNvSpPr>
          <p:nvPr>
            <p:ph sz="quarter" idx="1"/>
          </p:nvPr>
        </p:nvSpPr>
        <p:spPr>
          <a:xfrm>
            <a:off x="506994" y="2082297"/>
            <a:ext cx="11516008" cy="3829616"/>
          </a:xfrm>
        </p:spPr>
        <p:txBody>
          <a:bodyPr>
            <a:normAutofit fontScale="92500" lnSpcReduction="10000"/>
          </a:bodyPr>
          <a:lstStyle/>
          <a:p>
            <a:r>
              <a:rPr lang="en-US" sz="2000" b="1" dirty="0">
                <a:latin typeface="Verdana" panose="020B0604030504040204" pitchFamily="34" charset="0"/>
                <a:ea typeface="Verdana" panose="020B0604030504040204" pitchFamily="34" charset="0"/>
              </a:rPr>
              <a:t>Set-up</a:t>
            </a:r>
            <a:endParaRPr lang="en-US" sz="2400" b="1" dirty="0">
              <a:latin typeface="Verdana" panose="020B0604030504040204" pitchFamily="34" charset="0"/>
              <a:ea typeface="Verdana" panose="020B0604030504040204" pitchFamily="34" charset="0"/>
            </a:endParaRPr>
          </a:p>
          <a:p>
            <a:pPr lvl="1"/>
            <a:r>
              <a:rPr lang="en-US" sz="1800" dirty="0">
                <a:latin typeface="Verdana" panose="020B0604030504040204" pitchFamily="34" charset="0"/>
                <a:ea typeface="Verdana" panose="020B0604030504040204" pitchFamily="34" charset="0"/>
              </a:rPr>
              <a:t>Will all of your meeting rooms stay the same throughout the event? If not, will the venue charge to change the set-up?</a:t>
            </a:r>
          </a:p>
          <a:p>
            <a:pPr lvl="1"/>
            <a:r>
              <a:rPr lang="en-US" sz="1800" dirty="0">
                <a:latin typeface="Verdana" panose="020B0604030504040204" pitchFamily="34" charset="0"/>
                <a:ea typeface="Verdana" panose="020B0604030504040204" pitchFamily="34" charset="0"/>
              </a:rPr>
              <a:t>Will you need rooms locked (staff offices, expo hall, etc.)?</a:t>
            </a:r>
          </a:p>
          <a:p>
            <a:r>
              <a:rPr lang="en-US" sz="2000" b="1" dirty="0" err="1">
                <a:latin typeface="Verdana" panose="020B0604030504040204" pitchFamily="34" charset="0"/>
                <a:ea typeface="Verdana" panose="020B0604030504040204" pitchFamily="34" charset="0"/>
              </a:rPr>
              <a:t>Wifi</a:t>
            </a:r>
            <a:endParaRPr lang="en-US" sz="2400" b="1" dirty="0">
              <a:latin typeface="Verdana" panose="020B0604030504040204" pitchFamily="34" charset="0"/>
              <a:ea typeface="Verdana" panose="020B0604030504040204" pitchFamily="34" charset="0"/>
            </a:endParaRPr>
          </a:p>
          <a:p>
            <a:pPr lvl="1"/>
            <a:r>
              <a:rPr lang="en-US" sz="1800" dirty="0">
                <a:latin typeface="Verdana" panose="020B0604030504040204" pitchFamily="34" charset="0"/>
                <a:ea typeface="Verdana" panose="020B0604030504040204" pitchFamily="34" charset="0"/>
              </a:rPr>
              <a:t>Is </a:t>
            </a:r>
            <a:r>
              <a:rPr lang="en-US" sz="1800" dirty="0" err="1">
                <a:latin typeface="Verdana" panose="020B0604030504040204" pitchFamily="34" charset="0"/>
                <a:ea typeface="Verdana" panose="020B0604030504040204" pitchFamily="34" charset="0"/>
              </a:rPr>
              <a:t>Wifi</a:t>
            </a:r>
            <a:r>
              <a:rPr lang="en-US" sz="1800" dirty="0">
                <a:latin typeface="Verdana" panose="020B0604030504040204" pitchFamily="34" charset="0"/>
                <a:ea typeface="Verdana" panose="020B0604030504040204" pitchFamily="34" charset="0"/>
              </a:rPr>
              <a:t> provided in meeting rooms and public areas? If not, what is the cost?</a:t>
            </a:r>
          </a:p>
          <a:p>
            <a:r>
              <a:rPr lang="en-US" sz="2000" b="1" dirty="0">
                <a:latin typeface="Verdana" panose="020B0604030504040204" pitchFamily="34" charset="0"/>
                <a:ea typeface="Verdana" panose="020B0604030504040204" pitchFamily="34" charset="0"/>
              </a:rPr>
              <a:t>AV</a:t>
            </a:r>
          </a:p>
          <a:p>
            <a:pPr lvl="1"/>
            <a:r>
              <a:rPr lang="en-US" sz="1800" dirty="0">
                <a:latin typeface="Verdana" panose="020B0604030504040204" pitchFamily="34" charset="0"/>
                <a:ea typeface="Verdana" panose="020B0604030504040204" pitchFamily="34" charset="0"/>
              </a:rPr>
              <a:t>Are you allowed to bring in your own AV, or is there a company you must use?</a:t>
            </a:r>
          </a:p>
          <a:p>
            <a:r>
              <a:rPr lang="en-US" sz="2000" b="1" dirty="0">
                <a:latin typeface="Verdana" panose="020B0604030504040204" pitchFamily="34" charset="0"/>
                <a:ea typeface="Verdana" panose="020B0604030504040204" pitchFamily="34" charset="0"/>
              </a:rPr>
              <a:t>Electrical</a:t>
            </a:r>
            <a:endParaRPr lang="en-US" sz="2400" b="1" dirty="0">
              <a:latin typeface="Verdana" panose="020B0604030504040204" pitchFamily="34" charset="0"/>
              <a:ea typeface="Verdana" panose="020B0604030504040204" pitchFamily="34" charset="0"/>
            </a:endParaRPr>
          </a:p>
          <a:p>
            <a:pPr lvl="1"/>
            <a:r>
              <a:rPr lang="en-US" sz="1800" dirty="0">
                <a:latin typeface="Verdana" panose="020B0604030504040204" pitchFamily="34" charset="0"/>
                <a:ea typeface="Verdana" panose="020B0604030504040204" pitchFamily="34" charset="0"/>
              </a:rPr>
              <a:t>Will you need extension cords, power strips, etc. at tables or at registration? Will there be a charge for those?</a:t>
            </a:r>
          </a:p>
          <a:p>
            <a:r>
              <a:rPr lang="en-US" sz="2100" b="1" dirty="0">
                <a:latin typeface="Verdana" panose="020B0604030504040204" pitchFamily="34" charset="0"/>
                <a:ea typeface="Verdana" panose="020B0604030504040204" pitchFamily="34" charset="0"/>
              </a:rPr>
              <a:t>Partners</a:t>
            </a:r>
            <a:endParaRPr lang="en-US" sz="2400" b="1" dirty="0">
              <a:latin typeface="Verdana" panose="020B0604030504040204" pitchFamily="34" charset="0"/>
              <a:ea typeface="Verdana" panose="020B0604030504040204" pitchFamily="34" charset="0"/>
            </a:endParaRPr>
          </a:p>
          <a:p>
            <a:pPr lvl="1"/>
            <a:r>
              <a:rPr lang="en-US" sz="1800" dirty="0">
                <a:latin typeface="Verdana" panose="020B0604030504040204" pitchFamily="34" charset="0"/>
                <a:ea typeface="Verdana" panose="020B0604030504040204" pitchFamily="34" charset="0"/>
              </a:rPr>
              <a:t>Who are they at the venue, can you bring in outside partners?</a:t>
            </a:r>
          </a:p>
          <a:p>
            <a:pPr lvl="1"/>
            <a:endParaRPr lang="en-US" dirty="0">
              <a:latin typeface="Verdana" panose="020B0604030504040204" pitchFamily="34" charset="0"/>
              <a:ea typeface="Verdana" panose="020B0604030504040204" pitchFamily="34" charset="0"/>
            </a:endParaRPr>
          </a:p>
          <a:p>
            <a:pPr lvl="1"/>
            <a:endParaRPr lang="en-US" dirty="0">
              <a:latin typeface="Verdana" panose="020B0604030504040204" pitchFamily="34" charset="0"/>
              <a:ea typeface="Verdana" panose="020B0604030504040204" pitchFamily="34" charset="0"/>
            </a:endParaRPr>
          </a:p>
        </p:txBody>
      </p:sp>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1828800" y="364913"/>
            <a:ext cx="8534400" cy="990600"/>
          </a:xfrm>
        </p:spPr>
        <p:txBody>
          <a:bodyPr>
            <a:noAutofit/>
          </a:bodyPr>
          <a:lstStyle/>
          <a:p>
            <a:r>
              <a:rPr lang="en-US" sz="4200" dirty="0">
                <a:solidFill>
                  <a:srgbClr val="04305C"/>
                </a:solidFill>
                <a:latin typeface="Verdana" panose="020B0604030504040204" pitchFamily="34" charset="0"/>
                <a:ea typeface="Verdana" panose="020B0604030504040204" pitchFamily="34" charset="0"/>
              </a:rPr>
              <a:t>Hotel details…details…details…</a:t>
            </a:r>
          </a:p>
        </p:txBody>
      </p:sp>
    </p:spTree>
    <p:custDataLst>
      <p:tags r:id="rId1"/>
    </p:custDataLst>
    <p:extLst>
      <p:ext uri="{BB962C8B-B14F-4D97-AF65-F5344CB8AC3E}">
        <p14:creationId xmlns:p14="http://schemas.microsoft.com/office/powerpoint/2010/main" val="4236143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6F19-40BD-7E84-3E73-02BB64442F69}"/>
              </a:ext>
            </a:extLst>
          </p:cNvPr>
          <p:cNvSpPr>
            <a:spLocks noGrp="1"/>
          </p:cNvSpPr>
          <p:nvPr>
            <p:ph sz="quarter" idx="1"/>
          </p:nvPr>
        </p:nvSpPr>
        <p:spPr>
          <a:xfrm>
            <a:off x="316871" y="2046083"/>
            <a:ext cx="11125055" cy="3851480"/>
          </a:xfrm>
        </p:spPr>
        <p:txBody>
          <a:bodyPr>
            <a:normAutofit fontScale="92500" lnSpcReduction="10000"/>
          </a:bodyPr>
          <a:lstStyle/>
          <a:p>
            <a:r>
              <a:rPr lang="en-US" sz="2000" dirty="0">
                <a:latin typeface="Verdana" panose="020B0604030504040204" pitchFamily="34" charset="0"/>
                <a:ea typeface="Verdana" panose="020B0604030504040204" pitchFamily="34" charset="0"/>
              </a:rPr>
              <a:t>Registration</a:t>
            </a:r>
          </a:p>
          <a:p>
            <a:r>
              <a:rPr lang="en-US" sz="2000" dirty="0">
                <a:latin typeface="Verdana" panose="020B0604030504040204" pitchFamily="34" charset="0"/>
                <a:ea typeface="Verdana" panose="020B0604030504040204" pitchFamily="34" charset="0"/>
              </a:rPr>
              <a:t>Sponsor/Exhibitor/Display tables</a:t>
            </a:r>
          </a:p>
          <a:p>
            <a:r>
              <a:rPr lang="en-US" sz="2000" dirty="0">
                <a:latin typeface="Verdana" panose="020B0604030504040204" pitchFamily="34" charset="0"/>
                <a:ea typeface="Verdana" panose="020B0604030504040204" pitchFamily="34" charset="0"/>
              </a:rPr>
              <a:t>Staff office/storage</a:t>
            </a:r>
          </a:p>
          <a:p>
            <a:pPr lvl="1"/>
            <a:r>
              <a:rPr lang="en-US" sz="1700" dirty="0">
                <a:latin typeface="Verdana" panose="020B0604030504040204" pitchFamily="34" charset="0"/>
                <a:ea typeface="Verdana" panose="020B0604030504040204" pitchFamily="34" charset="0"/>
              </a:rPr>
              <a:t>Is storage close enough to wherever you need to move your boxes, or do you have a dolly/cart/someone who needs a workout?</a:t>
            </a:r>
          </a:p>
          <a:p>
            <a:r>
              <a:rPr lang="en-US" sz="2000" dirty="0">
                <a:latin typeface="Verdana" panose="020B0604030504040204" pitchFamily="34" charset="0"/>
                <a:ea typeface="Verdana" panose="020B0604030504040204" pitchFamily="34" charset="0"/>
              </a:rPr>
              <a:t>Private rooms</a:t>
            </a:r>
          </a:p>
          <a:p>
            <a:pPr lvl="1"/>
            <a:r>
              <a:rPr lang="en-US" sz="1700" dirty="0">
                <a:latin typeface="Verdana" panose="020B0604030504040204" pitchFamily="34" charset="0"/>
                <a:ea typeface="Verdana" panose="020B0604030504040204" pitchFamily="34" charset="0"/>
              </a:rPr>
              <a:t>Nursing room</a:t>
            </a:r>
          </a:p>
          <a:p>
            <a:pPr lvl="1"/>
            <a:r>
              <a:rPr lang="en-US" sz="1700" dirty="0">
                <a:latin typeface="Verdana" panose="020B0604030504040204" pitchFamily="34" charset="0"/>
                <a:ea typeface="Verdana" panose="020B0604030504040204" pitchFamily="34" charset="0"/>
              </a:rPr>
              <a:t>Sensory room</a:t>
            </a:r>
          </a:p>
          <a:p>
            <a:pPr lvl="1"/>
            <a:r>
              <a:rPr lang="en-US" sz="1700" dirty="0">
                <a:latin typeface="Verdana" panose="020B0604030504040204" pitchFamily="34" charset="0"/>
                <a:ea typeface="Verdana" panose="020B0604030504040204" pitchFamily="34" charset="0"/>
              </a:rPr>
              <a:t>Prayer room</a:t>
            </a:r>
          </a:p>
          <a:p>
            <a:r>
              <a:rPr lang="en-US" sz="2000" dirty="0">
                <a:latin typeface="Verdana" panose="020B0604030504040204" pitchFamily="34" charset="0"/>
                <a:ea typeface="Verdana" panose="020B0604030504040204" pitchFamily="34" charset="0"/>
              </a:rPr>
              <a:t>Restroom availability</a:t>
            </a:r>
          </a:p>
          <a:p>
            <a:pPr lvl="1"/>
            <a:r>
              <a:rPr lang="en-US" sz="1700" dirty="0">
                <a:latin typeface="Verdana" panose="020B0604030504040204" pitchFamily="34" charset="0"/>
                <a:ea typeface="Verdana" panose="020B0604030504040204" pitchFamily="34" charset="0"/>
              </a:rPr>
              <a:t>Will you need family restrooms?</a:t>
            </a:r>
          </a:p>
          <a:p>
            <a:pPr lvl="1"/>
            <a:r>
              <a:rPr lang="en-US" sz="1700" dirty="0">
                <a:latin typeface="Verdana" panose="020B0604030504040204" pitchFamily="34" charset="0"/>
                <a:ea typeface="Verdana" panose="020B0604030504040204" pitchFamily="34" charset="0"/>
              </a:rPr>
              <a:t>Gender neutral restrooms?</a:t>
            </a:r>
          </a:p>
          <a:p>
            <a:pPr lvl="1"/>
            <a:r>
              <a:rPr lang="en-US" sz="1700" dirty="0">
                <a:latin typeface="Verdana" panose="020B0604030504040204" pitchFamily="34" charset="0"/>
                <a:ea typeface="Verdana" panose="020B0604030504040204" pitchFamily="34" charset="0"/>
              </a:rPr>
              <a:t>Does your registration team know where the restrooms are (number one question you’ll be asked!)</a:t>
            </a:r>
          </a:p>
          <a:p>
            <a:pPr lvl="1"/>
            <a:endParaRPr lang="en-US" dirty="0">
              <a:latin typeface="Verdana" panose="020B0604030504040204" pitchFamily="34" charset="0"/>
              <a:ea typeface="Verdana" panose="020B0604030504040204" pitchFamily="34" charset="0"/>
            </a:endParaRPr>
          </a:p>
          <a:p>
            <a:pPr lvl="1"/>
            <a:endParaRPr lang="en-US" dirty="0">
              <a:latin typeface="Verdana" panose="020B0604030504040204" pitchFamily="34" charset="0"/>
              <a:ea typeface="Verdana" panose="020B0604030504040204" pitchFamily="34" charset="0"/>
            </a:endParaRPr>
          </a:p>
        </p:txBody>
      </p:sp>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623515" y="0"/>
            <a:ext cx="10515600" cy="1325563"/>
          </a:xfrm>
        </p:spPr>
        <p:txBody>
          <a:bodyPr/>
          <a:lstStyle/>
          <a:p>
            <a:pPr algn="ctr"/>
            <a:r>
              <a:rPr lang="en-US" dirty="0">
                <a:solidFill>
                  <a:srgbClr val="04305C"/>
                </a:solidFill>
                <a:latin typeface="Verdana" panose="020B0604030504040204" pitchFamily="34" charset="0"/>
                <a:ea typeface="Verdana" panose="020B0604030504040204" pitchFamily="34" charset="0"/>
              </a:rPr>
              <a:t>It’s all in the details…..</a:t>
            </a:r>
          </a:p>
        </p:txBody>
      </p:sp>
    </p:spTree>
    <p:custDataLst>
      <p:tags r:id="rId1"/>
    </p:custDataLst>
    <p:extLst>
      <p:ext uri="{BB962C8B-B14F-4D97-AF65-F5344CB8AC3E}">
        <p14:creationId xmlns:p14="http://schemas.microsoft.com/office/powerpoint/2010/main" val="4017752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6F19-40BD-7E84-3E73-02BB64442F69}"/>
              </a:ext>
            </a:extLst>
          </p:cNvPr>
          <p:cNvSpPr>
            <a:spLocks noGrp="1"/>
          </p:cNvSpPr>
          <p:nvPr>
            <p:ph sz="quarter" idx="1"/>
          </p:nvPr>
        </p:nvSpPr>
        <p:spPr>
          <a:xfrm>
            <a:off x="244444" y="2009869"/>
            <a:ext cx="10982797" cy="3969511"/>
          </a:xfrm>
        </p:spPr>
        <p:txBody>
          <a:bodyPr>
            <a:normAutofit lnSpcReduction="10000"/>
          </a:bodyPr>
          <a:lstStyle/>
          <a:p>
            <a:r>
              <a:rPr lang="en-US" sz="2400" b="1" dirty="0">
                <a:latin typeface="Verdana" panose="020B0604030504040204" pitchFamily="34" charset="0"/>
                <a:ea typeface="Verdana" panose="020B0604030504040204" pitchFamily="34" charset="0"/>
              </a:rPr>
              <a:t>Are you providing meals/beverages as part of your event?</a:t>
            </a:r>
          </a:p>
          <a:p>
            <a:pPr lvl="1"/>
            <a:r>
              <a:rPr lang="en-US" sz="2100" dirty="0">
                <a:latin typeface="Verdana" panose="020B0604030504040204" pitchFamily="34" charset="0"/>
                <a:ea typeface="Verdana" panose="020B0604030504040204" pitchFamily="34" charset="0"/>
              </a:rPr>
              <a:t>If not, where can attendees go for lunch/breakfast/coffee?</a:t>
            </a:r>
          </a:p>
          <a:p>
            <a:pPr lvl="1"/>
            <a:r>
              <a:rPr lang="en-US" sz="2100" dirty="0">
                <a:latin typeface="Verdana" panose="020B0604030504040204" pitchFamily="34" charset="0"/>
                <a:ea typeface="Verdana" panose="020B0604030504040204" pitchFamily="34" charset="0"/>
              </a:rPr>
              <a:t>If yes, where will it be? Working lunch, unique space options, etc.</a:t>
            </a:r>
          </a:p>
          <a:p>
            <a:pPr lvl="1"/>
            <a:r>
              <a:rPr lang="en-US" sz="2100" dirty="0">
                <a:latin typeface="Verdana" panose="020B0604030504040204" pitchFamily="34" charset="0"/>
                <a:ea typeface="Verdana" panose="020B0604030504040204" pitchFamily="34" charset="0"/>
              </a:rPr>
              <a:t>Can the hotel or city provide special discounts at restaurants for your attendees</a:t>
            </a:r>
          </a:p>
          <a:p>
            <a:r>
              <a:rPr lang="en-US" sz="2400" b="1" dirty="0">
                <a:latin typeface="Verdana" panose="020B0604030504040204" pitchFamily="34" charset="0"/>
                <a:ea typeface="Verdana" panose="020B0604030504040204" pitchFamily="34" charset="0"/>
              </a:rPr>
              <a:t>Have you asked for/considered dietary restrictions?</a:t>
            </a:r>
          </a:p>
          <a:p>
            <a:pPr lvl="1"/>
            <a:r>
              <a:rPr lang="en-US" sz="2100" dirty="0">
                <a:latin typeface="Verdana" panose="020B0604030504040204" pitchFamily="34" charset="0"/>
                <a:ea typeface="Verdana" panose="020B0604030504040204" pitchFamily="34" charset="0"/>
              </a:rPr>
              <a:t>Common restrictions/allergies:</a:t>
            </a:r>
          </a:p>
          <a:p>
            <a:pPr lvl="2"/>
            <a:r>
              <a:rPr lang="en-US" sz="1800" dirty="0">
                <a:latin typeface="Verdana" panose="020B0604030504040204" pitchFamily="34" charset="0"/>
                <a:ea typeface="Verdana" panose="020B0604030504040204" pitchFamily="34" charset="0"/>
              </a:rPr>
              <a:t>Vegetarian</a:t>
            </a:r>
          </a:p>
          <a:p>
            <a:pPr lvl="2"/>
            <a:r>
              <a:rPr lang="en-US" sz="1800" dirty="0">
                <a:latin typeface="Verdana" panose="020B0604030504040204" pitchFamily="34" charset="0"/>
                <a:ea typeface="Verdana" panose="020B0604030504040204" pitchFamily="34" charset="0"/>
              </a:rPr>
              <a:t>Vegan</a:t>
            </a:r>
          </a:p>
          <a:p>
            <a:pPr lvl="2"/>
            <a:r>
              <a:rPr lang="en-US" sz="1800" dirty="0">
                <a:latin typeface="Verdana" panose="020B0604030504040204" pitchFamily="34" charset="0"/>
                <a:ea typeface="Verdana" panose="020B0604030504040204" pitchFamily="34" charset="0"/>
              </a:rPr>
              <a:t>Allergen-free (dairy, nut, gluten, soy, seafood)</a:t>
            </a:r>
          </a:p>
          <a:p>
            <a:pPr lvl="1"/>
            <a:r>
              <a:rPr lang="en-US" sz="2100" dirty="0">
                <a:latin typeface="Verdana" panose="020B0604030504040204" pitchFamily="34" charset="0"/>
                <a:ea typeface="Verdana" panose="020B0604030504040204" pitchFamily="34" charset="0"/>
              </a:rPr>
              <a:t>Ask the venue to indicate ingredients and/or dietary highlights on displays</a:t>
            </a:r>
          </a:p>
          <a:p>
            <a:pPr lvl="1"/>
            <a:r>
              <a:rPr lang="en-US" sz="2100" dirty="0">
                <a:latin typeface="Verdana" panose="020B0604030504040204" pitchFamily="34" charset="0"/>
                <a:ea typeface="Verdana" panose="020B0604030504040204" pitchFamily="34" charset="0"/>
              </a:rPr>
              <a:t>Negotiate any requested considerations PRIOR to contracting</a:t>
            </a:r>
          </a:p>
          <a:p>
            <a:pPr lvl="1"/>
            <a:endParaRPr lang="en-US" dirty="0">
              <a:latin typeface="Verdana" panose="020B0604030504040204" pitchFamily="34" charset="0"/>
              <a:ea typeface="Verdana" panose="020B0604030504040204" pitchFamily="34" charset="0"/>
            </a:endParaRPr>
          </a:p>
          <a:p>
            <a:pPr lvl="1"/>
            <a:endParaRPr lang="en-US" dirty="0">
              <a:latin typeface="Verdana" panose="020B0604030504040204" pitchFamily="34" charset="0"/>
              <a:ea typeface="Verdana" panose="020B0604030504040204" pitchFamily="34" charset="0"/>
            </a:endParaRPr>
          </a:p>
        </p:txBody>
      </p:sp>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544001" y="117708"/>
            <a:ext cx="10515600" cy="923913"/>
          </a:xfrm>
        </p:spPr>
        <p:txBody>
          <a:bodyPr/>
          <a:lstStyle/>
          <a:p>
            <a:pPr algn="ctr"/>
            <a:r>
              <a:rPr lang="en-US" dirty="0">
                <a:solidFill>
                  <a:srgbClr val="04305C"/>
                </a:solidFill>
                <a:latin typeface="Verdana" panose="020B0604030504040204" pitchFamily="34" charset="0"/>
                <a:ea typeface="Verdana" panose="020B0604030504040204" pitchFamily="34" charset="0"/>
              </a:rPr>
              <a:t>Food &amp; Beverage</a:t>
            </a:r>
          </a:p>
        </p:txBody>
      </p:sp>
    </p:spTree>
    <p:custDataLst>
      <p:tags r:id="rId1"/>
    </p:custDataLst>
    <p:extLst>
      <p:ext uri="{BB962C8B-B14F-4D97-AF65-F5344CB8AC3E}">
        <p14:creationId xmlns:p14="http://schemas.microsoft.com/office/powerpoint/2010/main" val="104550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838200" y="596480"/>
            <a:ext cx="10515600" cy="1042197"/>
          </a:xfrm>
        </p:spPr>
        <p:txBody>
          <a:bodyPr/>
          <a:lstStyle/>
          <a:p>
            <a:pPr algn="ctr"/>
            <a:r>
              <a:rPr lang="en-US" dirty="0">
                <a:solidFill>
                  <a:srgbClr val="04305C"/>
                </a:solidFill>
                <a:latin typeface="Verdana" panose="020B0604030504040204" pitchFamily="34" charset="0"/>
                <a:ea typeface="Verdana" panose="020B0604030504040204" pitchFamily="34" charset="0"/>
              </a:rPr>
              <a:t>Sponsorships</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idx="1"/>
          </p:nvPr>
        </p:nvSpPr>
        <p:spPr>
          <a:xfrm>
            <a:off x="838200" y="1520982"/>
            <a:ext cx="10515600" cy="4608355"/>
          </a:xfrm>
        </p:spPr>
        <p:txBody>
          <a:bodyPr>
            <a:noAutofit/>
          </a:bodyPr>
          <a:lstStyle/>
          <a:p>
            <a:pPr marL="0" indent="0" algn="ctr">
              <a:buNone/>
            </a:pPr>
            <a:r>
              <a:rPr lang="en-US" sz="2400" b="1" dirty="0">
                <a:latin typeface="Verdana" panose="020B0604030504040204" pitchFamily="34" charset="0"/>
                <a:ea typeface="Verdana" panose="020B0604030504040204" pitchFamily="34" charset="0"/>
              </a:rPr>
              <a:t>Analyze touch points throughout your event that are sponsorship opportunities.</a:t>
            </a:r>
            <a:r>
              <a:rPr lang="en-US" sz="1800" dirty="0">
                <a:latin typeface="Verdana" panose="020B0604030504040204" pitchFamily="34" charset="0"/>
                <a:ea typeface="Verdana" panose="020B0604030504040204" pitchFamily="34" charset="0"/>
              </a:rPr>
              <a:t>	</a:t>
            </a:r>
          </a:p>
        </p:txBody>
      </p:sp>
      <p:sp>
        <p:nvSpPr>
          <p:cNvPr id="2" name="TextBox 1">
            <a:extLst>
              <a:ext uri="{FF2B5EF4-FFF2-40B4-BE49-F238E27FC236}">
                <a16:creationId xmlns:a16="http://schemas.microsoft.com/office/drawing/2014/main" id="{EB2CA085-5705-48FC-E05F-6B9F606B141A}"/>
              </a:ext>
            </a:extLst>
          </p:cNvPr>
          <p:cNvSpPr txBox="1"/>
          <p:nvPr/>
        </p:nvSpPr>
        <p:spPr>
          <a:xfrm>
            <a:off x="464744" y="2224788"/>
            <a:ext cx="11262511" cy="4139595"/>
          </a:xfrm>
          <a:prstGeom prst="rect">
            <a:avLst/>
          </a:prstGeom>
          <a:noFill/>
        </p:spPr>
        <p:txBody>
          <a:bodyPr wrap="square" numCol="2" rtlCol="0">
            <a:spAutoFit/>
          </a:bodyPr>
          <a:lstStyle/>
          <a:p>
            <a:pPr marL="640080" lvl="1" indent="-274320">
              <a:spcBef>
                <a:spcPts val="550"/>
              </a:spcBef>
              <a:buClr>
                <a:srgbClr val="002060"/>
              </a:buClr>
              <a:buSzPct val="70000"/>
              <a:buFont typeface="Wingdings 2"/>
              <a:buChar char=""/>
              <a:defRPr/>
            </a:pPr>
            <a:endParaRPr lang="en-US" sz="1600" dirty="0">
              <a:solidFill>
                <a:srgbClr val="00539B"/>
              </a:solidFill>
              <a:latin typeface="Verdana" panose="020B0604030504040204" pitchFamily="34" charset="0"/>
              <a:ea typeface="Verdana" panose="020B0604030504040204" pitchFamily="34" charset="0"/>
            </a:endParaRP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Where are you branding?</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What are you showcasing to your attendees?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Event Announcements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Registration Pages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Educational Sessions/Speaker Introductions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Footprints, Floor decals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Attendee Give-a-ways/Tote Bag/Water bottles/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Food and Beverage/Coffee Breaks/Water Stations</a:t>
            </a:r>
          </a:p>
          <a:p>
            <a:pPr marL="640080" lvl="1" indent="-274320">
              <a:spcBef>
                <a:spcPts val="550"/>
              </a:spcBef>
              <a:buClr>
                <a:srgbClr val="002060"/>
              </a:buClr>
              <a:buSzPct val="70000"/>
              <a:buFont typeface="Wingdings 2"/>
              <a:buChar char=""/>
              <a:defRPr/>
            </a:pPr>
            <a:endParaRPr lang="en-US" sz="1600" dirty="0">
              <a:solidFill>
                <a:srgbClr val="00539B"/>
              </a:solidFill>
              <a:latin typeface="Verdana" panose="020B0604030504040204" pitchFamily="34" charset="0"/>
              <a:ea typeface="Verdana" panose="020B0604030504040204" pitchFamily="34" charset="0"/>
            </a:endParaRPr>
          </a:p>
          <a:p>
            <a:pPr marL="640080" lvl="1" indent="-274320">
              <a:spcBef>
                <a:spcPts val="550"/>
              </a:spcBef>
              <a:buClr>
                <a:srgbClr val="002060"/>
              </a:buClr>
              <a:buSzPct val="70000"/>
              <a:buFont typeface="Wingdings 2"/>
              <a:buChar char=""/>
              <a:defRPr/>
            </a:pPr>
            <a:endParaRPr lang="en-US" sz="1600" dirty="0">
              <a:solidFill>
                <a:srgbClr val="00539B"/>
              </a:solidFill>
              <a:latin typeface="Verdana" panose="020B0604030504040204" pitchFamily="34" charset="0"/>
              <a:ea typeface="Verdana" panose="020B0604030504040204" pitchFamily="34" charset="0"/>
            </a:endParaRPr>
          </a:p>
          <a:p>
            <a:pPr marL="640080" lvl="1" indent="-274320">
              <a:spcBef>
                <a:spcPts val="550"/>
              </a:spcBef>
              <a:buClr>
                <a:srgbClr val="002060"/>
              </a:buClr>
              <a:buSzPct val="70000"/>
              <a:buFont typeface="Wingdings 2"/>
              <a:buChar char=""/>
              <a:defRPr/>
            </a:pPr>
            <a:endParaRPr lang="en-US" sz="1600" dirty="0">
              <a:solidFill>
                <a:srgbClr val="00539B"/>
              </a:solidFill>
              <a:latin typeface="Verdana" panose="020B0604030504040204" pitchFamily="34" charset="0"/>
              <a:ea typeface="Verdana" panose="020B0604030504040204" pitchFamily="34" charset="0"/>
            </a:endParaRPr>
          </a:p>
          <a:p>
            <a:pPr marL="640080" lvl="1" indent="-274320">
              <a:spcBef>
                <a:spcPts val="550"/>
              </a:spcBef>
              <a:buClr>
                <a:srgbClr val="002060"/>
              </a:buClr>
              <a:buSzPct val="70000"/>
              <a:buFont typeface="Wingdings 2"/>
              <a:buChar char=""/>
              <a:defRPr/>
            </a:pPr>
            <a:endParaRPr lang="en-US" sz="1600" dirty="0">
              <a:solidFill>
                <a:srgbClr val="00539B"/>
              </a:solidFill>
              <a:latin typeface="Verdana" panose="020B0604030504040204" pitchFamily="34" charset="0"/>
              <a:ea typeface="Verdana" panose="020B0604030504040204" pitchFamily="34" charset="0"/>
            </a:endParaRP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Off Site Events/Venues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Banners/Signage</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Hotel key card</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Transportation companies/step/escalators/elevators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Collateral – Pre/During/Post</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Guest Room Drops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Awards/Entertainment</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Exhibitors</a:t>
            </a:r>
          </a:p>
          <a:p>
            <a:pPr marL="640080" lvl="1" indent="-274320">
              <a:spcBef>
                <a:spcPts val="550"/>
              </a:spcBef>
              <a:buClr>
                <a:srgbClr val="002060"/>
              </a:buClr>
              <a:buSzPct val="70000"/>
              <a:buFont typeface="Wingdings 2"/>
              <a:buChar char=""/>
              <a:defRPr/>
            </a:pPr>
            <a:r>
              <a:rPr lang="en-US" sz="1600" dirty="0">
                <a:solidFill>
                  <a:srgbClr val="00539B"/>
                </a:solidFill>
                <a:latin typeface="Verdana" panose="020B0604030504040204" pitchFamily="34" charset="0"/>
                <a:ea typeface="Verdana" panose="020B0604030504040204" pitchFamily="34" charset="0"/>
              </a:rPr>
              <a:t>Suppliers - Photography/Florists</a:t>
            </a:r>
            <a:r>
              <a:rPr lang="en-US" sz="1600" dirty="0">
                <a:solidFill>
                  <a:schemeClr val="bg1"/>
                </a:solidFill>
                <a:latin typeface="Verdana" panose="020B0604030504040204" pitchFamily="34" charset="0"/>
                <a:ea typeface="Verdana" panose="020B0604030504040204" pitchFamily="34" charset="0"/>
              </a:rPr>
              <a:t>/Destination</a:t>
            </a:r>
          </a:p>
          <a:p>
            <a:endParaRPr lang="en-US" sz="1600" dirty="0"/>
          </a:p>
        </p:txBody>
      </p:sp>
    </p:spTree>
    <p:custDataLst>
      <p:tags r:id="rId1"/>
    </p:custDataLst>
    <p:extLst>
      <p:ext uri="{BB962C8B-B14F-4D97-AF65-F5344CB8AC3E}">
        <p14:creationId xmlns:p14="http://schemas.microsoft.com/office/powerpoint/2010/main" val="1015971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734833" y="165458"/>
            <a:ext cx="10515600" cy="939816"/>
          </a:xfrm>
        </p:spPr>
        <p:txBody>
          <a:bodyPr/>
          <a:lstStyle/>
          <a:p>
            <a:pPr algn="ctr"/>
            <a:r>
              <a:rPr lang="en-US" dirty="0">
                <a:solidFill>
                  <a:srgbClr val="04305C"/>
                </a:solidFill>
                <a:latin typeface="Verdana" panose="020B0604030504040204" pitchFamily="34" charset="0"/>
                <a:ea typeface="Verdana" panose="020B0604030504040204" pitchFamily="34" charset="0"/>
              </a:rPr>
              <a:t>Questions &amp; Answers</a:t>
            </a:r>
          </a:p>
        </p:txBody>
      </p:sp>
      <p:pic>
        <p:nvPicPr>
          <p:cNvPr id="5" name="Picture 4" descr="A person with brown hair smiling&#10;&#10;Description automatically generated">
            <a:extLst>
              <a:ext uri="{FF2B5EF4-FFF2-40B4-BE49-F238E27FC236}">
                <a16:creationId xmlns:a16="http://schemas.microsoft.com/office/drawing/2014/main" id="{41595E2E-16FB-EEF3-22C5-8E92FE550D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05354" y="1583769"/>
            <a:ext cx="2802276" cy="2802276"/>
          </a:xfrm>
          <a:prstGeom prst="rect">
            <a:avLst/>
          </a:prstGeom>
        </p:spPr>
      </p:pic>
      <p:sp>
        <p:nvSpPr>
          <p:cNvPr id="7" name="TextBox 6">
            <a:extLst>
              <a:ext uri="{FF2B5EF4-FFF2-40B4-BE49-F238E27FC236}">
                <a16:creationId xmlns:a16="http://schemas.microsoft.com/office/drawing/2014/main" id="{CF8E0887-3DBE-B422-B834-54B572D719BF}"/>
              </a:ext>
            </a:extLst>
          </p:cNvPr>
          <p:cNvSpPr txBox="1"/>
          <p:nvPr/>
        </p:nvSpPr>
        <p:spPr>
          <a:xfrm>
            <a:off x="6412761" y="4658677"/>
            <a:ext cx="3820568" cy="954107"/>
          </a:xfrm>
          <a:prstGeom prst="rect">
            <a:avLst/>
          </a:prstGeom>
          <a:noFill/>
        </p:spPr>
        <p:txBody>
          <a:bodyPr wrap="square" rtlCol="0">
            <a:spAutoFit/>
          </a:bodyPr>
          <a:lstStyle/>
          <a:p>
            <a:r>
              <a:rPr lang="en-US" sz="2000" b="1" dirty="0">
                <a:solidFill>
                  <a:schemeClr val="bg1"/>
                </a:solidFill>
              </a:rPr>
              <a:t>Melissa Trout, CMP, DES</a:t>
            </a:r>
          </a:p>
          <a:p>
            <a:r>
              <a:rPr lang="en-US" dirty="0">
                <a:solidFill>
                  <a:schemeClr val="bg1"/>
                </a:solidFill>
                <a:latin typeface="Avenir-Book"/>
              </a:rPr>
              <a:t>Senior Meetings Manager</a:t>
            </a:r>
            <a:endParaRPr lang="en-US" dirty="0">
              <a:solidFill>
                <a:schemeClr val="bg1"/>
              </a:solidFill>
            </a:endParaRPr>
          </a:p>
          <a:p>
            <a:r>
              <a:rPr lang="en-US" dirty="0">
                <a:solidFill>
                  <a:schemeClr val="bg1"/>
                </a:solidFill>
              </a:rPr>
              <a:t>mtrout@exceptionalchildren.org</a:t>
            </a:r>
          </a:p>
        </p:txBody>
      </p:sp>
      <p:sp>
        <p:nvSpPr>
          <p:cNvPr id="8" name="TextBox 7">
            <a:extLst>
              <a:ext uri="{FF2B5EF4-FFF2-40B4-BE49-F238E27FC236}">
                <a16:creationId xmlns:a16="http://schemas.microsoft.com/office/drawing/2014/main" id="{18DE9EA9-C445-36F8-7B8D-3EF594D3267E}"/>
              </a:ext>
            </a:extLst>
          </p:cNvPr>
          <p:cNvSpPr txBox="1"/>
          <p:nvPr/>
        </p:nvSpPr>
        <p:spPr>
          <a:xfrm>
            <a:off x="2456376" y="4658678"/>
            <a:ext cx="3491199" cy="954107"/>
          </a:xfrm>
          <a:prstGeom prst="rect">
            <a:avLst/>
          </a:prstGeom>
          <a:noFill/>
        </p:spPr>
        <p:txBody>
          <a:bodyPr wrap="square" rtlCol="0">
            <a:spAutoFit/>
          </a:bodyPr>
          <a:lstStyle/>
          <a:p>
            <a:r>
              <a:rPr lang="en-US" sz="2000" b="1" dirty="0">
                <a:solidFill>
                  <a:schemeClr val="bg1"/>
                </a:solidFill>
              </a:rPr>
              <a:t>Sharyn Weiss</a:t>
            </a:r>
          </a:p>
          <a:p>
            <a:r>
              <a:rPr lang="en-US" dirty="0">
                <a:solidFill>
                  <a:schemeClr val="bg1"/>
                </a:solidFill>
                <a:latin typeface="Avenir-Book"/>
              </a:rPr>
              <a:t>Director, Strategic Partnerships</a:t>
            </a:r>
            <a:endParaRPr lang="en-US" dirty="0">
              <a:solidFill>
                <a:schemeClr val="bg1"/>
              </a:solidFill>
            </a:endParaRPr>
          </a:p>
          <a:p>
            <a:r>
              <a:rPr lang="en-US" dirty="0">
                <a:solidFill>
                  <a:schemeClr val="bg1"/>
                </a:solidFill>
              </a:rPr>
              <a:t>sweiss@exceptionalchildren.org</a:t>
            </a:r>
          </a:p>
        </p:txBody>
      </p:sp>
      <p:pic>
        <p:nvPicPr>
          <p:cNvPr id="4" name="Picture 3" descr="A person smiling at the camera&#10;&#10;Description automatically generated">
            <a:extLst>
              <a:ext uri="{FF2B5EF4-FFF2-40B4-BE49-F238E27FC236}">
                <a16:creationId xmlns:a16="http://schemas.microsoft.com/office/drawing/2014/main" id="{5C7B7455-70BC-1182-F124-B57F29707C8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8899" t="5689" r="23543"/>
          <a:stretch/>
        </p:blipFill>
        <p:spPr>
          <a:xfrm rot="5400000">
            <a:off x="6537872" y="1512884"/>
            <a:ext cx="2807208" cy="2939114"/>
          </a:xfrm>
          <a:prstGeom prst="rect">
            <a:avLst/>
          </a:prstGeom>
        </p:spPr>
      </p:pic>
    </p:spTree>
    <p:custDataLst>
      <p:tags r:id="rId1"/>
    </p:custDataLst>
    <p:extLst>
      <p:ext uri="{BB962C8B-B14F-4D97-AF65-F5344CB8AC3E}">
        <p14:creationId xmlns:p14="http://schemas.microsoft.com/office/powerpoint/2010/main" val="3172829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742507" y="256240"/>
            <a:ext cx="10515600" cy="975032"/>
          </a:xfrm>
        </p:spPr>
        <p:txBody>
          <a:bodyPr/>
          <a:lstStyle/>
          <a:p>
            <a:pPr algn="ctr"/>
            <a:r>
              <a:rPr lang="en-US" dirty="0">
                <a:solidFill>
                  <a:srgbClr val="04305C"/>
                </a:solidFill>
                <a:latin typeface="Verdana" panose="020B0604030504040204" pitchFamily="34" charset="0"/>
                <a:ea typeface="Verdana" panose="020B0604030504040204" pitchFamily="34" charset="0"/>
              </a:rPr>
              <a:t>Today’s Goal: </a:t>
            </a:r>
            <a:br>
              <a:rPr lang="en-US" dirty="0">
                <a:solidFill>
                  <a:srgbClr val="04305C"/>
                </a:solidFill>
                <a:latin typeface="Verdana" panose="020B0604030504040204" pitchFamily="34" charset="0"/>
                <a:ea typeface="Verdana" panose="020B0604030504040204" pitchFamily="34" charset="0"/>
              </a:rPr>
            </a:br>
            <a:r>
              <a:rPr lang="en-US" dirty="0">
                <a:solidFill>
                  <a:srgbClr val="04305C"/>
                </a:solidFill>
                <a:latin typeface="Verdana" panose="020B0604030504040204" pitchFamily="34" charset="0"/>
                <a:ea typeface="Verdana" panose="020B0604030504040204" pitchFamily="34" charset="0"/>
              </a:rPr>
              <a:t>Conversation and Collaboration</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idx="1"/>
          </p:nvPr>
        </p:nvSpPr>
        <p:spPr>
          <a:xfrm>
            <a:off x="838200" y="1321806"/>
            <a:ext cx="10515600" cy="4898065"/>
          </a:xfrm>
        </p:spPr>
        <p:txBody>
          <a:bodyPr>
            <a:normAutofit lnSpcReduction="10000"/>
          </a:bodyPr>
          <a:lstStyle/>
          <a:p>
            <a:r>
              <a:rPr lang="en-US" b="1" dirty="0">
                <a:latin typeface="Verdana" panose="020B0604030504040204" pitchFamily="34" charset="0"/>
                <a:ea typeface="Verdana" panose="020B0604030504040204" pitchFamily="34" charset="0"/>
                <a:cs typeface="Calibri" panose="020F0502020204030204" pitchFamily="34" charset="0"/>
              </a:rPr>
              <a:t>To provide tips on running an event including:</a:t>
            </a:r>
          </a:p>
          <a:p>
            <a:pPr lvl="2"/>
            <a:r>
              <a:rPr lang="en-US" sz="2800" dirty="0">
                <a:latin typeface="Verdana" panose="020B0604030504040204" pitchFamily="34" charset="0"/>
                <a:ea typeface="Verdana" panose="020B0604030504040204" pitchFamily="34" charset="0"/>
                <a:cs typeface="Calibri" panose="020F0502020204030204" pitchFamily="34" charset="0"/>
              </a:rPr>
              <a:t>Current Events</a:t>
            </a:r>
          </a:p>
          <a:p>
            <a:pPr lvl="2"/>
            <a:r>
              <a:rPr lang="en-US" sz="2800" dirty="0">
                <a:latin typeface="Verdana" panose="020B0604030504040204" pitchFamily="34" charset="0"/>
                <a:ea typeface="Verdana" panose="020B0604030504040204" pitchFamily="34" charset="0"/>
                <a:cs typeface="Calibri" panose="020F0502020204030204" pitchFamily="34" charset="0"/>
              </a:rPr>
              <a:t>Finding Balance: Revenue vs Relationships</a:t>
            </a:r>
          </a:p>
          <a:p>
            <a:pPr lvl="2"/>
            <a:r>
              <a:rPr lang="en-US" sz="2800" dirty="0">
                <a:latin typeface="Verdana" panose="020B0604030504040204" pitchFamily="34" charset="0"/>
                <a:ea typeface="Verdana" panose="020B0604030504040204" pitchFamily="34" charset="0"/>
                <a:cs typeface="Calibri" panose="020F0502020204030204" pitchFamily="34" charset="0"/>
              </a:rPr>
              <a:t>Negotiations</a:t>
            </a:r>
          </a:p>
          <a:p>
            <a:pPr lvl="2"/>
            <a:r>
              <a:rPr lang="en-US" sz="2800" dirty="0">
                <a:latin typeface="Verdana" panose="020B0604030504040204" pitchFamily="34" charset="0"/>
                <a:ea typeface="Verdana" panose="020B0604030504040204" pitchFamily="34" charset="0"/>
                <a:cs typeface="Calibri" panose="020F0502020204030204" pitchFamily="34" charset="0"/>
              </a:rPr>
              <a:t>Resources</a:t>
            </a:r>
          </a:p>
          <a:p>
            <a:pPr lvl="2"/>
            <a:r>
              <a:rPr lang="en-US" sz="2800" dirty="0">
                <a:latin typeface="Verdana" panose="020B0604030504040204" pitchFamily="34" charset="0"/>
                <a:ea typeface="Verdana" panose="020B0604030504040204" pitchFamily="34" charset="0"/>
                <a:cs typeface="Calibri" panose="020F0502020204030204" pitchFamily="34" charset="0"/>
              </a:rPr>
              <a:t>The “B” word</a:t>
            </a:r>
          </a:p>
          <a:p>
            <a:pPr lvl="2"/>
            <a:r>
              <a:rPr lang="en-US" sz="2800" dirty="0">
                <a:latin typeface="Verdana" panose="020B0604030504040204" pitchFamily="34" charset="0"/>
                <a:ea typeface="Verdana" panose="020B0604030504040204" pitchFamily="34" charset="0"/>
                <a:cs typeface="Calibri" panose="020F0502020204030204" pitchFamily="34" charset="0"/>
              </a:rPr>
              <a:t>Education </a:t>
            </a:r>
          </a:p>
          <a:p>
            <a:pPr lvl="2"/>
            <a:r>
              <a:rPr lang="en-US" sz="2800" dirty="0">
                <a:latin typeface="Verdana" panose="020B0604030504040204" pitchFamily="34" charset="0"/>
                <a:ea typeface="Verdana" panose="020B0604030504040204" pitchFamily="34" charset="0"/>
                <a:cs typeface="Calibri" panose="020F0502020204030204" pitchFamily="34" charset="0"/>
              </a:rPr>
              <a:t>Create memorable, favorable experiences</a:t>
            </a:r>
          </a:p>
          <a:p>
            <a:pPr lvl="2"/>
            <a:r>
              <a:rPr lang="en-US" sz="2800" dirty="0">
                <a:latin typeface="Verdana" panose="020B0604030504040204" pitchFamily="34" charset="0"/>
                <a:ea typeface="Verdana" panose="020B0604030504040204" pitchFamily="34" charset="0"/>
                <a:cs typeface="Calibri" panose="020F0502020204030204" pitchFamily="34" charset="0"/>
              </a:rPr>
              <a:t>Connection and networking opportunities</a:t>
            </a:r>
          </a:p>
          <a:p>
            <a:pPr lvl="2"/>
            <a:r>
              <a:rPr lang="en-US" sz="2800" dirty="0">
                <a:latin typeface="Verdana" panose="020B0604030504040204" pitchFamily="34" charset="0"/>
                <a:ea typeface="Verdana" panose="020B0604030504040204" pitchFamily="34" charset="0"/>
                <a:cs typeface="Calibri" panose="020F0502020204030204" pitchFamily="34" charset="0"/>
              </a:rPr>
              <a:t>Details to consider</a:t>
            </a:r>
          </a:p>
          <a:p>
            <a:pPr lvl="2"/>
            <a:r>
              <a:rPr lang="en-US" sz="2800" dirty="0">
                <a:latin typeface="Verdana" panose="020B0604030504040204" pitchFamily="34" charset="0"/>
                <a:ea typeface="Verdana" panose="020B0604030504040204" pitchFamily="34" charset="0"/>
                <a:cs typeface="Calibri" panose="020F0502020204030204" pitchFamily="34" charset="0"/>
              </a:rPr>
              <a:t>Sponsorship overview</a:t>
            </a:r>
          </a:p>
          <a:p>
            <a:pPr lvl="2"/>
            <a:endParaRPr lang="en-US" dirty="0">
              <a:latin typeface="Verdana" panose="020B0604030504040204" pitchFamily="34" charset="0"/>
              <a:ea typeface="Verdana" panose="020B060403050404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64810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B9CE0-9B04-1BC7-09C3-D565666E7E39}"/>
              </a:ext>
            </a:extLst>
          </p:cNvPr>
          <p:cNvSpPr>
            <a:spLocks noGrp="1"/>
          </p:cNvSpPr>
          <p:nvPr>
            <p:ph type="title"/>
          </p:nvPr>
        </p:nvSpPr>
        <p:spPr>
          <a:xfrm>
            <a:off x="838200" y="65881"/>
            <a:ext cx="10515600" cy="1325563"/>
          </a:xfrm>
        </p:spPr>
        <p:txBody>
          <a:bodyPr/>
          <a:lstStyle/>
          <a:p>
            <a:pPr algn="ctr"/>
            <a:r>
              <a:rPr lang="en-US" sz="4000" dirty="0"/>
              <a:t>Current Events: </a:t>
            </a:r>
            <a:br>
              <a:rPr lang="en-US" sz="4000" dirty="0"/>
            </a:br>
            <a:r>
              <a:rPr lang="en-US" sz="4000" dirty="0"/>
              <a:t>How Does This Impact Your Event?</a:t>
            </a:r>
          </a:p>
        </p:txBody>
      </p:sp>
      <p:sp>
        <p:nvSpPr>
          <p:cNvPr id="3" name="Content Placeholder 2">
            <a:extLst>
              <a:ext uri="{FF2B5EF4-FFF2-40B4-BE49-F238E27FC236}">
                <a16:creationId xmlns:a16="http://schemas.microsoft.com/office/drawing/2014/main" id="{CE98CD12-DCC5-4130-A2C2-E090B2900B6E}"/>
              </a:ext>
            </a:extLst>
          </p:cNvPr>
          <p:cNvSpPr>
            <a:spLocks noGrp="1"/>
          </p:cNvSpPr>
          <p:nvPr>
            <p:ph idx="1"/>
          </p:nvPr>
        </p:nvSpPr>
        <p:spPr>
          <a:xfrm>
            <a:off x="838200" y="1254642"/>
            <a:ext cx="10515600" cy="4874695"/>
          </a:xfrm>
        </p:spPr>
        <p:txBody>
          <a:bodyPr/>
          <a:lstStyle/>
          <a:p>
            <a:pPr marL="0" indent="0">
              <a:buNone/>
            </a:pPr>
            <a:r>
              <a:rPr lang="en-US" dirty="0"/>
              <a:t>Political Climate</a:t>
            </a:r>
          </a:p>
          <a:p>
            <a:pPr lvl="1"/>
            <a:r>
              <a:rPr lang="en-US" dirty="0"/>
              <a:t>Impact on Travel</a:t>
            </a:r>
          </a:p>
          <a:p>
            <a:pPr lvl="2"/>
            <a:r>
              <a:rPr lang="en-US" dirty="0"/>
              <a:t>Where are your attendees coming from?</a:t>
            </a:r>
          </a:p>
          <a:p>
            <a:pPr lvl="2"/>
            <a:r>
              <a:rPr lang="en-US" dirty="0"/>
              <a:t>What are your contractual obligations?</a:t>
            </a:r>
          </a:p>
          <a:p>
            <a:pPr lvl="2"/>
            <a:r>
              <a:rPr lang="en-US" dirty="0"/>
              <a:t>State funding and grants</a:t>
            </a:r>
          </a:p>
          <a:p>
            <a:pPr lvl="1"/>
            <a:r>
              <a:rPr lang="en-US" dirty="0"/>
              <a:t>Tariff</a:t>
            </a:r>
          </a:p>
          <a:p>
            <a:pPr lvl="2"/>
            <a:r>
              <a:rPr lang="en-US" dirty="0"/>
              <a:t>Rise in cost of goods and services</a:t>
            </a:r>
          </a:p>
          <a:p>
            <a:pPr lvl="2"/>
            <a:r>
              <a:rPr lang="en-US" dirty="0"/>
              <a:t>Impact on potential sponsorship</a:t>
            </a:r>
          </a:p>
          <a:p>
            <a:pPr lvl="1"/>
            <a:r>
              <a:rPr lang="en-US" dirty="0"/>
              <a:t>Marketing and Promotion</a:t>
            </a:r>
          </a:p>
          <a:p>
            <a:pPr lvl="2"/>
            <a:r>
              <a:rPr lang="en-US" dirty="0"/>
              <a:t>Mindful of verbiage</a:t>
            </a:r>
          </a:p>
          <a:p>
            <a:pPr lvl="1"/>
            <a:r>
              <a:rPr lang="en-US" dirty="0"/>
              <a:t>Contracts</a:t>
            </a:r>
          </a:p>
          <a:p>
            <a:pPr lvl="2"/>
            <a:r>
              <a:rPr lang="en-US" dirty="0"/>
              <a:t>Force majeure clause</a:t>
            </a:r>
          </a:p>
          <a:p>
            <a:pPr lvl="2"/>
            <a:r>
              <a:rPr lang="en-US" dirty="0"/>
              <a:t>Performance clauses</a:t>
            </a:r>
          </a:p>
          <a:p>
            <a:pPr marL="914400" lvl="2" indent="0">
              <a:buNone/>
            </a:pPr>
            <a:endParaRPr lang="en-US" dirty="0"/>
          </a:p>
          <a:p>
            <a:pPr marL="914400" lvl="2" indent="0">
              <a:buNone/>
            </a:pPr>
            <a:endParaRPr lang="en-US" dirty="0"/>
          </a:p>
        </p:txBody>
      </p:sp>
    </p:spTree>
    <p:custDataLst>
      <p:tags r:id="rId1"/>
    </p:custDataLst>
    <p:extLst>
      <p:ext uri="{BB962C8B-B14F-4D97-AF65-F5344CB8AC3E}">
        <p14:creationId xmlns:p14="http://schemas.microsoft.com/office/powerpoint/2010/main" val="4136746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A812-3A62-9CDE-43AC-86BFC22D8C30}"/>
              </a:ext>
            </a:extLst>
          </p:cNvPr>
          <p:cNvSpPr>
            <a:spLocks noGrp="1"/>
          </p:cNvSpPr>
          <p:nvPr>
            <p:ph type="title"/>
          </p:nvPr>
        </p:nvSpPr>
        <p:spPr>
          <a:xfrm>
            <a:off x="762000" y="373219"/>
            <a:ext cx="10515600" cy="1325563"/>
          </a:xfrm>
        </p:spPr>
        <p:txBody>
          <a:bodyPr/>
          <a:lstStyle/>
          <a:p>
            <a:pPr algn="ctr"/>
            <a:r>
              <a:rPr lang="en-US" dirty="0"/>
              <a:t>Partnerships, Revenue, and AI</a:t>
            </a:r>
          </a:p>
        </p:txBody>
      </p:sp>
      <p:sp>
        <p:nvSpPr>
          <p:cNvPr id="4" name="Content Placeholder 3">
            <a:extLst>
              <a:ext uri="{FF2B5EF4-FFF2-40B4-BE49-F238E27FC236}">
                <a16:creationId xmlns:a16="http://schemas.microsoft.com/office/drawing/2014/main" id="{911EA330-97DA-29EF-852B-EAF4E9FBC7FA}"/>
              </a:ext>
            </a:extLst>
          </p:cNvPr>
          <p:cNvSpPr>
            <a:spLocks noGrp="1"/>
          </p:cNvSpPr>
          <p:nvPr>
            <p:ph sz="half" idx="1"/>
          </p:nvPr>
        </p:nvSpPr>
        <p:spPr/>
        <p:txBody>
          <a:bodyPr/>
          <a:lstStyle/>
          <a:p>
            <a:r>
              <a:rPr lang="en-US" sz="2400" dirty="0"/>
              <a:t>Navigating revenue expectations or needs of hotels, convention centers, venues</a:t>
            </a:r>
          </a:p>
          <a:p>
            <a:r>
              <a:rPr lang="en-US" sz="2400" dirty="0"/>
              <a:t>AI is being used to review/ accept or reject requested changes</a:t>
            </a:r>
          </a:p>
          <a:p>
            <a:r>
              <a:rPr lang="en-US" sz="2400" dirty="0"/>
              <a:t>AI utilization to write your RFP, design your events</a:t>
            </a:r>
          </a:p>
          <a:p>
            <a:endParaRPr lang="en-US" dirty="0"/>
          </a:p>
        </p:txBody>
      </p:sp>
      <p:sp>
        <p:nvSpPr>
          <p:cNvPr id="5" name="Content Placeholder 4">
            <a:extLst>
              <a:ext uri="{FF2B5EF4-FFF2-40B4-BE49-F238E27FC236}">
                <a16:creationId xmlns:a16="http://schemas.microsoft.com/office/drawing/2014/main" id="{EB01E313-1D14-8B4F-741D-1DDE2AEFBB8B}"/>
              </a:ext>
            </a:extLst>
          </p:cNvPr>
          <p:cNvSpPr>
            <a:spLocks noGrp="1"/>
          </p:cNvSpPr>
          <p:nvPr>
            <p:ph sz="half" idx="2"/>
          </p:nvPr>
        </p:nvSpPr>
        <p:spPr/>
        <p:txBody>
          <a:bodyPr/>
          <a:lstStyle/>
          <a:p>
            <a:r>
              <a:rPr lang="en-US" sz="2400" dirty="0"/>
              <a:t>Where do partnerships play in? </a:t>
            </a:r>
          </a:p>
          <a:p>
            <a:pPr marL="0" indent="0">
              <a:buNone/>
            </a:pPr>
            <a:endParaRPr lang="en-US" sz="2400" dirty="0"/>
          </a:p>
          <a:p>
            <a:r>
              <a:rPr lang="en-US" sz="2400" dirty="0"/>
              <a:t>Where is the Value Proposition?</a:t>
            </a:r>
          </a:p>
        </p:txBody>
      </p:sp>
    </p:spTree>
    <p:custDataLst>
      <p:tags r:id="rId1"/>
    </p:custDataLst>
    <p:extLst>
      <p:ext uri="{BB962C8B-B14F-4D97-AF65-F5344CB8AC3E}">
        <p14:creationId xmlns:p14="http://schemas.microsoft.com/office/powerpoint/2010/main" val="82907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D449D-658C-6CCB-B37C-5986BA33EC16}"/>
              </a:ext>
            </a:extLst>
          </p:cNvPr>
          <p:cNvSpPr>
            <a:spLocks noGrp="1"/>
          </p:cNvSpPr>
          <p:nvPr>
            <p:ph type="title"/>
          </p:nvPr>
        </p:nvSpPr>
        <p:spPr/>
        <p:txBody>
          <a:bodyPr/>
          <a:lstStyle/>
          <a:p>
            <a:pPr algn="ctr"/>
            <a:r>
              <a:rPr lang="en-US" dirty="0"/>
              <a:t>Negotiations</a:t>
            </a:r>
          </a:p>
        </p:txBody>
      </p:sp>
      <p:sp>
        <p:nvSpPr>
          <p:cNvPr id="3" name="Content Placeholder 2">
            <a:extLst>
              <a:ext uri="{FF2B5EF4-FFF2-40B4-BE49-F238E27FC236}">
                <a16:creationId xmlns:a16="http://schemas.microsoft.com/office/drawing/2014/main" id="{46E4B103-7BD4-EEF4-F802-7BF92A474D92}"/>
              </a:ext>
            </a:extLst>
          </p:cNvPr>
          <p:cNvSpPr>
            <a:spLocks noGrp="1"/>
          </p:cNvSpPr>
          <p:nvPr>
            <p:ph idx="1"/>
          </p:nvPr>
        </p:nvSpPr>
        <p:spPr/>
        <p:txBody>
          <a:bodyPr/>
          <a:lstStyle/>
          <a:p>
            <a:r>
              <a:rPr lang="en-US" sz="2400" dirty="0"/>
              <a:t>What is your bandwidth to negotiate?</a:t>
            </a:r>
          </a:p>
          <a:p>
            <a:r>
              <a:rPr lang="en-US" sz="2400" dirty="0"/>
              <a:t>Communicate if best offer will secure the bid</a:t>
            </a:r>
          </a:p>
          <a:p>
            <a:r>
              <a:rPr lang="en-US" sz="2400" dirty="0"/>
              <a:t>Where are you flexible, if at all?</a:t>
            </a:r>
          </a:p>
          <a:p>
            <a:r>
              <a:rPr lang="en-US" sz="2400" dirty="0"/>
              <a:t>Timing of decision; ASAP, by “x” date, whenever it gets done is ok</a:t>
            </a:r>
          </a:p>
          <a:p>
            <a:r>
              <a:rPr lang="en-US" sz="2400" dirty="0"/>
              <a:t>Do you have to be in specific location, date range? If so this “could” limit your negotiation leverage</a:t>
            </a:r>
          </a:p>
          <a:p>
            <a:r>
              <a:rPr lang="en-US" sz="2400" dirty="0"/>
              <a:t>Who do you know?</a:t>
            </a:r>
          </a:p>
          <a:p>
            <a:r>
              <a:rPr lang="en-US" sz="2400" dirty="0"/>
              <a:t>Transparency, share your pain points, goals and budget. Looking for a win/win partnership</a:t>
            </a:r>
          </a:p>
        </p:txBody>
      </p:sp>
    </p:spTree>
    <p:extLst>
      <p:ext uri="{BB962C8B-B14F-4D97-AF65-F5344CB8AC3E}">
        <p14:creationId xmlns:p14="http://schemas.microsoft.com/office/powerpoint/2010/main" val="61573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9940F-60B6-9955-E052-0C4BF168D3AB}"/>
              </a:ext>
            </a:extLst>
          </p:cNvPr>
          <p:cNvSpPr>
            <a:spLocks noGrp="1"/>
          </p:cNvSpPr>
          <p:nvPr>
            <p:ph type="title"/>
          </p:nvPr>
        </p:nvSpPr>
        <p:spPr/>
        <p:txBody>
          <a:bodyPr vert="horz" lIns="91440" tIns="45720" rIns="91440" bIns="45720" rtlCol="0" anchor="ctr">
            <a:normAutofit/>
          </a:bodyPr>
          <a:lstStyle/>
          <a:p>
            <a:pPr algn="ctr"/>
            <a:r>
              <a:rPr lang="en-US" sz="4000" dirty="0">
                <a:solidFill>
                  <a:schemeClr val="bg1"/>
                </a:solidFill>
              </a:rPr>
              <a:t>RFP Template</a:t>
            </a:r>
          </a:p>
        </p:txBody>
      </p:sp>
      <p:sp>
        <p:nvSpPr>
          <p:cNvPr id="5" name="Slide Number Placeholder 4">
            <a:extLst>
              <a:ext uri="{FF2B5EF4-FFF2-40B4-BE49-F238E27FC236}">
                <a16:creationId xmlns:a16="http://schemas.microsoft.com/office/drawing/2014/main" id="{2837D454-64E1-E0E8-C468-9CF70EC594E7}"/>
              </a:ext>
            </a:extLst>
          </p:cNvPr>
          <p:cNvSpPr>
            <a:spLocks noGrp="1"/>
          </p:cNvSpPr>
          <p:nvPr>
            <p:ph type="sldNum" sz="quarter" idx="4294967295"/>
          </p:nvPr>
        </p:nvSpPr>
        <p:spPr>
          <a:xfrm>
            <a:off x="0" y="1271588"/>
            <a:ext cx="533400" cy="244475"/>
          </a:xfrm>
          <a:prstGeom prst="rect">
            <a:avLst/>
          </a:prstGeom>
        </p:spPr>
        <p:txBody>
          <a:bodyPr vert="horz" rtlCol="0" anchor="ctr" anchorCtr="0">
            <a:normAutofit fontScale="77500" lnSpcReduction="20000"/>
          </a:bodyP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18394EC-998F-4A75-A298-338FFE107B74}" type="slidenum">
              <a:rPr lang="en-US" smtClean="0"/>
              <a:pPr/>
              <a:t>6</a:t>
            </a:fld>
            <a:endParaRPr lang="en-US"/>
          </a:p>
        </p:txBody>
      </p:sp>
      <p:pic>
        <p:nvPicPr>
          <p:cNvPr id="3" name="Picture 3" descr="A close-up of a document&#10;&#10;Description automatically generated">
            <a:extLst>
              <a:ext uri="{FF2B5EF4-FFF2-40B4-BE49-F238E27FC236}">
                <a16:creationId xmlns:a16="http://schemas.microsoft.com/office/drawing/2014/main" id="{CD5300F6-E20B-4443-3C8C-75C6B7393CBC}"/>
              </a:ext>
            </a:extLst>
          </p:cNvPr>
          <p:cNvPicPr>
            <a:picLocks noChangeAspect="1"/>
          </p:cNvPicPr>
          <p:nvPr/>
        </p:nvPicPr>
        <p:blipFill rotWithShape="1">
          <a:blip r:embed="rId4"/>
          <a:srcRect l="7219" t="8585" r="19893" b="11699"/>
          <a:stretch/>
        </p:blipFill>
        <p:spPr>
          <a:xfrm>
            <a:off x="5585989" y="373109"/>
            <a:ext cx="4581054" cy="5748043"/>
          </a:xfrm>
          <a:prstGeom prst="rect">
            <a:avLst/>
          </a:prstGeom>
        </p:spPr>
      </p:pic>
    </p:spTree>
    <p:custDataLst>
      <p:tags r:id="rId1"/>
    </p:custDataLst>
    <p:extLst>
      <p:ext uri="{BB962C8B-B14F-4D97-AF65-F5344CB8AC3E}">
        <p14:creationId xmlns:p14="http://schemas.microsoft.com/office/powerpoint/2010/main" val="33518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p:txBody>
          <a:bodyPr>
            <a:normAutofit/>
          </a:bodyPr>
          <a:lstStyle/>
          <a:p>
            <a:pPr algn="ctr"/>
            <a:r>
              <a:rPr lang="en-US" dirty="0">
                <a:solidFill>
                  <a:schemeClr val="bg1"/>
                </a:solidFill>
                <a:latin typeface="Verdana" panose="020B0604030504040204" pitchFamily="34" charset="0"/>
                <a:ea typeface="Verdana" panose="020B0604030504040204" pitchFamily="34" charset="0"/>
              </a:rPr>
              <a:t>Resources</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type="body" idx="1"/>
          </p:nvPr>
        </p:nvSpPr>
        <p:spPr/>
        <p:txBody>
          <a:bodyPr>
            <a:noAutofit/>
          </a:bodyPr>
          <a:lstStyle/>
          <a:p>
            <a:r>
              <a:rPr lang="en-US" sz="1600" b="1" dirty="0">
                <a:latin typeface="Verdana" panose="020B0604030504040204" pitchFamily="34" charset="0"/>
                <a:ea typeface="Verdana" panose="020B0604030504040204" pitchFamily="34" charset="0"/>
              </a:rPr>
              <a:t>Who should you work with? Who can help?</a:t>
            </a:r>
          </a:p>
          <a:p>
            <a:pPr lvl="1"/>
            <a:r>
              <a:rPr lang="en-US" sz="1600" dirty="0">
                <a:latin typeface="Verdana" panose="020B0604030504040204" pitchFamily="34" charset="0"/>
                <a:ea typeface="Verdana" panose="020B0604030504040204" pitchFamily="34" charset="0"/>
              </a:rPr>
              <a:t>CEC headquarters</a:t>
            </a:r>
          </a:p>
          <a:p>
            <a:pPr lvl="1"/>
            <a:r>
              <a:rPr lang="en-US" sz="1600" dirty="0">
                <a:latin typeface="Verdana" panose="020B0604030504040204" pitchFamily="34" charset="0"/>
                <a:ea typeface="Verdana" panose="020B0604030504040204" pitchFamily="34" charset="0"/>
              </a:rPr>
              <a:t>Destination CVBs</a:t>
            </a:r>
          </a:p>
          <a:p>
            <a:pPr lvl="2"/>
            <a:r>
              <a:rPr lang="en-US" sz="1600" dirty="0">
                <a:latin typeface="Verdana" panose="020B0604030504040204" pitchFamily="34" charset="0"/>
                <a:ea typeface="Verdana" panose="020B0604030504040204" pitchFamily="34" charset="0"/>
              </a:rPr>
              <a:t>A CVB is a Convention and Visitors Bureau or tourism bureau. These organizations provide education and resources to local communities and travelers with the aim of promoting travel to a location, events and conventions in the area, and other hospitality business.</a:t>
            </a:r>
          </a:p>
          <a:p>
            <a:pPr lvl="2"/>
            <a:r>
              <a:rPr lang="en-US" sz="1600" dirty="0">
                <a:latin typeface="Verdana" panose="020B0604030504040204" pitchFamily="34" charset="0"/>
                <a:ea typeface="Verdana" panose="020B0604030504040204" pitchFamily="34" charset="0"/>
                <a:hlinkClick r:id="rId4"/>
              </a:rPr>
              <a:t>http://www.cvent.com/rfp/convention-visitors-bureau-directory-ee12b9994b424e4f91f7d48ae60d170c.aspx</a:t>
            </a:r>
            <a:endParaRPr lang="en-US" sz="1600" dirty="0">
              <a:latin typeface="Verdana" panose="020B0604030504040204" pitchFamily="34" charset="0"/>
              <a:ea typeface="Verdana" panose="020B0604030504040204" pitchFamily="34" charset="0"/>
            </a:endParaRPr>
          </a:p>
          <a:p>
            <a:pPr lvl="1"/>
            <a:r>
              <a:rPr lang="en-US" sz="1600" dirty="0">
                <a:latin typeface="Verdana" panose="020B0604030504040204" pitchFamily="34" charset="0"/>
                <a:ea typeface="Verdana" panose="020B0604030504040204" pitchFamily="34" charset="0"/>
              </a:rPr>
              <a:t>National Hotel Sales Contacts/Partner</a:t>
            </a:r>
          </a:p>
          <a:p>
            <a:pPr lvl="1"/>
            <a:r>
              <a:rPr lang="en-US" sz="1600" dirty="0">
                <a:latin typeface="Verdana" panose="020B0604030504040204" pitchFamily="34" charset="0"/>
                <a:ea typeface="Verdana" panose="020B0604030504040204" pitchFamily="34" charset="0"/>
              </a:rPr>
              <a:t>Leverage relationships, big picture opportunities; CEC has Global Representation with Hilton, Hyatt, Omni and Marriott Hotels</a:t>
            </a:r>
          </a:p>
          <a:p>
            <a:pPr lvl="1"/>
            <a:r>
              <a:rPr lang="en-US" sz="1600" dirty="0">
                <a:latin typeface="Verdana" panose="020B0604030504040204" pitchFamily="34" charset="0"/>
                <a:ea typeface="Verdana" panose="020B0604030504040204" pitchFamily="34" charset="0"/>
              </a:rPr>
              <a:t>Leverage your CEC relationships and be knowledgeable on where other Units and Divisions are holding their events</a:t>
            </a:r>
          </a:p>
          <a:p>
            <a:pPr lvl="1"/>
            <a:r>
              <a:rPr lang="en-US" sz="1600" dirty="0">
                <a:latin typeface="Verdana" panose="020B0604030504040204" pitchFamily="34" charset="0"/>
                <a:ea typeface="Verdana" panose="020B0604030504040204" pitchFamily="34" charset="0"/>
              </a:rPr>
              <a:t>DMC’s</a:t>
            </a:r>
          </a:p>
          <a:p>
            <a:pPr lvl="1"/>
            <a:r>
              <a:rPr lang="en-US" sz="1600" dirty="0">
                <a:latin typeface="Verdana" panose="020B0604030504040204" pitchFamily="34" charset="0"/>
                <a:ea typeface="Verdana" panose="020B0604030504040204" pitchFamily="34" charset="0"/>
              </a:rPr>
              <a:t>Local Planning Committee</a:t>
            </a:r>
          </a:p>
          <a:p>
            <a:pPr lvl="1"/>
            <a:r>
              <a:rPr lang="en-US" sz="1600" dirty="0">
                <a:latin typeface="Verdana" panose="020B0604030504040204" pitchFamily="34" charset="0"/>
                <a:ea typeface="Verdana" panose="020B0604030504040204" pitchFamily="34" charset="0"/>
              </a:rPr>
              <a:t>Local Schools</a:t>
            </a:r>
          </a:p>
        </p:txBody>
      </p:sp>
    </p:spTree>
    <p:custDataLst>
      <p:tags r:id="rId1"/>
    </p:custDataLst>
    <p:extLst>
      <p:ext uri="{BB962C8B-B14F-4D97-AF65-F5344CB8AC3E}">
        <p14:creationId xmlns:p14="http://schemas.microsoft.com/office/powerpoint/2010/main" val="344091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p:txBody>
          <a:bodyPr/>
          <a:lstStyle/>
          <a:p>
            <a:pPr algn="ctr"/>
            <a:r>
              <a:rPr lang="en-US" dirty="0">
                <a:solidFill>
                  <a:srgbClr val="04305C"/>
                </a:solidFill>
                <a:latin typeface="Verdana" panose="020B0604030504040204" pitchFamily="34" charset="0"/>
                <a:ea typeface="Verdana" panose="020B0604030504040204" pitchFamily="34" charset="0"/>
              </a:rPr>
              <a:t>Time to Plan Your Event</a:t>
            </a:r>
          </a:p>
        </p:txBody>
      </p:sp>
      <p:sp>
        <p:nvSpPr>
          <p:cNvPr id="3" name="Content Placeholder 2">
            <a:extLst>
              <a:ext uri="{FF2B5EF4-FFF2-40B4-BE49-F238E27FC236}">
                <a16:creationId xmlns:a16="http://schemas.microsoft.com/office/drawing/2014/main" id="{C9F56F19-40BD-7E84-3E73-02BB64442F69}"/>
              </a:ext>
            </a:extLst>
          </p:cNvPr>
          <p:cNvSpPr>
            <a:spLocks noGrp="1"/>
          </p:cNvSpPr>
          <p:nvPr>
            <p:ph idx="1"/>
          </p:nvPr>
        </p:nvSpPr>
        <p:spPr/>
        <p:txBody>
          <a:bodyPr>
            <a:normAutofit fontScale="92500" lnSpcReduction="10000"/>
          </a:bodyPr>
          <a:lstStyle/>
          <a:p>
            <a:r>
              <a:rPr lang="en-US" sz="2000" dirty="0">
                <a:latin typeface="Verdana" panose="020B0604030504040204" pitchFamily="34" charset="0"/>
                <a:ea typeface="Verdana" panose="020B0604030504040204" pitchFamily="34" charset="0"/>
              </a:rPr>
              <a:t>Establish Goals and Objectives</a:t>
            </a:r>
          </a:p>
          <a:p>
            <a:r>
              <a:rPr lang="en-US" sz="2000" dirty="0">
                <a:latin typeface="Verdana" panose="020B0604030504040204" pitchFamily="34" charset="0"/>
                <a:ea typeface="Verdana" panose="020B0604030504040204" pitchFamily="34" charset="0"/>
              </a:rPr>
              <a:t>Type of Meeting</a:t>
            </a:r>
          </a:p>
          <a:p>
            <a:pPr lvl="1"/>
            <a:r>
              <a:rPr lang="en-US" sz="2000" dirty="0">
                <a:latin typeface="Verdana" panose="020B0604030504040204" pitchFamily="34" charset="0"/>
                <a:ea typeface="Verdana" panose="020B0604030504040204" pitchFamily="34" charset="0"/>
              </a:rPr>
              <a:t>Face-to-Face</a:t>
            </a:r>
          </a:p>
          <a:p>
            <a:pPr lvl="1"/>
            <a:r>
              <a:rPr lang="en-US" sz="2000" dirty="0">
                <a:latin typeface="Verdana" panose="020B0604030504040204" pitchFamily="34" charset="0"/>
                <a:ea typeface="Verdana" panose="020B0604030504040204" pitchFamily="34" charset="0"/>
              </a:rPr>
              <a:t>Hybrid </a:t>
            </a:r>
          </a:p>
          <a:p>
            <a:pPr lvl="1"/>
            <a:r>
              <a:rPr lang="en-US" sz="2000" dirty="0">
                <a:latin typeface="Verdana" panose="020B0604030504040204" pitchFamily="34" charset="0"/>
                <a:ea typeface="Verdana" panose="020B0604030504040204" pitchFamily="34" charset="0"/>
              </a:rPr>
              <a:t>Digital/Virtual</a:t>
            </a:r>
          </a:p>
          <a:p>
            <a:pPr lvl="1"/>
            <a:r>
              <a:rPr lang="en-US" sz="2000" dirty="0">
                <a:latin typeface="Verdana" panose="020B0604030504040204" pitchFamily="34" charset="0"/>
                <a:ea typeface="Verdana" panose="020B0604030504040204" pitchFamily="34" charset="0"/>
              </a:rPr>
              <a:t>Revenue Generating</a:t>
            </a:r>
          </a:p>
          <a:p>
            <a:pPr lvl="1"/>
            <a:r>
              <a:rPr lang="en-US" sz="2000" dirty="0">
                <a:latin typeface="Verdana" panose="020B0604030504040204" pitchFamily="34" charset="0"/>
                <a:ea typeface="Verdana" panose="020B0604030504040204" pitchFamily="34" charset="0"/>
              </a:rPr>
              <a:t>Educational</a:t>
            </a:r>
          </a:p>
          <a:p>
            <a:pPr lvl="1"/>
            <a:r>
              <a:rPr lang="en-US" sz="2000" dirty="0">
                <a:latin typeface="Verdana" panose="020B0604030504040204" pitchFamily="34" charset="0"/>
                <a:ea typeface="Verdana" panose="020B0604030504040204" pitchFamily="34" charset="0"/>
              </a:rPr>
              <a:t>Social, Networking, Engagement</a:t>
            </a:r>
          </a:p>
          <a:p>
            <a:r>
              <a:rPr lang="en-US" sz="2000" dirty="0">
                <a:latin typeface="Verdana" panose="020B0604030504040204" pitchFamily="34" charset="0"/>
                <a:ea typeface="Verdana" panose="020B0604030504040204" pitchFamily="34" charset="0"/>
              </a:rPr>
              <a:t>Target Audience</a:t>
            </a:r>
          </a:p>
          <a:p>
            <a:r>
              <a:rPr lang="en-US" sz="2000" dirty="0">
                <a:latin typeface="Verdana" panose="020B0604030504040204" pitchFamily="34" charset="0"/>
                <a:ea typeface="Verdana" panose="020B0604030504040204" pitchFamily="34" charset="0"/>
              </a:rPr>
              <a:t>Content Delivery</a:t>
            </a:r>
          </a:p>
          <a:p>
            <a:r>
              <a:rPr lang="en-US" sz="2000" dirty="0">
                <a:latin typeface="Verdana" panose="020B0604030504040204" pitchFamily="34" charset="0"/>
                <a:ea typeface="Verdana" panose="020B0604030504040204" pitchFamily="34" charset="0"/>
              </a:rPr>
              <a:t>Attendee Experience</a:t>
            </a:r>
          </a:p>
          <a:p>
            <a:r>
              <a:rPr lang="en-US" sz="2000" dirty="0">
                <a:latin typeface="Verdana" panose="020B0604030504040204" pitchFamily="34" charset="0"/>
                <a:ea typeface="Verdana" panose="020B0604030504040204" pitchFamily="34" charset="0"/>
              </a:rPr>
              <a:t>What does success look like?</a:t>
            </a:r>
          </a:p>
        </p:txBody>
      </p:sp>
    </p:spTree>
    <p:custDataLst>
      <p:tags r:id="rId1"/>
    </p:custDataLst>
    <p:extLst>
      <p:ext uri="{BB962C8B-B14F-4D97-AF65-F5344CB8AC3E}">
        <p14:creationId xmlns:p14="http://schemas.microsoft.com/office/powerpoint/2010/main" val="4199309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56F19-40BD-7E84-3E73-02BB64442F69}"/>
              </a:ext>
            </a:extLst>
          </p:cNvPr>
          <p:cNvSpPr>
            <a:spLocks noGrp="1"/>
          </p:cNvSpPr>
          <p:nvPr>
            <p:ph sz="quarter" idx="1"/>
          </p:nvPr>
        </p:nvSpPr>
        <p:spPr>
          <a:xfrm>
            <a:off x="407406" y="2027976"/>
            <a:ext cx="10835738" cy="3895746"/>
          </a:xfrm>
        </p:spPr>
        <p:txBody>
          <a:bodyPr>
            <a:normAutofit/>
          </a:bodyPr>
          <a:lstStyle/>
          <a:p>
            <a:r>
              <a:rPr lang="en-US" sz="1800" dirty="0">
                <a:latin typeface="Verdana" panose="020B0604030504040204" pitchFamily="34" charset="0"/>
                <a:ea typeface="Verdana" panose="020B0604030504040204" pitchFamily="34" charset="0"/>
              </a:rPr>
              <a:t>Set financial goals for meeting</a:t>
            </a:r>
          </a:p>
          <a:p>
            <a:pPr lvl="1"/>
            <a:r>
              <a:rPr lang="en-US" sz="1800" dirty="0">
                <a:latin typeface="Verdana" panose="020B0604030504040204" pitchFamily="34" charset="0"/>
                <a:ea typeface="Verdana" panose="020B0604030504040204" pitchFamily="34" charset="0"/>
              </a:rPr>
              <a:t>Profit goal: Revenue exceeds expenses</a:t>
            </a:r>
          </a:p>
          <a:p>
            <a:pPr lvl="1"/>
            <a:r>
              <a:rPr lang="en-US" sz="1800" dirty="0">
                <a:latin typeface="Verdana" panose="020B0604030504040204" pitchFamily="34" charset="0"/>
                <a:ea typeface="Verdana" panose="020B0604030504040204" pitchFamily="34" charset="0"/>
              </a:rPr>
              <a:t>Break-even goal: Revenue equals expenses</a:t>
            </a:r>
          </a:p>
          <a:p>
            <a:pPr lvl="1"/>
            <a:r>
              <a:rPr lang="en-US" sz="1800" dirty="0">
                <a:latin typeface="Verdana" panose="020B0604030504040204" pitchFamily="34" charset="0"/>
                <a:ea typeface="Verdana" panose="020B0604030504040204" pitchFamily="34" charset="0"/>
              </a:rPr>
              <a:t>Deficit goal: Expenses exceed revenue </a:t>
            </a:r>
          </a:p>
          <a:p>
            <a:r>
              <a:rPr lang="en-US" sz="1800" dirty="0">
                <a:latin typeface="Verdana" panose="020B0604030504040204" pitchFamily="34" charset="0"/>
                <a:ea typeface="Verdana" panose="020B0604030504040204" pitchFamily="34" charset="0"/>
              </a:rPr>
              <a:t>Creating a budget</a:t>
            </a:r>
          </a:p>
          <a:p>
            <a:pPr lvl="1"/>
            <a:r>
              <a:rPr lang="en-US" sz="1800" dirty="0">
                <a:latin typeface="Verdana" panose="020B0604030504040204" pitchFamily="34" charset="0"/>
                <a:ea typeface="Verdana" panose="020B0604030504040204" pitchFamily="34" charset="0"/>
              </a:rPr>
              <a:t>Incremental budgeting: using previous year’s meeting history</a:t>
            </a:r>
          </a:p>
          <a:p>
            <a:pPr lvl="1"/>
            <a:r>
              <a:rPr lang="en-US" sz="1800" dirty="0">
                <a:latin typeface="Verdana" panose="020B0604030504040204" pitchFamily="34" charset="0"/>
                <a:ea typeface="Verdana" panose="020B0604030504040204" pitchFamily="34" charset="0"/>
              </a:rPr>
              <a:t>Zero based budgeting: no past history</a:t>
            </a:r>
          </a:p>
          <a:p>
            <a:r>
              <a:rPr lang="en-US" sz="1800" dirty="0">
                <a:latin typeface="Verdana" panose="020B0604030504040204" pitchFamily="34" charset="0"/>
                <a:ea typeface="Verdana" panose="020B0604030504040204" pitchFamily="34" charset="0"/>
              </a:rPr>
              <a:t>Budget elements</a:t>
            </a:r>
          </a:p>
          <a:p>
            <a:pPr lvl="1"/>
            <a:r>
              <a:rPr lang="en-US" sz="1800" dirty="0">
                <a:latin typeface="Verdana" panose="020B0604030504040204" pitchFamily="34" charset="0"/>
                <a:ea typeface="Verdana" panose="020B0604030504040204" pitchFamily="34" charset="0"/>
              </a:rPr>
              <a:t>Revenue: registration fees, exhibitor/sponsorship sales, merchandise</a:t>
            </a:r>
          </a:p>
          <a:p>
            <a:pPr lvl="1"/>
            <a:r>
              <a:rPr lang="en-US" sz="1800" dirty="0">
                <a:latin typeface="Verdana" panose="020B0604030504040204" pitchFamily="34" charset="0"/>
                <a:ea typeface="Verdana" panose="020B0604030504040204" pitchFamily="34" charset="0"/>
              </a:rPr>
              <a:t>Expenses: Fixed versus variable costs</a:t>
            </a:r>
          </a:p>
          <a:p>
            <a:pPr lvl="2"/>
            <a:r>
              <a:rPr lang="en-US" sz="1800" dirty="0">
                <a:latin typeface="Verdana" panose="020B0604030504040204" pitchFamily="34" charset="0"/>
                <a:ea typeface="Verdana" panose="020B0604030504040204" pitchFamily="34" charset="0"/>
              </a:rPr>
              <a:t>Fixed: AV, meeting space rental, security</a:t>
            </a:r>
          </a:p>
          <a:p>
            <a:pPr lvl="2"/>
            <a:r>
              <a:rPr lang="en-US" sz="1800" dirty="0">
                <a:latin typeface="Verdana" panose="020B0604030504040204" pitchFamily="34" charset="0"/>
                <a:ea typeface="Verdana" panose="020B0604030504040204" pitchFamily="34" charset="0"/>
              </a:rPr>
              <a:t>Variable: Food and Beverage, specialty items (swag bags), hotel rooms</a:t>
            </a:r>
          </a:p>
          <a:p>
            <a:pPr lvl="1"/>
            <a:endParaRPr lang="en-US" sz="18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p:txBody>
      </p:sp>
      <p:sp>
        <p:nvSpPr>
          <p:cNvPr id="6" name="Title 5">
            <a:extLst>
              <a:ext uri="{FF2B5EF4-FFF2-40B4-BE49-F238E27FC236}">
                <a16:creationId xmlns:a16="http://schemas.microsoft.com/office/drawing/2014/main" id="{334B12FA-1A52-38FE-ACE1-B1F02AF96008}"/>
              </a:ext>
            </a:extLst>
          </p:cNvPr>
          <p:cNvSpPr>
            <a:spLocks noGrp="1"/>
          </p:cNvSpPr>
          <p:nvPr>
            <p:ph type="title"/>
          </p:nvPr>
        </p:nvSpPr>
        <p:spPr>
          <a:xfrm>
            <a:off x="567475" y="571713"/>
            <a:ext cx="10515600" cy="725130"/>
          </a:xfrm>
        </p:spPr>
        <p:txBody>
          <a:bodyPr/>
          <a:lstStyle/>
          <a:p>
            <a:pPr algn="ctr"/>
            <a:r>
              <a:rPr lang="en-US" dirty="0">
                <a:solidFill>
                  <a:srgbClr val="04305C"/>
                </a:solidFill>
                <a:latin typeface="Verdana" panose="020B0604030504040204" pitchFamily="34" charset="0"/>
                <a:ea typeface="Verdana" panose="020B0604030504040204" pitchFamily="34" charset="0"/>
              </a:rPr>
              <a:t>The “B” Word - Budget</a:t>
            </a:r>
          </a:p>
        </p:txBody>
      </p:sp>
    </p:spTree>
    <p:custDataLst>
      <p:tags r:id="rId1"/>
    </p:custDataLst>
    <p:extLst>
      <p:ext uri="{BB962C8B-B14F-4D97-AF65-F5344CB8AC3E}">
        <p14:creationId xmlns:p14="http://schemas.microsoft.com/office/powerpoint/2010/main" val="2151999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EC BRAND COLORS">
      <a:dk1>
        <a:sysClr val="windowText" lastClr="000000"/>
      </a:dk1>
      <a:lt1>
        <a:sysClr val="window" lastClr="FFFFFF"/>
      </a:lt1>
      <a:dk2>
        <a:srgbClr val="04305C"/>
      </a:dk2>
      <a:lt2>
        <a:srgbClr val="EFEFEF"/>
      </a:lt2>
      <a:accent1>
        <a:srgbClr val="04305C"/>
      </a:accent1>
      <a:accent2>
        <a:srgbClr val="00539B"/>
      </a:accent2>
      <a:accent3>
        <a:srgbClr val="BF311A"/>
      </a:accent3>
      <a:accent4>
        <a:srgbClr val="5EA157"/>
      </a:accent4>
      <a:accent5>
        <a:srgbClr val="EA7229"/>
      </a:accent5>
      <a:accent6>
        <a:srgbClr val="995FA3"/>
      </a:accent6>
      <a:hlink>
        <a:srgbClr val="00539B"/>
      </a:hlink>
      <a:folHlink>
        <a:srgbClr val="04305C"/>
      </a:folHlink>
    </a:clrScheme>
    <a:fontScheme name="CEC BRAND">
      <a:majorFont>
        <a:latin typeface="Heebo ExtraBold"/>
        <a:ea typeface=""/>
        <a:cs typeface=""/>
      </a:majorFont>
      <a:minorFont>
        <a:latin typeface="Hee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 Presentation Slides (Sharyn Melissa)  -  Read-Only" id="{9B418A43-CCE5-47DB-9C47-26B03A019DCF}" vid="{2504C279-2AB5-4751-B516-1438F84C92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27e65b1-c2a8-44b8-81d9-7882bc18dec3" xsi:nil="true"/>
    <lcf76f155ced4ddcb4097134ff3c332f xmlns="55d90b30-3abf-45d6-a953-62c750a1e83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E77FCBF9BB59348B8D65BA922C1F98B" ma:contentTypeVersion="19" ma:contentTypeDescription="Create a new document." ma:contentTypeScope="" ma:versionID="afd7f6c2e76d078ae28fde0a2b3cd5f0">
  <xsd:schema xmlns:xsd="http://www.w3.org/2001/XMLSchema" xmlns:xs="http://www.w3.org/2001/XMLSchema" xmlns:p="http://schemas.microsoft.com/office/2006/metadata/properties" xmlns:ns2="55d90b30-3abf-45d6-a953-62c750a1e836" xmlns:ns3="a27e65b1-c2a8-44b8-81d9-7882bc18dec3" targetNamespace="http://schemas.microsoft.com/office/2006/metadata/properties" ma:root="true" ma:fieldsID="91893bc5f93591398a69352252307b3b" ns2:_="" ns3:_="">
    <xsd:import namespace="55d90b30-3abf-45d6-a953-62c750a1e836"/>
    <xsd:import namespace="a27e65b1-c2a8-44b8-81d9-7882bc18dec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d90b30-3abf-45d6-a953-62c750a1e8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89e0dcc-075b-4be2-a307-94eac9fb493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7e65b1-c2a8-44b8-81d9-7882bc18dec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945d29f-fb3e-4a65-81b0-fe23f878fada}" ma:internalName="TaxCatchAll" ma:showField="CatchAllData" ma:web="a27e65b1-c2a8-44b8-81d9-7882bc18de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4DE1040-B653-4EBE-B316-DEF93F956EA3}">
  <ds:schemaRefs>
    <ds:schemaRef ds:uri="http://schemas.microsoft.com/office/2006/metadata/properties"/>
    <ds:schemaRef ds:uri="http://schemas.microsoft.com/office/infopath/2007/PartnerControls"/>
    <ds:schemaRef ds:uri="a27e65b1-c2a8-44b8-81d9-7882bc18dec3"/>
    <ds:schemaRef ds:uri="55d90b30-3abf-45d6-a953-62c750a1e836"/>
  </ds:schemaRefs>
</ds:datastoreItem>
</file>

<file path=customXml/itemProps2.xml><?xml version="1.0" encoding="utf-8"?>
<ds:datastoreItem xmlns:ds="http://schemas.openxmlformats.org/officeDocument/2006/customXml" ds:itemID="{639D6607-3EBA-42A7-B70B-45FFD1831734}">
  <ds:schemaRefs>
    <ds:schemaRef ds:uri="http://schemas.microsoft.com/sharepoint/v3/contenttype/forms"/>
  </ds:schemaRefs>
</ds:datastoreItem>
</file>

<file path=customXml/itemProps3.xml><?xml version="1.0" encoding="utf-8"?>
<ds:datastoreItem xmlns:ds="http://schemas.openxmlformats.org/officeDocument/2006/customXml" ds:itemID="{7698493F-1350-4EC5-A631-65DE90BD97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d90b30-3abf-45d6-a953-62c750a1e836"/>
    <ds:schemaRef ds:uri="a27e65b1-c2a8-44b8-81d9-7882bc18de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LI Presentation Slides (Sharyn Melissa)  -  Read-Only</Template>
  <TotalTime>23</TotalTime>
  <Words>1636</Words>
  <Application>Microsoft Office PowerPoint</Application>
  <PresentationFormat>Widescreen</PresentationFormat>
  <Paragraphs>222</Paragraphs>
  <Slides>17</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Aptos</vt:lpstr>
      <vt:lpstr>Arial</vt:lpstr>
      <vt:lpstr>Avenir-Book</vt:lpstr>
      <vt:lpstr>Calibri</vt:lpstr>
      <vt:lpstr>Heebo</vt:lpstr>
      <vt:lpstr>Heebo ExtraBold</vt:lpstr>
      <vt:lpstr>Segoe UI</vt:lpstr>
      <vt:lpstr>Verdana</vt:lpstr>
      <vt:lpstr>Wingdings 2</vt:lpstr>
      <vt:lpstr>Office Theme</vt:lpstr>
      <vt:lpstr>PowerPoint Presentation</vt:lpstr>
      <vt:lpstr>Today’s Goal:  Conversation and Collaboration</vt:lpstr>
      <vt:lpstr>Current Events:  How Does This Impact Your Event?</vt:lpstr>
      <vt:lpstr>Partnerships, Revenue, and AI</vt:lpstr>
      <vt:lpstr>Negotiations</vt:lpstr>
      <vt:lpstr>RFP Template</vt:lpstr>
      <vt:lpstr>Resources</vt:lpstr>
      <vt:lpstr>Time to Plan Your Event</vt:lpstr>
      <vt:lpstr>The “B” Word - Budget</vt:lpstr>
      <vt:lpstr>Attendee Experience</vt:lpstr>
      <vt:lpstr>Location, Location, Location</vt:lpstr>
      <vt:lpstr>Hotels</vt:lpstr>
      <vt:lpstr>Hotel details…details…details…</vt:lpstr>
      <vt:lpstr>It’s all in the details…..</vt:lpstr>
      <vt:lpstr>Food &amp; Beverage</vt:lpstr>
      <vt:lpstr>Sponsorships</vt:lpstr>
      <vt:lpstr>Questions &amp;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Melissa Trout</dc:creator>
  <cp:lastModifiedBy>Melissa Trout</cp:lastModifiedBy>
  <cp:revision>1</cp:revision>
  <dcterms:created xsi:type="dcterms:W3CDTF">2025-07-02T17:44:31Z</dcterms:created>
  <dcterms:modified xsi:type="dcterms:W3CDTF">2025-07-02T18:08:19Z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0x0101003E77FCBF9BB59348B8D65BA922C1F98B</vt:lpwstr>
  </property>
  <property fmtid="{D5CDD505-2E9C-101B-9397-08002B2CF9AE}" pid="3" name="ArticulateGUID">
    <vt:lpwstr>8CE5C50B-D457-4CC1-B871-98FD9164DCDF</vt:lpwstr>
  </property>
  <property fmtid="{D5CDD505-2E9C-101B-9397-08002B2CF9AE}" pid="4" name="ArticulatePath">
    <vt:lpwstr>TEMPLATE THE NEW CEC BRANDED POWERPOINT (Updated 11.5.24)</vt:lpwstr>
  </property>
</Properties>
</file>