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handoutMasterIdLst>
    <p:handoutMasterId r:id="rId14"/>
  </p:handoutMasterIdLst>
  <p:sldIdLst>
    <p:sldId id="256" r:id="rId4"/>
    <p:sldId id="257" r:id="rId5"/>
    <p:sldId id="261" r:id="rId6"/>
    <p:sldId id="273" r:id="rId7"/>
    <p:sldId id="272" r:id="rId8"/>
    <p:sldId id="276" r:id="rId9"/>
    <p:sldId id="271" r:id="rId10"/>
    <p:sldId id="279" r:id="rId11"/>
    <p:sldId id="27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4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7/2/2025</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602B0-3091-2144-2BBB-5D267142FE96}"/>
              </a:ext>
            </a:extLst>
          </p:cNvPr>
          <p:cNvSpPr>
            <a:spLocks noGrp="1"/>
          </p:cNvSpPr>
          <p:nvPr>
            <p:ph type="ctrTitle"/>
          </p:nvPr>
        </p:nvSpPr>
        <p:spPr>
          <a:xfrm>
            <a:off x="1524000" y="1171852"/>
            <a:ext cx="9144000" cy="30636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1524000" y="4424668"/>
            <a:ext cx="9144000" cy="15154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64268-80F4-1B70-B2BA-C4A9A9952F44}"/>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15" name="Picture Placeholder 10">
            <a:extLst>
              <a:ext uri="{FF2B5EF4-FFF2-40B4-BE49-F238E27FC236}">
                <a16:creationId xmlns:a16="http://schemas.microsoft.com/office/drawing/2014/main" id="{F8BF91A5-861E-E2F4-29CE-97A92FB78F1B}"/>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6E0C0EFE-2285-2CDE-55D3-00B18B105EEC}"/>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7" name="Picture Placeholder 10">
            <a:extLst>
              <a:ext uri="{FF2B5EF4-FFF2-40B4-BE49-F238E27FC236}">
                <a16:creationId xmlns:a16="http://schemas.microsoft.com/office/drawing/2014/main" id="{6D382D74-A7A6-F51B-4B5E-81563F78C029}"/>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8" name="Picture Placeholder 10">
            <a:extLst>
              <a:ext uri="{FF2B5EF4-FFF2-40B4-BE49-F238E27FC236}">
                <a16:creationId xmlns:a16="http://schemas.microsoft.com/office/drawing/2014/main" id="{2AA6469F-AD1F-C37D-D15D-288784317C5A}"/>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105661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2" name="Picture Placeholder 10">
            <a:extLst>
              <a:ext uri="{FF2B5EF4-FFF2-40B4-BE49-F238E27FC236}">
                <a16:creationId xmlns:a16="http://schemas.microsoft.com/office/drawing/2014/main" id="{817426E7-B341-4A68-BD0D-E7A23780EE8F}"/>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A9ED7346-248B-27EC-8BBA-DFAC52A2B6C5}"/>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4" name="Picture Placeholder 10">
            <a:extLst>
              <a:ext uri="{FF2B5EF4-FFF2-40B4-BE49-F238E27FC236}">
                <a16:creationId xmlns:a16="http://schemas.microsoft.com/office/drawing/2014/main" id="{E0CF084B-42A8-540E-B9EE-45F3197AF91C}"/>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5" name="Picture Placeholder 10">
            <a:extLst>
              <a:ext uri="{FF2B5EF4-FFF2-40B4-BE49-F238E27FC236}">
                <a16:creationId xmlns:a16="http://schemas.microsoft.com/office/drawing/2014/main" id="{FCFB71FE-87B4-5748-E5C4-DFBA68D75ED2}"/>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285813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F9D2F-5082-DEED-5CB3-36145F66D6A0}"/>
              </a:ext>
            </a:extLst>
          </p:cNvPr>
          <p:cNvSpPr/>
          <p:nvPr userDrawn="1"/>
        </p:nvSpPr>
        <p:spPr>
          <a:xfrm>
            <a:off x="0" y="194270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8E1FA2-82A3-6459-041B-48329E4C4B2F}"/>
              </a:ext>
            </a:extLst>
          </p:cNvPr>
          <p:cNvSpPr/>
          <p:nvPr userDrawn="1"/>
        </p:nvSpPr>
        <p:spPr>
          <a:xfrm>
            <a:off x="0" y="2404313"/>
            <a:ext cx="12192000" cy="3731003"/>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681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49595"/>
            <a:ext cx="5181600" cy="3443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49593"/>
            <a:ext cx="5181600" cy="34432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4DCF0E-7C9D-9C7C-2BFE-20814CCE6B92}"/>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7" name="Slide Number Placeholder 3">
            <a:extLst>
              <a:ext uri="{FF2B5EF4-FFF2-40B4-BE49-F238E27FC236}">
                <a16:creationId xmlns:a16="http://schemas.microsoft.com/office/drawing/2014/main" id="{22FD48F6-CBCD-ED15-E24A-CD30957FA94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8" name="Picture 7" descr="A blue text on a black background&#10;&#10;Description automatically generated">
            <a:extLst>
              <a:ext uri="{FF2B5EF4-FFF2-40B4-BE49-F238E27FC236}">
                <a16:creationId xmlns:a16="http://schemas.microsoft.com/office/drawing/2014/main" id="{3847F045-2C5A-929D-1C95-052E2E6AF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65671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3410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96252D-EDEC-905B-587B-A48D88527F2A}"/>
              </a:ext>
            </a:extLst>
          </p:cNvPr>
          <p:cNvSpPr/>
          <p:nvPr userDrawn="1"/>
        </p:nvSpPr>
        <p:spPr>
          <a:xfrm>
            <a:off x="0" y="0"/>
            <a:ext cx="121920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14997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B7A9ED-09A2-3039-6671-A31B67608A5D}"/>
              </a:ext>
            </a:extLst>
          </p:cNvPr>
          <p:cNvSpPr/>
          <p:nvPr userDrawn="1"/>
        </p:nvSpPr>
        <p:spPr>
          <a:xfrm>
            <a:off x="0" y="2890685"/>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A28A9-F6E1-8622-3038-BC95CD185B22}"/>
              </a:ext>
            </a:extLst>
          </p:cNvPr>
          <p:cNvSpPr/>
          <p:nvPr userDrawn="1"/>
        </p:nvSpPr>
        <p:spPr>
          <a:xfrm>
            <a:off x="0" y="242907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D87D4-F269-B07C-AB87-EAEFED556AC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ECD4D5C-CAF1-9D3F-FE93-99A749BE7E9C}"/>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21019A5-DD24-B089-CE97-F5DA4B1075B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0D2C0DBF-A663-5D4A-FF76-EA34B45C2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25EBD9-45B5-7672-5772-7749936D54BC}"/>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6" name="Title 1">
            <a:extLst>
              <a:ext uri="{FF2B5EF4-FFF2-40B4-BE49-F238E27FC236}">
                <a16:creationId xmlns:a16="http://schemas.microsoft.com/office/drawing/2014/main" id="{D6727436-B0E8-9651-BA6D-4A1FCEA16B77}"/>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8BCC5F79-768A-8DB3-9C8C-3997E08A8C90}"/>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3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973CE-D947-3B51-00BB-1633EAD181DD}"/>
              </a:ext>
            </a:extLst>
          </p:cNvPr>
          <p:cNvSpPr/>
          <p:nvPr userDrawn="1"/>
        </p:nvSpPr>
        <p:spPr>
          <a:xfrm>
            <a:off x="0" y="538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0"/>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D09A8AD9-AF34-DA05-925B-4228BA0210D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1" name="Title 1">
            <a:extLst>
              <a:ext uri="{FF2B5EF4-FFF2-40B4-BE49-F238E27FC236}">
                <a16:creationId xmlns:a16="http://schemas.microsoft.com/office/drawing/2014/main" id="{923DCFB2-7599-33EF-B290-2D98DA7B5018}"/>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E12E880-60C1-0575-87AA-420EAAF16F83}"/>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69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DF590-918F-C53E-78A1-9AA17A6B65B3}"/>
              </a:ext>
            </a:extLst>
          </p:cNvPr>
          <p:cNvSpPr/>
          <p:nvPr userDrawn="1"/>
        </p:nvSpPr>
        <p:spPr>
          <a:xfrm>
            <a:off x="0" y="585629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6086475"/>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D3299CD3-728E-0538-38A1-996FD9CB465D}"/>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9" name="Title 1">
            <a:extLst>
              <a:ext uri="{FF2B5EF4-FFF2-40B4-BE49-F238E27FC236}">
                <a16:creationId xmlns:a16="http://schemas.microsoft.com/office/drawing/2014/main" id="{D031D34B-3C35-0B5C-5B85-8ED54B249B83}"/>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CC7F5016-F949-8285-9162-9CC68501D62C}"/>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97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8343331"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8624603" y="736849"/>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4683525" y="3198198"/>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CD1BCD-9256-F759-C25F-D59E418AF653}"/>
              </a:ext>
            </a:extLst>
          </p:cNvPr>
          <p:cNvSpPr/>
          <p:nvPr userDrawn="1"/>
        </p:nvSpPr>
        <p:spPr>
          <a:xfrm>
            <a:off x="407988" y="390617"/>
            <a:ext cx="8070187"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5C0F110-C9CA-F75F-5D90-43B87FC913D5}"/>
              </a:ext>
            </a:extLst>
          </p:cNvPr>
          <p:cNvSpPr>
            <a:spLocks noGrp="1"/>
          </p:cNvSpPr>
          <p:nvPr>
            <p:ph type="body" idx="1"/>
          </p:nvPr>
        </p:nvSpPr>
        <p:spPr>
          <a:xfrm>
            <a:off x="638790" y="736850"/>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022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0"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281271" y="736847"/>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650470" y="3198197"/>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F28766-44CF-F6E6-6118-CF4AC932B003}"/>
              </a:ext>
            </a:extLst>
          </p:cNvPr>
          <p:cNvSpPr/>
          <p:nvPr userDrawn="1"/>
        </p:nvSpPr>
        <p:spPr>
          <a:xfrm>
            <a:off x="3728620" y="390617"/>
            <a:ext cx="8055391"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179536-5AEB-4666-3027-23F4BD7A63FF}"/>
              </a:ext>
            </a:extLst>
          </p:cNvPr>
          <p:cNvSpPr>
            <a:spLocks noGrp="1"/>
          </p:cNvSpPr>
          <p:nvPr>
            <p:ph type="body" idx="1"/>
          </p:nvPr>
        </p:nvSpPr>
        <p:spPr>
          <a:xfrm>
            <a:off x="3848667" y="736848"/>
            <a:ext cx="7661745"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3116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A79AA-16AB-88B3-7461-D4D9DA80675F}"/>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B545CE3F-1FC2-51B1-37D2-59FCC4114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7" name="Picture Placeholder 6">
            <a:extLst>
              <a:ext uri="{FF2B5EF4-FFF2-40B4-BE49-F238E27FC236}">
                <a16:creationId xmlns:a16="http://schemas.microsoft.com/office/drawing/2014/main" id="{3CF9DA15-3055-39B5-3998-833CC3CA59C0}"/>
              </a:ext>
            </a:extLst>
          </p:cNvPr>
          <p:cNvSpPr>
            <a:spLocks noGrp="1"/>
          </p:cNvSpPr>
          <p:nvPr>
            <p:ph type="pic" sz="quarter" idx="10"/>
          </p:nvPr>
        </p:nvSpPr>
        <p:spPr>
          <a:xfrm>
            <a:off x="5097518" y="681037"/>
            <a:ext cx="6254696" cy="5187952"/>
          </a:xfrm>
        </p:spPr>
        <p:txBody>
          <a:bodyPr/>
          <a:lstStyle/>
          <a:p>
            <a:r>
              <a:rPr lang="en-US"/>
              <a:t>Click icon to add picture</a:t>
            </a:r>
          </a:p>
        </p:txBody>
      </p:sp>
      <p:sp>
        <p:nvSpPr>
          <p:cNvPr id="9" name="Text Placeholder 2">
            <a:extLst>
              <a:ext uri="{FF2B5EF4-FFF2-40B4-BE49-F238E27FC236}">
                <a16:creationId xmlns:a16="http://schemas.microsoft.com/office/drawing/2014/main" id="{9B68271B-B80D-04D2-36AF-0ABD5DFCAAD5}"/>
              </a:ext>
            </a:extLst>
          </p:cNvPr>
          <p:cNvSpPr>
            <a:spLocks noGrp="1"/>
          </p:cNvSpPr>
          <p:nvPr>
            <p:ph idx="1"/>
          </p:nvPr>
        </p:nvSpPr>
        <p:spPr>
          <a:xfrm>
            <a:off x="838200" y="1805878"/>
            <a:ext cx="4088907" cy="4063111"/>
          </a:xfrm>
          <a:prstGeom prst="rect">
            <a:avLst/>
          </a:prstGeom>
        </p:spPr>
        <p:txBody>
          <a:bodyPr vert="horz" lIns="91440" tIns="45720" rIns="91440" bIns="45720" rtlCol="0">
            <a:noAutofit/>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F4F6E96-4A05-E8DE-E2B1-91F27B713120}"/>
              </a:ext>
            </a:extLst>
          </p:cNvPr>
          <p:cNvSpPr>
            <a:spLocks noGrp="1"/>
          </p:cNvSpPr>
          <p:nvPr>
            <p:ph type="title"/>
          </p:nvPr>
        </p:nvSpPr>
        <p:spPr>
          <a:xfrm>
            <a:off x="838200" y="681037"/>
            <a:ext cx="4088907" cy="1009651"/>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spTree>
    <p:extLst>
      <p:ext uri="{BB962C8B-B14F-4D97-AF65-F5344CB8AC3E}">
        <p14:creationId xmlns:p14="http://schemas.microsoft.com/office/powerpoint/2010/main" val="2128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0254D8-39ED-AAEC-7AC8-AB239107376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584B9712-EBDA-81B0-9F6E-DC6236E4CF67}"/>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2597ED06-BD00-60E3-2145-110E9ACC4009}"/>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32661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592054C-E070-1379-6088-38921149659F}"/>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1646B86-6580-2996-C524-3A6E82B856E7}"/>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8" r:id="rId4"/>
    <p:sldLayoutId id="2147483654" r:id="rId5"/>
    <p:sldLayoutId id="2147483661" r:id="rId6"/>
    <p:sldLayoutId id="2147483651" r:id="rId7"/>
    <p:sldLayoutId id="2147483656" r:id="rId8"/>
    <p:sldLayoutId id="2147483660" r:id="rId9"/>
    <p:sldLayoutId id="2147483662" r:id="rId10"/>
    <p:sldLayoutId id="2147483663" r:id="rId11"/>
    <p:sldLayoutId id="2147483652" r:id="rId12"/>
    <p:sldLayoutId id="2147483653"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microsoft.com/en-us/office/make-your-powerpoint-presentations-accessible-to-people-with-disabilities-6f7772b2-2f33-4bd2-8ca7-dae3b2b3ef25#PickTab=Window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7C5739-FC85-DCFE-1DF0-11B2CC122942}"/>
              </a:ext>
            </a:extLst>
          </p:cNvPr>
          <p:cNvSpPr>
            <a:spLocks noGrp="1"/>
          </p:cNvSpPr>
          <p:nvPr>
            <p:ph type="ctrTitle"/>
          </p:nvPr>
        </p:nvSpPr>
        <p:spPr/>
        <p:txBody>
          <a:bodyPr>
            <a:noAutofit/>
          </a:bodyPr>
          <a:lstStyle/>
          <a:p>
            <a:r>
              <a:rPr lang="en-US" sz="4800" b="1" dirty="0"/>
              <a:t>Reaching More, Engaging Better: The MCEC Social Media Refresh</a:t>
            </a:r>
            <a:endParaRPr lang="en-US" sz="4800" dirty="0"/>
          </a:p>
        </p:txBody>
      </p:sp>
      <p:sp>
        <p:nvSpPr>
          <p:cNvPr id="7" name="Subtitle 6">
            <a:extLst>
              <a:ext uri="{FF2B5EF4-FFF2-40B4-BE49-F238E27FC236}">
                <a16:creationId xmlns:a16="http://schemas.microsoft.com/office/drawing/2014/main" id="{B3295B93-97DD-88D7-B9CF-C5E0FDA4A424}"/>
              </a:ext>
            </a:extLst>
          </p:cNvPr>
          <p:cNvSpPr>
            <a:spLocks noGrp="1"/>
          </p:cNvSpPr>
          <p:nvPr>
            <p:ph type="subTitle" idx="1"/>
          </p:nvPr>
        </p:nvSpPr>
        <p:spPr/>
        <p:txBody>
          <a:bodyPr>
            <a:noAutofit/>
          </a:bodyPr>
          <a:lstStyle/>
          <a:p>
            <a:r>
              <a:rPr lang="en-US" dirty="0"/>
              <a:t>Danya Stump</a:t>
            </a:r>
          </a:p>
        </p:txBody>
      </p:sp>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852B19-707D-97F4-4104-0A8C6C2E1DED}"/>
              </a:ext>
            </a:extLst>
          </p:cNvPr>
          <p:cNvSpPr>
            <a:spLocks noGrp="1"/>
          </p:cNvSpPr>
          <p:nvPr>
            <p:ph type="title"/>
          </p:nvPr>
        </p:nvSpPr>
        <p:spPr/>
        <p:txBody>
          <a:bodyPr/>
          <a:lstStyle/>
          <a:p>
            <a:r>
              <a:rPr lang="en-US" dirty="0"/>
              <a:t>Final Wrap Up</a:t>
            </a:r>
          </a:p>
        </p:txBody>
      </p:sp>
      <p:sp>
        <p:nvSpPr>
          <p:cNvPr id="8" name="Text Placeholder 7">
            <a:extLst>
              <a:ext uri="{FF2B5EF4-FFF2-40B4-BE49-F238E27FC236}">
                <a16:creationId xmlns:a16="http://schemas.microsoft.com/office/drawing/2014/main" id="{9828A2DC-B254-3B9D-200C-EC64F9697B2F}"/>
              </a:ext>
            </a:extLst>
          </p:cNvPr>
          <p:cNvSpPr>
            <a:spLocks noGrp="1"/>
          </p:cNvSpPr>
          <p:nvPr>
            <p:ph type="body" idx="1"/>
          </p:nvPr>
        </p:nvSpPr>
        <p:spPr/>
        <p:txBody>
          <a:bodyPr>
            <a:normAutofit/>
          </a:bodyPr>
          <a:lstStyle/>
          <a:p>
            <a:r>
              <a:rPr lang="en-US" sz="2800" dirty="0"/>
              <a:t>We found it to be so useful!</a:t>
            </a:r>
          </a:p>
        </p:txBody>
      </p:sp>
      <p:sp>
        <p:nvSpPr>
          <p:cNvPr id="9" name="Content Placeholder 8">
            <a:extLst>
              <a:ext uri="{FF2B5EF4-FFF2-40B4-BE49-F238E27FC236}">
                <a16:creationId xmlns:a16="http://schemas.microsoft.com/office/drawing/2014/main" id="{3A1E0702-5765-7BEE-317E-404C6D92191B}"/>
              </a:ext>
            </a:extLst>
          </p:cNvPr>
          <p:cNvSpPr>
            <a:spLocks noGrp="1"/>
          </p:cNvSpPr>
          <p:nvPr>
            <p:ph sz="half" idx="2"/>
          </p:nvPr>
        </p:nvSpPr>
        <p:spPr/>
        <p:txBody>
          <a:bodyPr/>
          <a:lstStyle/>
          <a:p>
            <a:pPr marL="0" indent="0">
              <a:buNone/>
            </a:pPr>
            <a:r>
              <a:rPr lang="en-US" dirty="0"/>
              <a:t>I strongly encourage you to develop a consistent social media brand that makes your component easily recognizable to your members.</a:t>
            </a:r>
          </a:p>
        </p:txBody>
      </p:sp>
      <p:sp>
        <p:nvSpPr>
          <p:cNvPr id="11" name="Content Placeholder 10">
            <a:extLst>
              <a:ext uri="{FF2B5EF4-FFF2-40B4-BE49-F238E27FC236}">
                <a16:creationId xmlns:a16="http://schemas.microsoft.com/office/drawing/2014/main" id="{EE99D499-2582-A90C-879A-C7C1C6F94415}"/>
              </a:ext>
            </a:extLst>
          </p:cNvPr>
          <p:cNvSpPr>
            <a:spLocks noGrp="1"/>
          </p:cNvSpPr>
          <p:nvPr>
            <p:ph sz="quarter" idx="4"/>
          </p:nvPr>
        </p:nvSpPr>
        <p:spPr>
          <a:xfrm>
            <a:off x="6439830" y="662781"/>
            <a:ext cx="5183188" cy="3684588"/>
          </a:xfrm>
        </p:spPr>
        <p:txBody>
          <a:bodyPr/>
          <a:lstStyle/>
          <a:p>
            <a:r>
              <a:rPr lang="en-US" dirty="0"/>
              <a:t>A clear, cohesive brand not only boosts engagement but also helps support membership growth—especially when you're sharing important updates or calls to action.</a:t>
            </a:r>
          </a:p>
          <a:p>
            <a:r>
              <a:rPr lang="en-US" dirty="0"/>
              <a:t>We’ve created a post template that’s available for you to use and adapt as needed!</a:t>
            </a:r>
          </a:p>
          <a:p>
            <a:endParaRPr lang="en-US" dirty="0"/>
          </a:p>
        </p:txBody>
      </p:sp>
      <p:sp>
        <p:nvSpPr>
          <p:cNvPr id="3" name="Text Placeholder 2">
            <a:extLst>
              <a:ext uri="{FF2B5EF4-FFF2-40B4-BE49-F238E27FC236}">
                <a16:creationId xmlns:a16="http://schemas.microsoft.com/office/drawing/2014/main" id="{B5D210CC-35A5-C0F9-6FEE-E8114D6E8A95}"/>
              </a:ext>
            </a:extLst>
          </p:cNvPr>
          <p:cNvSpPr>
            <a:spLocks noGrp="1"/>
          </p:cNvSpPr>
          <p:nvPr>
            <p:ph type="body" sz="quarter" idx="3"/>
          </p:nvPr>
        </p:nvSpPr>
        <p:spPr>
          <a:xfrm>
            <a:off x="912812" y="5264422"/>
            <a:ext cx="9732886" cy="823912"/>
          </a:xfrm>
        </p:spPr>
        <p:txBody>
          <a:bodyPr/>
          <a:lstStyle/>
          <a:p>
            <a:r>
              <a:rPr lang="en-US" dirty="0"/>
              <a:t>Danya Stump: dstump.mcec@gmail.com</a:t>
            </a:r>
          </a:p>
        </p:txBody>
      </p:sp>
    </p:spTree>
    <p:extLst>
      <p:ext uri="{BB962C8B-B14F-4D97-AF65-F5344CB8AC3E}">
        <p14:creationId xmlns:p14="http://schemas.microsoft.com/office/powerpoint/2010/main" val="158315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noAutofit/>
          </a:bodyPr>
          <a:lstStyle/>
          <a:p>
            <a:r>
              <a:rPr lang="en-US" dirty="0"/>
              <a:t>Introduction</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a:xfrm>
            <a:off x="838200" y="1613487"/>
            <a:ext cx="5153722" cy="4092104"/>
          </a:xfrm>
        </p:spPr>
        <p:txBody>
          <a:bodyPr>
            <a:noAutofit/>
          </a:bodyPr>
          <a:lstStyle/>
          <a:p>
            <a:r>
              <a:rPr lang="en-US" dirty="0"/>
              <a:t>I’m Danya Stump, Vice President of Michigan CEC. I’m excited to share a quick look at how Michigan CEC refreshed our social media presence to better connect with our community, highlight important work in the field of special education, and engage members in meaningful ways.</a:t>
            </a:r>
          </a:p>
          <a:p>
            <a:br>
              <a:rPr lang="en-US" dirty="0"/>
            </a:br>
            <a:endParaRPr lang="en-US" dirty="0"/>
          </a:p>
        </p:txBody>
      </p:sp>
      <p:pic>
        <p:nvPicPr>
          <p:cNvPr id="1026" name="Picture 2" descr="Group of adults in blue Michigan CEC shirts outdoors on a grassy area at Michigan State University. Text reads &quot;2024/2025 Board of Directors.&quot;&#10;">
            <a:extLst>
              <a:ext uri="{FF2B5EF4-FFF2-40B4-BE49-F238E27FC236}">
                <a16:creationId xmlns:a16="http://schemas.microsoft.com/office/drawing/2014/main" id="{B1054AE7-E255-DCFA-9436-EFCEF29F2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067" y="245326"/>
            <a:ext cx="2865863" cy="2865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0677F8-3DA7-067C-D0AE-F95460626BF4}"/>
              </a:ext>
            </a:extLst>
          </p:cNvPr>
          <p:cNvSpPr txBox="1"/>
          <p:nvPr/>
        </p:nvSpPr>
        <p:spPr>
          <a:xfrm>
            <a:off x="7121912" y="3258157"/>
            <a:ext cx="4073912" cy="2677656"/>
          </a:xfrm>
          <a:prstGeom prst="rect">
            <a:avLst/>
          </a:prstGeom>
          <a:noFill/>
        </p:spPr>
        <p:txBody>
          <a:bodyPr wrap="square">
            <a:spAutoFit/>
          </a:bodyPr>
          <a:lstStyle/>
          <a:p>
            <a:pPr rtl="0">
              <a:buNone/>
            </a:pPr>
            <a:r>
              <a:rPr lang="en-US" sz="2400" b="1" i="0" u="none" strike="noStrike" dirty="0">
                <a:solidFill>
                  <a:srgbClr val="000000"/>
                </a:solidFill>
                <a:effectLst/>
                <a:cs typeface="Heebo" pitchFamily="2" charset="-79"/>
              </a:rPr>
              <a:t>Alt Text: </a:t>
            </a:r>
            <a:endParaRPr lang="en-US" sz="2400" b="0" dirty="0">
              <a:effectLst/>
            </a:endParaRPr>
          </a:p>
          <a:p>
            <a:pPr>
              <a:buNone/>
            </a:pPr>
            <a:r>
              <a:rPr lang="en-US" sz="2400" b="0" i="0" u="none" strike="noStrike" dirty="0">
                <a:solidFill>
                  <a:srgbClr val="000000"/>
                </a:solidFill>
                <a:effectLst/>
                <a:cs typeface="Heebo" pitchFamily="2" charset="-79"/>
              </a:rPr>
              <a:t>Group of adults in blue Michigan CEC shirts outdoors on a grassy area at Michigan State University. Text reads "2024/2025 Board of Directors."</a:t>
            </a:r>
            <a:endParaRPr lang="en-US" sz="2400" dirty="0"/>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dirty="0"/>
              <a:t>Project/Initiative</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dirty="0"/>
              <a:t>In 2022, we decided that we needed a Social Media “refresh”.  Our graphics were often copied out of google or some other search engine.  They did not convey our mission, or even signify who we were as an organization.</a:t>
            </a:r>
          </a:p>
          <a:p>
            <a:pPr marL="0" indent="0">
              <a:buNone/>
            </a:pPr>
            <a:r>
              <a:rPr lang="en-US" sz="2400" dirty="0"/>
              <a:t>o   Wanted to increase member engagement and communication.</a:t>
            </a:r>
          </a:p>
          <a:p>
            <a:pPr marL="0" indent="0">
              <a:buNone/>
            </a:pPr>
            <a:r>
              <a:rPr lang="en-US" sz="2400" dirty="0"/>
              <a:t>o   We wanted all social media posts to convey our “brand”, be recognizable by our membership, and encourage engagement.</a:t>
            </a:r>
          </a:p>
          <a:p>
            <a:pPr marL="0" indent="0">
              <a:buNone/>
            </a:pPr>
            <a:br>
              <a:rPr lang="en-US" sz="2400" dirty="0"/>
            </a:br>
            <a:endParaRPr lang="en-US" sz="2400" dirty="0"/>
          </a:p>
        </p:txBody>
      </p:sp>
    </p:spTree>
    <p:extLst>
      <p:ext uri="{BB962C8B-B14F-4D97-AF65-F5344CB8AC3E}">
        <p14:creationId xmlns:p14="http://schemas.microsoft.com/office/powerpoint/2010/main" val="132910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2E3C0-1C64-CDB5-5987-9EA75CDC04CD}"/>
              </a:ext>
            </a:extLst>
          </p:cNvPr>
          <p:cNvSpPr>
            <a:spLocks noGrp="1"/>
          </p:cNvSpPr>
          <p:nvPr>
            <p:ph type="title"/>
          </p:nvPr>
        </p:nvSpPr>
        <p:spPr/>
        <p:txBody>
          <a:bodyPr/>
          <a:lstStyle/>
          <a:p>
            <a:r>
              <a:rPr lang="en-US" dirty="0"/>
              <a:t>What is it?</a:t>
            </a:r>
          </a:p>
        </p:txBody>
      </p:sp>
      <p:sp>
        <p:nvSpPr>
          <p:cNvPr id="5" name="Subtitle 4">
            <a:extLst>
              <a:ext uri="{FF2B5EF4-FFF2-40B4-BE49-F238E27FC236}">
                <a16:creationId xmlns:a16="http://schemas.microsoft.com/office/drawing/2014/main" id="{9F5DF7C1-425A-79FB-AA6A-9269C9DFA418}"/>
              </a:ext>
            </a:extLst>
          </p:cNvPr>
          <p:cNvSpPr>
            <a:spLocks noGrp="1"/>
          </p:cNvSpPr>
          <p:nvPr>
            <p:ph idx="1"/>
          </p:nvPr>
        </p:nvSpPr>
        <p:spPr>
          <a:xfrm>
            <a:off x="838200" y="1501698"/>
            <a:ext cx="10515600" cy="4627639"/>
          </a:xfrm>
        </p:spPr>
        <p:txBody>
          <a:bodyPr/>
          <a:lstStyle/>
          <a:p>
            <a:r>
              <a:rPr lang="en-US" dirty="0"/>
              <a:t>We created a “social media system” that allowed us to create branded, recognizable posts.</a:t>
            </a:r>
          </a:p>
          <a:p>
            <a:pPr marL="0" indent="0">
              <a:buNone/>
            </a:pPr>
            <a:r>
              <a:rPr lang="en-US" dirty="0"/>
              <a:t>o We utilize a social media calendar. It allows the Communication and Membership committee to brainstorm ideas of what we think is important to our membership.</a:t>
            </a:r>
          </a:p>
          <a:p>
            <a:pPr marL="0" indent="0">
              <a:buNone/>
            </a:pPr>
            <a:r>
              <a:rPr lang="en-US" dirty="0"/>
              <a:t>o EA has a Graphic Design degree, but we did consider hiring a Social Media Intern.</a:t>
            </a:r>
          </a:p>
          <a:p>
            <a:pPr marL="0" indent="0">
              <a:buNone/>
            </a:pPr>
            <a:r>
              <a:rPr lang="en-US" dirty="0"/>
              <a:t>o It is an ever-evolving system that changes as we learn new things.</a:t>
            </a:r>
          </a:p>
          <a:p>
            <a:pPr marL="0" indent="0">
              <a:buNone/>
            </a:pPr>
            <a:r>
              <a:rPr lang="en-US" dirty="0"/>
              <a:t>o Also have a social media raffle at our conference.</a:t>
            </a:r>
            <a:br>
              <a:rPr lang="en-US" dirty="0"/>
            </a:br>
            <a:endParaRPr lang="en-US" dirty="0"/>
          </a:p>
        </p:txBody>
      </p:sp>
    </p:spTree>
    <p:extLst>
      <p:ext uri="{BB962C8B-B14F-4D97-AF65-F5344CB8AC3E}">
        <p14:creationId xmlns:p14="http://schemas.microsoft.com/office/powerpoint/2010/main" val="144333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6D79A4-1DF4-FED1-3BFF-8099AE949AF9}"/>
              </a:ext>
            </a:extLst>
          </p:cNvPr>
          <p:cNvSpPr>
            <a:spLocks noGrp="1"/>
          </p:cNvSpPr>
          <p:nvPr>
            <p:ph type="title"/>
          </p:nvPr>
        </p:nvSpPr>
        <p:spPr>
          <a:xfrm>
            <a:off x="838200" y="186385"/>
            <a:ext cx="10515600" cy="1325563"/>
          </a:xfrm>
        </p:spPr>
        <p:txBody>
          <a:bodyPr/>
          <a:lstStyle/>
          <a:p>
            <a:r>
              <a:rPr lang="en-US" sz="4000" dirty="0"/>
              <a:t>Sample section of Social Media Calendar</a:t>
            </a:r>
          </a:p>
        </p:txBody>
      </p:sp>
      <p:pic>
        <p:nvPicPr>
          <p:cNvPr id="2050" name="Picture 2" descr="Sample screenshot of a calendar featuring the date, topic, and verbiage for social media posts.">
            <a:extLst>
              <a:ext uri="{FF2B5EF4-FFF2-40B4-BE49-F238E27FC236}">
                <a16:creationId xmlns:a16="http://schemas.microsoft.com/office/drawing/2014/main" id="{B3B05855-E7DE-E8B8-D9FB-162F94A83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580" y="1511948"/>
            <a:ext cx="8590531" cy="430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5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dirty="0"/>
              <a:t>Impact </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a:xfrm>
            <a:off x="838200" y="1702420"/>
            <a:ext cx="10515600" cy="4426917"/>
          </a:xfrm>
        </p:spPr>
        <p:txBody>
          <a:bodyPr/>
          <a:lstStyle/>
          <a:p>
            <a:r>
              <a:rPr lang="en-US" dirty="0"/>
              <a:t>The impact has been two fold.  By sharing out through social media, using recognizable branding, we have:</a:t>
            </a:r>
          </a:p>
          <a:p>
            <a:r>
              <a:rPr lang="en-US" dirty="0"/>
              <a:t>o   More than doubled our membership numbers.</a:t>
            </a:r>
          </a:p>
          <a:p>
            <a:r>
              <a:rPr lang="en-US" dirty="0"/>
              <a:t>o  We learned that the posts that are recognizable, get more member engagement.  Our Reels, stories, and Facebook lives get more engagement for the under thirty members.</a:t>
            </a:r>
          </a:p>
          <a:p>
            <a:r>
              <a:rPr lang="en-US" dirty="0"/>
              <a:t>o   We have adjusted our types of posts and know that some of our “series” are more popular (parent and sibling spotlights, conference posts, accessible summer posts).</a:t>
            </a:r>
          </a:p>
          <a:p>
            <a:br>
              <a:rPr lang="en-US" dirty="0"/>
            </a:br>
            <a:endParaRPr lang="en-US" dirty="0"/>
          </a:p>
        </p:txBody>
      </p:sp>
    </p:spTree>
    <p:extLst>
      <p:ext uri="{BB962C8B-B14F-4D97-AF65-F5344CB8AC3E}">
        <p14:creationId xmlns:p14="http://schemas.microsoft.com/office/powerpoint/2010/main" val="280064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5BA2A2E-292D-9274-E405-AF57FAAA40DE}"/>
              </a:ext>
            </a:extLst>
          </p:cNvPr>
          <p:cNvSpPr txBox="1">
            <a:spLocks noGrp="1"/>
          </p:cNvSpPr>
          <p:nvPr>
            <p:ph type="title" idx="4294967295"/>
          </p:nvPr>
        </p:nvSpPr>
        <p:spPr>
          <a:xfrm>
            <a:off x="5664819" y="1286173"/>
            <a:ext cx="4839630" cy="36625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Heebo" pitchFamily="2" charset="-79"/>
              </a:rPr>
              <a:t>Alt Text: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Heebo" pitchFamily="2" charset="-79"/>
              </a:rPr>
              <a:t> Illustration of five diverse children with backpacks facing away, under "Prepping for Progress" event details for school preparation on August 3-4, 2022.</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1"/>
                </a:solidFill>
                <a:effectLst/>
                <a:uLnTx/>
                <a:uFillTx/>
                <a:latin typeface="+mn-lt"/>
                <a:ea typeface="+mn-ea"/>
                <a:cs typeface="+mn-cs"/>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 Illustration of five diverse children with backpacks facing away, under &quot;Prepping for Progress&quot; event details for school preparation on August 3-4, 2022.&#10;&#10;&#10;">
            <a:extLst>
              <a:ext uri="{FF2B5EF4-FFF2-40B4-BE49-F238E27FC236}">
                <a16:creationId xmlns:a16="http://schemas.microsoft.com/office/drawing/2014/main" id="{487CE048-6168-C25A-7A2B-127887C36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775008"/>
            <a:ext cx="4173960" cy="50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1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CE4525-590F-BE72-D144-9712C6B42988}"/>
              </a:ext>
            </a:extLst>
          </p:cNvPr>
          <p:cNvSpPr>
            <a:spLocks noGrp="1"/>
          </p:cNvSpPr>
          <p:nvPr>
            <p:ph type="title"/>
          </p:nvPr>
        </p:nvSpPr>
        <p:spPr>
          <a:xfrm>
            <a:off x="838200" y="-1009651"/>
            <a:ext cx="10515600" cy="1009651"/>
          </a:xfrm>
        </p:spPr>
        <p:txBody>
          <a:bodyPr vert="horz" lIns="91440" tIns="45720" rIns="91440" bIns="45720" rtlCol="0" anchor="b">
            <a:noAutofit/>
          </a:bodyPr>
          <a:lstStyle/>
          <a:p>
            <a:r>
              <a:rPr lang="en-US" dirty="0"/>
              <a:t>Sample of current posts</a:t>
            </a:r>
          </a:p>
        </p:txBody>
      </p:sp>
      <p:pic>
        <p:nvPicPr>
          <p:cNvPr id="4098" name="Picture 2" descr="Collage of conference attendees and speakers with event details for the 86th Annual Michigan CEC Conference, &quot;Igniting Change Together 2026,&quot; in Grand Rapids, MI, February 25-28, 2026.&#10;&#10;&#10;">
            <a:extLst>
              <a:ext uri="{FF2B5EF4-FFF2-40B4-BE49-F238E27FC236}">
                <a16:creationId xmlns:a16="http://schemas.microsoft.com/office/drawing/2014/main" id="{DE478A2A-8679-3AB8-396B-FAFF505B7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58" y="641194"/>
            <a:ext cx="4059044" cy="50738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60CD84-CB53-D9CE-1846-E301AE97A363}"/>
              </a:ext>
            </a:extLst>
          </p:cNvPr>
          <p:cNvSpPr txBox="1"/>
          <p:nvPr/>
        </p:nvSpPr>
        <p:spPr>
          <a:xfrm>
            <a:off x="5144430" y="914465"/>
            <a:ext cx="4876799" cy="4093428"/>
          </a:xfrm>
          <a:prstGeom prst="rect">
            <a:avLst/>
          </a:prstGeom>
          <a:noFill/>
        </p:spPr>
        <p:txBody>
          <a:bodyPr wrap="square">
            <a:spAutoFit/>
          </a:bodyPr>
          <a:lstStyle/>
          <a:p>
            <a:pPr rtl="0">
              <a:buNone/>
            </a:pPr>
            <a:r>
              <a:rPr lang="en-US" sz="2800" b="1" i="0" u="none" strike="noStrike" dirty="0">
                <a:solidFill>
                  <a:srgbClr val="000000"/>
                </a:solidFill>
                <a:effectLst/>
                <a:cs typeface="Heebo" pitchFamily="2" charset="-79"/>
              </a:rPr>
              <a:t>Alt text:  </a:t>
            </a:r>
            <a:r>
              <a:rPr lang="en-US" sz="2800" b="0" i="0" u="none" strike="noStrike" dirty="0">
                <a:solidFill>
                  <a:srgbClr val="000000"/>
                </a:solidFill>
                <a:effectLst/>
                <a:cs typeface="Heebo" pitchFamily="2" charset="-79"/>
              </a:rPr>
              <a:t>Collage of conference attendees and speakers with event details for the 86th Annual Michigan CEC Conference, "Igniting Change Together 2026," in Grand Rapids, MI, February 25-28, 2026.</a:t>
            </a:r>
            <a:endParaRPr lang="en-US" sz="2800" b="0" dirty="0">
              <a:effectLst/>
            </a:endParaRPr>
          </a:p>
          <a:p>
            <a:pPr>
              <a:buNone/>
            </a:pPr>
            <a:br>
              <a:rPr lang="en-US" dirty="0"/>
            </a:br>
            <a:endParaRPr lang="en-US" dirty="0"/>
          </a:p>
        </p:txBody>
      </p:sp>
    </p:spTree>
    <p:extLst>
      <p:ext uri="{BB962C8B-B14F-4D97-AF65-F5344CB8AC3E}">
        <p14:creationId xmlns:p14="http://schemas.microsoft.com/office/powerpoint/2010/main" val="124969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Accessibility</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a:t>Don’t forget to make sure your PowerPoint is accessible:</a:t>
            </a:r>
          </a:p>
          <a:p>
            <a:pPr lvl="1"/>
            <a:r>
              <a:rPr lang="en-US">
                <a:hlinkClick r:id="rId2"/>
              </a:rPr>
              <a:t>https://support.microsoft.com/en-us/office/make-your-powerpoint-presentations-accessible-to-people-with-disabilities-6f7772b2-2f33-4bd2-8ca7-dae3b2b3ef25#PickTab=Windows</a:t>
            </a:r>
            <a:r>
              <a:rPr lang="en-US"/>
              <a:t> </a:t>
            </a:r>
          </a:p>
          <a:p>
            <a:r>
              <a:rPr lang="en-US"/>
              <a:t>The “Always Use Subtitles” function has been activated for this PowerPoint presentation. This feature is part of the Microsoft 365 package and may not work on older versions of PowerPoint.</a:t>
            </a:r>
          </a:p>
        </p:txBody>
      </p:sp>
    </p:spTree>
    <p:extLst>
      <p:ext uri="{BB962C8B-B14F-4D97-AF65-F5344CB8AC3E}">
        <p14:creationId xmlns:p14="http://schemas.microsoft.com/office/powerpoint/2010/main" val="120522917"/>
      </p:ext>
    </p:extLst>
  </p:cSld>
  <p:clrMapOvr>
    <a:masterClrMapping/>
  </p:clrMapOvr>
</p:sld>
</file>

<file path=ppt/theme/theme1.xml><?xml version="1.0" encoding="utf-8"?>
<a:theme xmlns:a="http://schemas.openxmlformats.org/drawingml/2006/main" name="Office Theme">
  <a:themeElements>
    <a:clrScheme name="CEC BRAND COLORS">
      <a:dk1>
        <a:sysClr val="windowText" lastClr="000000"/>
      </a:dk1>
      <a:lt1>
        <a:sysClr val="window" lastClr="FFFFFF"/>
      </a:lt1>
      <a:dk2>
        <a:srgbClr val="04305C"/>
      </a:dk2>
      <a:lt2>
        <a:srgbClr val="EFEFEF"/>
      </a:lt2>
      <a:accent1>
        <a:srgbClr val="04305C"/>
      </a:accent1>
      <a:accent2>
        <a:srgbClr val="00539B"/>
      </a:accent2>
      <a:accent3>
        <a:srgbClr val="BF311A"/>
      </a:accent3>
      <a:accent4>
        <a:srgbClr val="5EA157"/>
      </a:accent4>
      <a:accent5>
        <a:srgbClr val="EA7229"/>
      </a:accent5>
      <a:accent6>
        <a:srgbClr val="995FA3"/>
      </a:accent6>
      <a:hlink>
        <a:srgbClr val="00539B"/>
      </a:hlink>
      <a:folHlink>
        <a:srgbClr val="04305C"/>
      </a:folHlink>
    </a:clrScheme>
    <a:fontScheme name="CEC BRAND">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_8 SECC Townhall DRAFT" id="{D3A057AA-60DB-4A4D-9431-8470D126F6C0}" vid="{1A33AAD2-DCA7-4DA5-B9F0-C11160677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9" ma:contentTypeDescription="Create a new document." ma:contentTypeScope="" ma:versionID="afd7f6c2e76d078ae28fde0a2b3cd5f0">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91893bc5f93591398a69352252307b3b"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321B9A-1F00-4A0F-8A07-3C6C67D2D77C}"/>
</file>

<file path=customXml/itemProps2.xml><?xml version="1.0" encoding="utf-8"?>
<ds:datastoreItem xmlns:ds="http://schemas.openxmlformats.org/officeDocument/2006/customXml" ds:itemID="{639D6607-3EBA-42A7-B70B-45FFD1831734}">
  <ds:schemaRefs>
    <ds:schemaRef ds:uri="http://schemas.microsoft.com/sharepoint/v3/contenttype/forms"/>
  </ds:schemaRefs>
</ds:datastoreItem>
</file>

<file path=customXml/itemProps3.xml><?xml version="1.0" encoding="utf-8"?>
<ds:datastoreItem xmlns:ds="http://schemas.openxmlformats.org/officeDocument/2006/customXml" ds:itemID="{686E0C79-42F3-44F5-98CE-DE9172CAC56B}"/>
</file>

<file path=docProps/app.xml><?xml version="1.0" encoding="utf-8"?>
<Properties xmlns="http://schemas.openxmlformats.org/officeDocument/2006/extended-properties" xmlns:vt="http://schemas.openxmlformats.org/officeDocument/2006/docPropsVTypes">
  <Template>[TEMPLATE] THE NEW CEC BRANDED POWERPOINT (Updated 11.5.24)</Template>
  <TotalTime>52</TotalTime>
  <Words>592</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Heebo</vt:lpstr>
      <vt:lpstr>Heebo ExtraBold</vt:lpstr>
      <vt:lpstr>Office Theme</vt:lpstr>
      <vt:lpstr>Reaching More, Engaging Better: The MCEC Social Media Refresh</vt:lpstr>
      <vt:lpstr>Introduction</vt:lpstr>
      <vt:lpstr>Project/Initiative</vt:lpstr>
      <vt:lpstr>What is it?</vt:lpstr>
      <vt:lpstr>Sample section of Social Media Calendar</vt:lpstr>
      <vt:lpstr>Impact </vt:lpstr>
      <vt:lpstr>Alt Text:  Illustration of five diverse children with backpacks facing away, under "Prepping for Progress" event details for school preparation on August 3-4, 2022.  </vt:lpstr>
      <vt:lpstr>Sample of current posts</vt:lpstr>
      <vt:lpstr>Accessibility</vt:lpstr>
      <vt:lpstr>Final Wrap Up</vt:lpstr>
    </vt:vector>
  </TitlesOfParts>
  <Company>Oakland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Stump, Danya</dc:creator>
  <cp:lastModifiedBy>Caroline Schwartz</cp:lastModifiedBy>
  <cp:revision>1</cp:revision>
  <dcterms:created xsi:type="dcterms:W3CDTF">2025-07-02T13:03:42Z</dcterms:created>
  <dcterms:modified xsi:type="dcterms:W3CDTF">2025-07-02T14:04:53Z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ies>
</file>