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Heebo" pitchFamily="2" charset="-79"/>
      <p:regular r:id="rId9"/>
      <p:bold r:id="rId10"/>
    </p:embeddedFont>
    <p:embeddedFont>
      <p:font typeface="Heebo ExtraBold" pitchFamily="2" charset="-79"/>
      <p:bold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ebo Extra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8" name="Google Shape;18;p2" descr="A 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ebo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/>
          <p:nvPr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8200" y="2649595"/>
            <a:ext cx="5181600" cy="34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6172200" y="2649593"/>
            <a:ext cx="5181600" cy="344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99" name="Google Shape;99;p12" descr="A 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ebo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ebo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>
            <a:spLocks noGrp="1"/>
          </p:cNvSpPr>
          <p:nvPr>
            <p:ph type="pic" idx="2"/>
          </p:nvPr>
        </p:nvSpPr>
        <p:spPr>
          <a:xfrm>
            <a:off x="1426346" y="470514"/>
            <a:ext cx="4669654" cy="2692153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5"/>
          <p:cNvSpPr>
            <a:spLocks noGrp="1"/>
          </p:cNvSpPr>
          <p:nvPr>
            <p:ph type="pic" idx="3"/>
          </p:nvPr>
        </p:nvSpPr>
        <p:spPr>
          <a:xfrm>
            <a:off x="6235085" y="470514"/>
            <a:ext cx="4669654" cy="2692153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5"/>
          <p:cNvSpPr>
            <a:spLocks noGrp="1"/>
          </p:cNvSpPr>
          <p:nvPr>
            <p:ph type="pic" idx="4"/>
          </p:nvPr>
        </p:nvSpPr>
        <p:spPr>
          <a:xfrm>
            <a:off x="1426346" y="3250757"/>
            <a:ext cx="4669654" cy="2692153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5"/>
          <p:cNvSpPr>
            <a:spLocks noGrp="1"/>
          </p:cNvSpPr>
          <p:nvPr>
            <p:ph type="pic" idx="5"/>
          </p:nvPr>
        </p:nvSpPr>
        <p:spPr>
          <a:xfrm>
            <a:off x="6235085" y="3250757"/>
            <a:ext cx="4669654" cy="26921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2037233"/>
            <a:ext cx="10515600" cy="409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34" name="Google Shape;34;p4" descr="A 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838200" y="2037233"/>
            <a:ext cx="10515600" cy="409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838200" y="2037233"/>
            <a:ext cx="10515600" cy="409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838200" y="2037233"/>
            <a:ext cx="10515600" cy="409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57" name="Google Shape;57;p7" descr="A 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5097518" y="681037"/>
            <a:ext cx="6254696" cy="5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ebo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8" descr="A 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68" name="Google Shape;68;p9" descr="A 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>
            <a:spLocks noGrp="1"/>
          </p:cNvSpPr>
          <p:nvPr>
            <p:ph type="pic" idx="2"/>
          </p:nvPr>
        </p:nvSpPr>
        <p:spPr>
          <a:xfrm>
            <a:off x="1426346" y="470514"/>
            <a:ext cx="4669654" cy="269215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9"/>
          <p:cNvSpPr>
            <a:spLocks noGrp="1"/>
          </p:cNvSpPr>
          <p:nvPr>
            <p:ph type="pic" idx="3"/>
          </p:nvPr>
        </p:nvSpPr>
        <p:spPr>
          <a:xfrm>
            <a:off x="6235085" y="470514"/>
            <a:ext cx="4669654" cy="2692153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9"/>
          <p:cNvSpPr>
            <a:spLocks noGrp="1"/>
          </p:cNvSpPr>
          <p:nvPr>
            <p:ph type="pic" idx="4"/>
          </p:nvPr>
        </p:nvSpPr>
        <p:spPr>
          <a:xfrm>
            <a:off x="1426346" y="3250757"/>
            <a:ext cx="4669654" cy="2692153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9"/>
          <p:cNvSpPr>
            <a:spLocks noGrp="1"/>
          </p:cNvSpPr>
          <p:nvPr>
            <p:ph type="pic" idx="5"/>
          </p:nvPr>
        </p:nvSpPr>
        <p:spPr>
          <a:xfrm>
            <a:off x="6235085" y="3250757"/>
            <a:ext cx="4669654" cy="26921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ebo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/>
          <p:nvPr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ebo ExtraBold"/>
              <a:buNone/>
              <a:defRPr sz="4400" b="0" i="0" u="none" strike="noStrike" cap="none">
                <a:solidFill>
                  <a:schemeClr val="dk1"/>
                </a:solidFill>
                <a:latin typeface="Heebo ExtraBold"/>
                <a:ea typeface="Heebo ExtraBold"/>
                <a:cs typeface="Heebo ExtraBold"/>
                <a:sym typeface="Heebo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1510412" y="6331649"/>
            <a:ext cx="273600" cy="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lt1"/>
                </a:solidFill>
                <a:latin typeface="Heebo"/>
                <a:ea typeface="Heebo"/>
                <a:cs typeface="Heebo"/>
                <a:sym typeface="Heebo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Heebo"/>
              <a:ea typeface="Heebo"/>
              <a:cs typeface="Heebo"/>
              <a:sym typeface="Heeb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ecnewteach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ebo ExtraBold"/>
              <a:buNone/>
            </a:pPr>
            <a:r>
              <a:rPr lang="en-US" sz="5000"/>
              <a:t>New Teacher Institute: Mentoring to Retain Special Educators in Ohio</a:t>
            </a: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Erin Loomis: CEC-Ohio Mentoring and Membership Chair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Laura Sebastian, MAT, M.Ed: CEC-Ohio CAN Coordinator and Professional Development Chair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772380" y="21975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Heebo ExtraBold"/>
                <a:ea typeface="Heebo ExtraBold"/>
                <a:cs typeface="Heebo ExtraBold"/>
                <a:sym typeface="Heebo ExtraBold"/>
              </a:rPr>
              <a:t>New Teacher Institute </a:t>
            </a:r>
            <a:endParaRPr sz="44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70325" y="1894500"/>
            <a:ext cx="11466300" cy="3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5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ebo"/>
              <a:buChar char="•"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NTI provides support, resources, and networking for 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early career teachers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-225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ebo"/>
              <a:buChar char="•"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Beginning cohort </a:t>
            </a:r>
            <a:r>
              <a:rPr lang="en-US" sz="2800">
                <a:latin typeface="Heebo"/>
                <a:ea typeface="Heebo"/>
                <a:cs typeface="Heebo"/>
                <a:sym typeface="Heebo"/>
              </a:rPr>
              <a:t>4</a:t>
            </a: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 in Fall 202</a:t>
            </a:r>
            <a:r>
              <a:rPr lang="en-US" sz="2800">
                <a:latin typeface="Heebo"/>
                <a:ea typeface="Heebo"/>
                <a:cs typeface="Heebo"/>
                <a:sym typeface="Heebo"/>
              </a:rPr>
              <a:t>5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-225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ebo"/>
              <a:buChar char="•"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Offer free CEC membership along with one-on-one mentoring from an experienced educator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-225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ebo"/>
              <a:buChar char="•"/>
            </a:pPr>
            <a:r>
              <a:rPr lang="en-US" sz="2800">
                <a:latin typeface="Heebo"/>
                <a:ea typeface="Heebo"/>
                <a:cs typeface="Heebo"/>
                <a:sym typeface="Heebo"/>
              </a:rPr>
              <a:t>Scholarships offered to attend national and state conferences</a:t>
            </a:r>
            <a:endParaRPr sz="2800">
              <a:latin typeface="Heebo"/>
              <a:ea typeface="Heebo"/>
              <a:cs typeface="Heebo"/>
              <a:sym typeface="Heebo"/>
            </a:endParaRPr>
          </a:p>
          <a:p>
            <a:pPr marL="0" lvl="0" indent="-225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ebo"/>
              <a:buChar char="•"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Special educators and general educators were invited to join 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075" y="219750"/>
            <a:ext cx="3620550" cy="36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838355" y="41045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Heebo ExtraBold"/>
                <a:ea typeface="Heebo ExtraBold"/>
                <a:cs typeface="Heebo ExtraBold"/>
                <a:sym typeface="Heebo ExtraBold"/>
              </a:rPr>
              <a:t>State Partnership</a:t>
            </a:r>
            <a:endParaRPr sz="44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838350" y="1440950"/>
            <a:ext cx="110814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CEC</a:t>
            </a:r>
            <a:r>
              <a:rPr lang="en-US" sz="2500">
                <a:latin typeface="Heebo"/>
                <a:ea typeface="Heebo"/>
                <a:cs typeface="Heebo"/>
                <a:sym typeface="Heebo"/>
              </a:rPr>
              <a:t>-</a:t>
            </a: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Ohio partnered with the Ohio Department of Education and Workforce (ODEW): Office of Exceptional Children</a:t>
            </a:r>
            <a:endParaRPr sz="25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ebo"/>
              <a:buChar char="•"/>
            </a:pP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ODEW was looking into ways to retain teachers in the state</a:t>
            </a:r>
            <a:endParaRPr sz="25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ebo"/>
              <a:buChar char="•"/>
            </a:pP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CEC</a:t>
            </a:r>
            <a:r>
              <a:rPr lang="en-US" sz="2500">
                <a:latin typeface="Heebo"/>
                <a:ea typeface="Heebo"/>
                <a:cs typeface="Heebo"/>
                <a:sym typeface="Heebo"/>
              </a:rPr>
              <a:t>-</a:t>
            </a: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Ohio applied for grant funds to pay for memberships and other related expenses </a:t>
            </a:r>
            <a:endParaRPr sz="25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228600" lvl="0" indent="-20955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ebo"/>
              <a:buChar char="•"/>
            </a:pP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Summer 25: We host</a:t>
            </a:r>
            <a:r>
              <a:rPr lang="en-US" sz="2500">
                <a:latin typeface="Heebo"/>
                <a:ea typeface="Heebo"/>
                <a:cs typeface="Heebo"/>
                <a:sym typeface="Heebo"/>
              </a:rPr>
              <a:t>ed</a:t>
            </a: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 </a:t>
            </a:r>
            <a:r>
              <a:rPr lang="en-US" sz="2500">
                <a:latin typeface="Heebo"/>
                <a:ea typeface="Heebo"/>
                <a:cs typeface="Heebo"/>
                <a:sym typeface="Heebo"/>
              </a:rPr>
              <a:t>Communities of Practice </a:t>
            </a: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with ODEW </a:t>
            </a:r>
            <a:r>
              <a:rPr lang="en-US" sz="2500">
                <a:latin typeface="Heebo"/>
                <a:ea typeface="Heebo"/>
                <a:cs typeface="Heebo"/>
                <a:sym typeface="Heebo"/>
              </a:rPr>
              <a:t>to share progress and approaches with other organizations including </a:t>
            </a:r>
            <a:r>
              <a:rPr lang="en-US" sz="25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SLPs and School Psychologists</a:t>
            </a:r>
            <a:endParaRPr sz="25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825" y="4806850"/>
            <a:ext cx="3328475" cy="9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title="Screenshot 2025-07-06 at 12.16.52 PM.png"/>
          <p:cNvPicPr preferRelativeResize="0"/>
          <p:nvPr/>
        </p:nvPicPr>
        <p:blipFill rotWithShape="1">
          <a:blip r:embed="rId4">
            <a:alphaModFix/>
          </a:blip>
          <a:srcRect t="9197" b="7870"/>
          <a:stretch/>
        </p:blipFill>
        <p:spPr>
          <a:xfrm>
            <a:off x="5180075" y="4321650"/>
            <a:ext cx="5946849" cy="240882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838200" y="21420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ebo ExtraBold"/>
              <a:buNone/>
            </a:pPr>
            <a:r>
              <a:rPr lang="en-US"/>
              <a:t>Participation and Retention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838200" y="1329550"/>
            <a:ext cx="10515600" cy="4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2022-23: 100 mentees; 17 mentors; 13 scholarships to Louisville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2023-24: 40 mentees; 21 mentors; 20 scholarships to San Antonio</a:t>
            </a:r>
            <a:endParaRPr sz="2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700"/>
              <a:t>2024-25: 76 mentees; 48 mentors; 25 scholarships to Baltimore</a:t>
            </a:r>
            <a:endParaRPr sz="2700"/>
          </a:p>
        </p:txBody>
      </p:sp>
      <p:pic>
        <p:nvPicPr>
          <p:cNvPr id="157" name="Google Shape;157;p19" title="Screen Shot 2025-07-05 at 6.43.2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288" y="3367300"/>
            <a:ext cx="5431415" cy="34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583150" y="343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ebo ExtraBold"/>
              <a:buNone/>
            </a:pPr>
            <a:r>
              <a:rPr lang="en-US"/>
              <a:t>How can you do it?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469800" y="1555475"/>
            <a:ext cx="74793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Foster partnerships with public entities in your own state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Invite them to unit or division meetings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for updates to be shared with the organization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Consider recording updates to share out with members</a:t>
            </a:r>
            <a:endParaRPr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Set clear expectations for everyone involved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Collect data and ask questions of participants as you go</a:t>
            </a:r>
            <a:endParaRPr/>
          </a:p>
        </p:txBody>
      </p:sp>
      <p:pic>
        <p:nvPicPr>
          <p:cNvPr id="164" name="Google Shape;164;p20" title="Screenshot 2025-07-06 at 12.19.3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650" y="671450"/>
            <a:ext cx="4052399" cy="54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descr="an arrow pointing to the right with a gradient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44497">
            <a:off x="7136535" y="3377036"/>
            <a:ext cx="1137353" cy="113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824955" y="745275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Heebo ExtraBold"/>
                <a:ea typeface="Heebo ExtraBold"/>
                <a:cs typeface="Heebo ExtraBold"/>
                <a:sym typeface="Heebo ExtraBold"/>
              </a:rPr>
              <a:t>THANK YOU</a:t>
            </a:r>
            <a:endParaRPr sz="44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824955" y="1770155"/>
            <a:ext cx="10515300" cy="3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Scan QR code to see our mentoring website- 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https://tinyurl.com/cecnewteacher</a:t>
            </a:r>
            <a:endParaRPr sz="39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Heebo"/>
                <a:ea typeface="Heebo"/>
                <a:cs typeface="Heebo"/>
                <a:sym typeface="Heebo"/>
              </a:rPr>
              <a:t>Feel free to reach out for more guidance! </a:t>
            </a:r>
            <a:endParaRPr sz="28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6384325" y="3464225"/>
            <a:ext cx="42570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Laura Sebastian, MAT, M.Ed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CEC-Ohio CAN Coordinator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lauramae18@gmail.com</a:t>
            </a:r>
            <a:endParaRPr sz="2400"/>
          </a:p>
        </p:txBody>
      </p:sp>
      <p:sp>
        <p:nvSpPr>
          <p:cNvPr id="173" name="Google Shape;173;p21"/>
          <p:cNvSpPr/>
          <p:nvPr/>
        </p:nvSpPr>
        <p:spPr>
          <a:xfrm>
            <a:off x="1886425" y="3464225"/>
            <a:ext cx="38598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Erin Loomis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Membership &amp; Mentoring Committee Chair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eloomis2795@gmail.com</a:t>
            </a:r>
            <a:endParaRPr sz="2400"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8300" y="1005275"/>
            <a:ext cx="2111900" cy="20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RAND COLORS">
      <a:dk1>
        <a:srgbClr val="000000"/>
      </a:dk1>
      <a:lt1>
        <a:srgbClr val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33CCC-3486-4A47-B846-5BC00E9E0B55}"/>
</file>

<file path=customXml/itemProps2.xml><?xml version="1.0" encoding="utf-8"?>
<ds:datastoreItem xmlns:ds="http://schemas.openxmlformats.org/officeDocument/2006/customXml" ds:itemID="{30F2FE08-7381-4AF6-88A2-C864AB1FE5F9}"/>
</file>

<file path=customXml/itemProps3.xml><?xml version="1.0" encoding="utf-8"?>
<ds:datastoreItem xmlns:ds="http://schemas.openxmlformats.org/officeDocument/2006/customXml" ds:itemID="{6382F297-B86F-4C11-AD24-4992FF1277E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Heebo ExtraBold</vt:lpstr>
      <vt:lpstr>Heebo</vt:lpstr>
      <vt:lpstr>Tahoma</vt:lpstr>
      <vt:lpstr>Arial</vt:lpstr>
      <vt:lpstr>Office Theme</vt:lpstr>
      <vt:lpstr>New Teacher Institute: Mentoring to Retain Special Educators in Ohio</vt:lpstr>
      <vt:lpstr>PowerPoint Presentation</vt:lpstr>
      <vt:lpstr>PowerPoint Presentation</vt:lpstr>
      <vt:lpstr>Participation and Retention</vt:lpstr>
      <vt:lpstr>How can you do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Caroline Schwartz</cp:lastModifiedBy>
  <cp:revision>1</cp:revision>
  <dcterms:modified xsi:type="dcterms:W3CDTF">2025-07-07T16:49:23Z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</Properties>
</file>