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Heebo"/>
      <p:regular r:id="rId19"/>
      <p:bold r:id="rId20"/>
    </p:embeddedFont>
    <p:embeddedFont>
      <p:font typeface="Montserrat"/>
      <p:regular r:id="rId21"/>
      <p:bold r:id="rId22"/>
      <p:italic r:id="rId23"/>
      <p:boldItalic r:id="rId24"/>
    </p:embeddedFont>
    <p:embeddedFont>
      <p:font typeface="Heebo ExtraBold"/>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21" Type="http://schemas.openxmlformats.org/officeDocument/2006/relationships/font" Target="fonts/Montserrat-regular.fntdata"/><Relationship Id="rId3" Type="http://schemas.openxmlformats.org/officeDocument/2006/relationships/slideMaster" Target="slideMasters/slideMaster1.xml"/><Relationship Id="rId25" Type="http://schemas.openxmlformats.org/officeDocument/2006/relationships/font" Target="fonts/HeeboExtraBold-bold.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font" Target="fonts/Heebo-bold.fntdata"/><Relationship Id="rId2" Type="http://schemas.openxmlformats.org/officeDocument/2006/relationships/presProps" Target="presProps.xml"/><Relationship Id="rId16" Type="http://schemas.openxmlformats.org/officeDocument/2006/relationships/slide" Target="slides/slide12.xml"/><Relationship Id="rId24" Type="http://schemas.openxmlformats.org/officeDocument/2006/relationships/font" Target="fonts/Montserrat-boldItalic.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font" Target="fonts/Montserrat-italic.fnt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font" Target="fonts/Heebo-regular.fntdata"/><Relationship Id="rId22" Type="http://schemas.openxmlformats.org/officeDocument/2006/relationships/font" Target="fonts/Montserrat-bold.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d64b5f42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6d64b5f42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6d64b5f42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6d64b5f42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6d64b5f42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6d64b5f42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6d64b5f42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6d64b5f42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6d64b5f42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6d64b5f42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d64b5f42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6d64b5f42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6d64b5f42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6d64b5f42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6d64b5f42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6d64b5f4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6d64b5f42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6d64b5f42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6d64b5f42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6d64b5f42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d64b5f42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6d64b5f42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d64b5f42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6d64b5f42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rgbClr val="117CC8"/>
                </a:solidFill>
                <a:latin typeface="Montserrat"/>
                <a:ea typeface="Montserrat"/>
                <a:cs typeface="Montserrat"/>
                <a:sym typeface="Montserrat"/>
              </a:rPr>
              <a:t>The sandbox functions as a crosswalk between:</a:t>
            </a:r>
            <a:endParaRPr sz="1900">
              <a:solidFill>
                <a:srgbClr val="117CC8"/>
              </a:solidFill>
              <a:latin typeface="Montserrat"/>
              <a:ea typeface="Montserrat"/>
              <a:cs typeface="Montserrat"/>
              <a:sym typeface="Montserrat"/>
            </a:endParaRPr>
          </a:p>
          <a:p>
            <a:pPr indent="-336550" lvl="0" marL="457200" rtl="0" algn="l">
              <a:spcBef>
                <a:spcPts val="1000"/>
              </a:spcBef>
              <a:spcAft>
                <a:spcPts val="0"/>
              </a:spcAft>
              <a:buClr>
                <a:srgbClr val="117CC8"/>
              </a:buClr>
              <a:buSzPts val="1700"/>
              <a:buFont typeface="Montserrat"/>
              <a:buChar char="●"/>
            </a:pPr>
            <a:r>
              <a:rPr lang="en-US" sz="1900">
                <a:solidFill>
                  <a:srgbClr val="117CC8"/>
                </a:solidFill>
                <a:latin typeface="Montserrat"/>
                <a:ea typeface="Montserrat"/>
                <a:cs typeface="Montserrat"/>
                <a:sym typeface="Montserrat"/>
              </a:rPr>
              <a:t>MDE standards (knowledge and skill elements),</a:t>
            </a:r>
            <a:endParaRPr sz="1900">
              <a:solidFill>
                <a:srgbClr val="117CC8"/>
              </a:solidFill>
              <a:latin typeface="Montserrat"/>
              <a:ea typeface="Montserrat"/>
              <a:cs typeface="Montserrat"/>
              <a:sym typeface="Montserrat"/>
            </a:endParaRPr>
          </a:p>
          <a:p>
            <a:pPr indent="-336550" lvl="0" marL="457200" rtl="0" algn="l">
              <a:spcBef>
                <a:spcPts val="0"/>
              </a:spcBef>
              <a:spcAft>
                <a:spcPts val="0"/>
              </a:spcAft>
              <a:buClr>
                <a:srgbClr val="117CC8"/>
              </a:buClr>
              <a:buSzPts val="1700"/>
              <a:buFont typeface="Montserrat"/>
              <a:buChar char="●"/>
            </a:pPr>
            <a:r>
              <a:rPr lang="en-US" sz="1900">
                <a:solidFill>
                  <a:srgbClr val="117CC8"/>
                </a:solidFill>
                <a:latin typeface="Montserrat"/>
                <a:ea typeface="Montserrat"/>
                <a:cs typeface="Montserrat"/>
                <a:sym typeface="Montserrat"/>
              </a:rPr>
              <a:t>MAASE’s guiding principles (core leadership competencies),</a:t>
            </a:r>
            <a:endParaRPr sz="1900">
              <a:solidFill>
                <a:srgbClr val="117CC8"/>
              </a:solidFill>
              <a:latin typeface="Montserrat"/>
              <a:ea typeface="Montserrat"/>
              <a:cs typeface="Montserrat"/>
              <a:sym typeface="Montserrat"/>
            </a:endParaRPr>
          </a:p>
          <a:p>
            <a:pPr indent="-336550" lvl="0" marL="457200" rtl="0" algn="l">
              <a:spcBef>
                <a:spcPts val="0"/>
              </a:spcBef>
              <a:spcAft>
                <a:spcPts val="0"/>
              </a:spcAft>
              <a:buClr>
                <a:srgbClr val="117CC8"/>
              </a:buClr>
              <a:buSzPts val="1700"/>
              <a:buFont typeface="Montserrat"/>
              <a:buChar char="●"/>
            </a:pPr>
            <a:r>
              <a:rPr lang="en-US" sz="1900">
                <a:solidFill>
                  <a:srgbClr val="117CC8"/>
                </a:solidFill>
                <a:latin typeface="Montserrat"/>
                <a:ea typeface="Montserrat"/>
                <a:cs typeface="Montserrat"/>
                <a:sym typeface="Montserrat"/>
              </a:rPr>
              <a:t>and actual programmatic offerings (events, academies, and PL formats).</a:t>
            </a:r>
            <a:endParaRPr sz="1900">
              <a:solidFill>
                <a:srgbClr val="117CC8"/>
              </a:solidFill>
              <a:latin typeface="Montserrat"/>
              <a:ea typeface="Montserrat"/>
              <a:cs typeface="Montserrat"/>
              <a:sym typeface="Montserrat"/>
            </a:endParaRPr>
          </a:p>
          <a:p>
            <a:pPr indent="0" lvl="0" marL="0" rtl="0" algn="l">
              <a:spcBef>
                <a:spcPts val="10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6d64b5f42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6d64b5f42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a:off x="0" y="3967316"/>
            <a:ext cx="12192000"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12" name="Google Shape;12;p2"/>
          <p:cNvSpPr/>
          <p:nvPr/>
        </p:nvSpPr>
        <p:spPr>
          <a:xfrm>
            <a:off x="0" y="1"/>
            <a:ext cx="12192000" cy="3967315"/>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13" name="Google Shape;13;p2"/>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14" name="Google Shape;14;p2"/>
          <p:cNvSpPr txBox="1"/>
          <p:nvPr>
            <p:ph type="ctrTitle"/>
          </p:nvPr>
        </p:nvSpPr>
        <p:spPr>
          <a:xfrm>
            <a:off x="1524000" y="1171852"/>
            <a:ext cx="9144000" cy="306362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Heebo Extra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524000" y="4424668"/>
            <a:ext cx="9144000" cy="1515479"/>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17" name="Google Shape;17;p2"/>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descr="A blue text on a black background&#10;&#10;Description automatically generated" id="18" name="Google Shape;18;p2"/>
          <p:cNvPicPr preferRelativeResize="0"/>
          <p:nvPr/>
        </p:nvPicPr>
        <p:blipFill rotWithShape="1">
          <a:blip r:embed="rId2">
            <a:alphaModFix/>
          </a:blip>
          <a:srcRect b="0" l="0" r="0" t="0"/>
          <a:stretch/>
        </p:blipFill>
        <p:spPr>
          <a:xfrm>
            <a:off x="199259" y="6244528"/>
            <a:ext cx="1010416" cy="4616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82" name="Shape 82"/>
        <p:cNvGrpSpPr/>
        <p:nvPr/>
      </p:nvGrpSpPr>
      <p:grpSpPr>
        <a:xfrm>
          <a:off x="0" y="0"/>
          <a:ext cx="0" cy="0"/>
          <a:chOff x="0" y="0"/>
          <a:chExt cx="0" cy="0"/>
        </a:xfrm>
      </p:grpSpPr>
      <p:sp>
        <p:nvSpPr>
          <p:cNvPr id="83" name="Google Shape;83;p11"/>
          <p:cNvSpPr/>
          <p:nvPr/>
        </p:nvSpPr>
        <p:spPr>
          <a:xfrm>
            <a:off x="8343331" y="0"/>
            <a:ext cx="3848669" cy="6858000"/>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84" name="Google Shape;84;p11"/>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85" name="Google Shape;85;p11"/>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id="86" name="Google Shape;86;p11"/>
          <p:cNvPicPr preferRelativeResize="0"/>
          <p:nvPr/>
        </p:nvPicPr>
        <p:blipFill rotWithShape="1">
          <a:blip r:embed="rId2">
            <a:alphaModFix/>
          </a:blip>
          <a:srcRect b="0" l="0" r="0" t="0"/>
          <a:stretch/>
        </p:blipFill>
        <p:spPr>
          <a:xfrm>
            <a:off x="199259" y="6244528"/>
            <a:ext cx="1010415" cy="461606"/>
          </a:xfrm>
          <a:prstGeom prst="rect">
            <a:avLst/>
          </a:prstGeom>
          <a:noFill/>
          <a:ln>
            <a:noFill/>
          </a:ln>
        </p:spPr>
      </p:pic>
      <p:sp>
        <p:nvSpPr>
          <p:cNvPr id="87" name="Google Shape;87;p11"/>
          <p:cNvSpPr txBox="1"/>
          <p:nvPr>
            <p:ph type="title"/>
          </p:nvPr>
        </p:nvSpPr>
        <p:spPr>
          <a:xfrm>
            <a:off x="8624603" y="736849"/>
            <a:ext cx="3286125" cy="5308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Heebo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1"/>
          <p:cNvSpPr/>
          <p:nvPr/>
        </p:nvSpPr>
        <p:spPr>
          <a:xfrm rot="5400000">
            <a:off x="4683525" y="3198198"/>
            <a:ext cx="6858003"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89" name="Google Shape;89;p11"/>
          <p:cNvSpPr/>
          <p:nvPr/>
        </p:nvSpPr>
        <p:spPr>
          <a:xfrm>
            <a:off x="407988" y="390617"/>
            <a:ext cx="8070187"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90" name="Google Shape;90;p11"/>
          <p:cNvSpPr txBox="1"/>
          <p:nvPr>
            <p:ph idx="1" type="body"/>
          </p:nvPr>
        </p:nvSpPr>
        <p:spPr>
          <a:xfrm>
            <a:off x="638790" y="736850"/>
            <a:ext cx="7200137" cy="53088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12"/>
          <p:cNvSpPr/>
          <p:nvPr/>
        </p:nvSpPr>
        <p:spPr>
          <a:xfrm>
            <a:off x="0" y="1942704"/>
            <a:ext cx="12192000"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93" name="Google Shape;93;p12"/>
          <p:cNvSpPr/>
          <p:nvPr/>
        </p:nvSpPr>
        <p:spPr>
          <a:xfrm>
            <a:off x="0" y="2404313"/>
            <a:ext cx="12192000" cy="3731003"/>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94" name="Google Shape;94;p12"/>
          <p:cNvSpPr txBox="1"/>
          <p:nvPr>
            <p:ph type="title"/>
          </p:nvPr>
        </p:nvSpPr>
        <p:spPr>
          <a:xfrm>
            <a:off x="838200" y="68103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2"/>
          <p:cNvSpPr txBox="1"/>
          <p:nvPr>
            <p:ph idx="1" type="body"/>
          </p:nvPr>
        </p:nvSpPr>
        <p:spPr>
          <a:xfrm>
            <a:off x="838200" y="2649595"/>
            <a:ext cx="5181600" cy="34432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2"/>
          <p:cNvSpPr txBox="1"/>
          <p:nvPr>
            <p:ph idx="2" type="body"/>
          </p:nvPr>
        </p:nvSpPr>
        <p:spPr>
          <a:xfrm>
            <a:off x="6172200" y="2649593"/>
            <a:ext cx="5181600" cy="3443289"/>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2"/>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98" name="Google Shape;98;p12"/>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descr="A blue text on a black background&#10;&#10;Description automatically generated" id="99" name="Google Shape;99;p12"/>
          <p:cNvPicPr preferRelativeResize="0"/>
          <p:nvPr/>
        </p:nvPicPr>
        <p:blipFill rotWithShape="1">
          <a:blip r:embed="rId2">
            <a:alphaModFix/>
          </a:blip>
          <a:srcRect b="0" l="0" r="0" t="0"/>
          <a:stretch/>
        </p:blipFill>
        <p:spPr>
          <a:xfrm>
            <a:off x="199259" y="6244528"/>
            <a:ext cx="1010416" cy="46160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13"/>
          <p:cNvSpPr/>
          <p:nvPr/>
        </p:nvSpPr>
        <p:spPr>
          <a:xfrm>
            <a:off x="108155" y="98324"/>
            <a:ext cx="11975691" cy="6661352"/>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102" name="Google Shape;102;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Heebo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b="1" sz="2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4" name="Google Shape;104;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b="1" sz="2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6" name="Google Shape;106;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3"/>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108" name="Google Shape;108;p13"/>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id="109" name="Google Shape;109;p13"/>
          <p:cNvPicPr preferRelativeResize="0"/>
          <p:nvPr/>
        </p:nvPicPr>
        <p:blipFill rotWithShape="1">
          <a:blip r:embed="rId2">
            <a:alphaModFix/>
          </a:blip>
          <a:srcRect b="0" l="0" r="0" t="0"/>
          <a:stretch/>
        </p:blipFill>
        <p:spPr>
          <a:xfrm>
            <a:off x="199259" y="6244528"/>
            <a:ext cx="1010416" cy="46160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10" name="Shape 110"/>
        <p:cNvGrpSpPr/>
        <p:nvPr/>
      </p:nvGrpSpPr>
      <p:grpSpPr>
        <a:xfrm>
          <a:off x="0" y="0"/>
          <a:ext cx="0" cy="0"/>
          <a:chOff x="0" y="0"/>
          <a:chExt cx="0" cy="0"/>
        </a:xfrm>
      </p:grpSpPr>
      <p:sp>
        <p:nvSpPr>
          <p:cNvPr id="111" name="Google Shape;111;p14"/>
          <p:cNvSpPr/>
          <p:nvPr/>
        </p:nvSpPr>
        <p:spPr>
          <a:xfrm>
            <a:off x="0" y="0"/>
            <a:ext cx="12192000" cy="6858000"/>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112" name="Google Shape;112;p14"/>
          <p:cNvSpPr/>
          <p:nvPr/>
        </p:nvSpPr>
        <p:spPr>
          <a:xfrm>
            <a:off x="108155" y="98324"/>
            <a:ext cx="11975691" cy="6661352"/>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113" name="Google Shape;113;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Heebo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b="1" sz="2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5" name="Google Shape;115;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b="1" sz="2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7" name="Google Shape;117;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4"/>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119" name="Google Shape;119;p14"/>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id="120" name="Google Shape;120;p14"/>
          <p:cNvPicPr preferRelativeResize="0"/>
          <p:nvPr/>
        </p:nvPicPr>
        <p:blipFill rotWithShape="1">
          <a:blip r:embed="rId2">
            <a:alphaModFix/>
          </a:blip>
          <a:srcRect b="0" l="0" r="0" t="0"/>
          <a:stretch/>
        </p:blipFill>
        <p:spPr>
          <a:xfrm>
            <a:off x="199259" y="6244528"/>
            <a:ext cx="1010416" cy="46160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121" name="Shape 121"/>
        <p:cNvGrpSpPr/>
        <p:nvPr/>
      </p:nvGrpSpPr>
      <p:grpSpPr>
        <a:xfrm>
          <a:off x="0" y="0"/>
          <a:ext cx="0" cy="0"/>
          <a:chOff x="0" y="0"/>
          <a:chExt cx="0" cy="0"/>
        </a:xfrm>
      </p:grpSpPr>
      <p:sp>
        <p:nvSpPr>
          <p:cNvPr id="122" name="Google Shape;122;p15"/>
          <p:cNvSpPr/>
          <p:nvPr/>
        </p:nvSpPr>
        <p:spPr>
          <a:xfrm>
            <a:off x="108155" y="98324"/>
            <a:ext cx="11975691" cy="6661352"/>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123" name="Google Shape;123;p15"/>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124" name="Google Shape;124;p15"/>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id="125" name="Google Shape;125;p15"/>
          <p:cNvPicPr preferRelativeResize="0"/>
          <p:nvPr/>
        </p:nvPicPr>
        <p:blipFill rotWithShape="1">
          <a:blip r:embed="rId2">
            <a:alphaModFix/>
          </a:blip>
          <a:srcRect b="0" l="0" r="0" t="0"/>
          <a:stretch/>
        </p:blipFill>
        <p:spPr>
          <a:xfrm>
            <a:off x="199259" y="6244528"/>
            <a:ext cx="1010416" cy="461606"/>
          </a:xfrm>
          <a:prstGeom prst="rect">
            <a:avLst/>
          </a:prstGeom>
          <a:noFill/>
          <a:ln>
            <a:noFill/>
          </a:ln>
        </p:spPr>
      </p:pic>
      <p:sp>
        <p:nvSpPr>
          <p:cNvPr id="126" name="Google Shape;126;p15"/>
          <p:cNvSpPr/>
          <p:nvPr>
            <p:ph idx="2" type="pic"/>
          </p:nvPr>
        </p:nvSpPr>
        <p:spPr>
          <a:xfrm>
            <a:off x="1426346" y="470514"/>
            <a:ext cx="4669654" cy="2692153"/>
          </a:xfrm>
          <a:prstGeom prst="rect">
            <a:avLst/>
          </a:prstGeom>
          <a:noFill/>
          <a:ln>
            <a:noFill/>
          </a:ln>
        </p:spPr>
      </p:sp>
      <p:sp>
        <p:nvSpPr>
          <p:cNvPr id="127" name="Google Shape;127;p15"/>
          <p:cNvSpPr/>
          <p:nvPr>
            <p:ph idx="3" type="pic"/>
          </p:nvPr>
        </p:nvSpPr>
        <p:spPr>
          <a:xfrm>
            <a:off x="6235085" y="470514"/>
            <a:ext cx="4669654" cy="2692153"/>
          </a:xfrm>
          <a:prstGeom prst="rect">
            <a:avLst/>
          </a:prstGeom>
          <a:noFill/>
          <a:ln>
            <a:noFill/>
          </a:ln>
        </p:spPr>
      </p:sp>
      <p:sp>
        <p:nvSpPr>
          <p:cNvPr id="128" name="Google Shape;128;p15"/>
          <p:cNvSpPr/>
          <p:nvPr>
            <p:ph idx="4" type="pic"/>
          </p:nvPr>
        </p:nvSpPr>
        <p:spPr>
          <a:xfrm>
            <a:off x="1426346" y="3250757"/>
            <a:ext cx="4669654" cy="2692153"/>
          </a:xfrm>
          <a:prstGeom prst="rect">
            <a:avLst/>
          </a:prstGeom>
          <a:noFill/>
          <a:ln>
            <a:noFill/>
          </a:ln>
        </p:spPr>
      </p:sp>
      <p:sp>
        <p:nvSpPr>
          <p:cNvPr id="129" name="Google Shape;129;p15"/>
          <p:cNvSpPr/>
          <p:nvPr>
            <p:ph idx="5" type="pic"/>
          </p:nvPr>
        </p:nvSpPr>
        <p:spPr>
          <a:xfrm>
            <a:off x="6235085" y="3250757"/>
            <a:ext cx="4669654" cy="2692153"/>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0" name="Shape 130"/>
        <p:cNvGrpSpPr/>
        <p:nvPr/>
      </p:nvGrpSpPr>
      <p:grpSpPr>
        <a:xfrm>
          <a:off x="0" y="0"/>
          <a:ext cx="0" cy="0"/>
          <a:chOff x="0" y="0"/>
          <a:chExt cx="0" cy="0"/>
        </a:xfrm>
      </p:grpSpPr>
      <p:sp>
        <p:nvSpPr>
          <p:cNvPr id="131" name="Google Shape;131;p16"/>
          <p:cNvSpPr txBox="1"/>
          <p:nvPr>
            <p:ph type="title"/>
          </p:nvPr>
        </p:nvSpPr>
        <p:spPr>
          <a:xfrm>
            <a:off x="1542033" y="1787200"/>
            <a:ext cx="5642700" cy="1007700"/>
          </a:xfrm>
          <a:prstGeom prst="rect">
            <a:avLst/>
          </a:prstGeom>
        </p:spPr>
        <p:txBody>
          <a:bodyPr anchorCtr="0" anchor="b" bIns="45700" lIns="91425" spcFirstLastPara="1" rIns="91425" wrap="square" tIns="4570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32" name="Google Shape;132;p16"/>
          <p:cNvSpPr txBox="1"/>
          <p:nvPr>
            <p:ph idx="1" type="body"/>
          </p:nvPr>
        </p:nvSpPr>
        <p:spPr>
          <a:xfrm>
            <a:off x="1542033" y="2794800"/>
            <a:ext cx="5642700" cy="2682300"/>
          </a:xfrm>
          <a:prstGeom prst="rect">
            <a:avLst/>
          </a:prstGeom>
        </p:spPr>
        <p:txBody>
          <a:bodyPr anchorCtr="0" anchor="t" bIns="45700" lIns="91425" spcFirstLastPara="1" rIns="91425" wrap="square" tIns="45700">
            <a:noAutofit/>
          </a:bodyPr>
          <a:lstStyle>
            <a:lvl1pPr indent="-330200" lvl="0" marL="457200">
              <a:spcBef>
                <a:spcPts val="1000"/>
              </a:spcBef>
              <a:spcAft>
                <a:spcPts val="0"/>
              </a:spcAft>
              <a:buSzPts val="1600"/>
              <a:buChar char="•"/>
              <a:defRPr sz="1900">
                <a:solidFill>
                  <a:schemeClr val="accent2"/>
                </a:solidFill>
              </a:defRPr>
            </a:lvl1pPr>
            <a:lvl2pPr indent="-330200" lvl="1" marL="914400">
              <a:spcBef>
                <a:spcPts val="500"/>
              </a:spcBef>
              <a:spcAft>
                <a:spcPts val="0"/>
              </a:spcAft>
              <a:buSzPts val="1600"/>
              <a:buChar char="•"/>
              <a:defRPr sz="1600"/>
            </a:lvl2pPr>
            <a:lvl3pPr indent="-330200" lvl="2" marL="1371600">
              <a:spcBef>
                <a:spcPts val="500"/>
              </a:spcBef>
              <a:spcAft>
                <a:spcPts val="0"/>
              </a:spcAft>
              <a:buSzPts val="1600"/>
              <a:buChar char="•"/>
              <a:defRPr sz="1600"/>
            </a:lvl3pPr>
            <a:lvl4pPr indent="-330200" lvl="3" marL="1828800">
              <a:spcBef>
                <a:spcPts val="500"/>
              </a:spcBef>
              <a:spcAft>
                <a:spcPts val="0"/>
              </a:spcAft>
              <a:buSzPts val="1600"/>
              <a:buChar char="•"/>
              <a:defRPr sz="1600"/>
            </a:lvl4pPr>
            <a:lvl5pPr indent="-330200" lvl="4" marL="2286000">
              <a:spcBef>
                <a:spcPts val="500"/>
              </a:spcBef>
              <a:spcAft>
                <a:spcPts val="0"/>
              </a:spcAft>
              <a:buSzPts val="1600"/>
              <a:buChar char="•"/>
              <a:defRPr sz="1600"/>
            </a:lvl5pPr>
            <a:lvl6pPr indent="-330200" lvl="5" marL="2743200">
              <a:spcBef>
                <a:spcPts val="500"/>
              </a:spcBef>
              <a:spcAft>
                <a:spcPts val="0"/>
              </a:spcAft>
              <a:buSzPts val="1600"/>
              <a:buChar char="•"/>
              <a:defRPr sz="1600"/>
            </a:lvl6pPr>
            <a:lvl7pPr indent="-330200" lvl="6" marL="3200400">
              <a:spcBef>
                <a:spcPts val="500"/>
              </a:spcBef>
              <a:spcAft>
                <a:spcPts val="0"/>
              </a:spcAft>
              <a:buSzPts val="1600"/>
              <a:buChar char="•"/>
              <a:defRPr sz="1600"/>
            </a:lvl7pPr>
            <a:lvl8pPr indent="-330200" lvl="7" marL="3657600">
              <a:spcBef>
                <a:spcPts val="500"/>
              </a:spcBef>
              <a:spcAft>
                <a:spcPts val="0"/>
              </a:spcAft>
              <a:buSzPts val="1600"/>
              <a:buChar char="•"/>
              <a:defRPr sz="1600"/>
            </a:lvl8pPr>
            <a:lvl9pPr indent="-330200" lvl="8" marL="4114800">
              <a:spcBef>
                <a:spcPts val="500"/>
              </a:spcBef>
              <a:spcAft>
                <a:spcPts val="0"/>
              </a:spcAft>
              <a:buSzPts val="1600"/>
              <a:buChar char="•"/>
              <a:defRPr sz="1600"/>
            </a:lvl9pPr>
          </a:lstStyle>
          <a:p/>
        </p:txBody>
      </p:sp>
      <p:sp>
        <p:nvSpPr>
          <p:cNvPr id="133" name="Google Shape;133;p16"/>
          <p:cNvSpPr/>
          <p:nvPr/>
        </p:nvSpPr>
        <p:spPr>
          <a:xfrm>
            <a:off x="8976167" y="0"/>
            <a:ext cx="1621500" cy="34287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6"/>
          <p:cNvSpPr/>
          <p:nvPr/>
        </p:nvSpPr>
        <p:spPr>
          <a:xfrm>
            <a:off x="10601767" y="3429000"/>
            <a:ext cx="1621500" cy="34287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135" name="Shape 135"/>
        <p:cNvGrpSpPr/>
        <p:nvPr/>
      </p:nvGrpSpPr>
      <p:grpSpPr>
        <a:xfrm>
          <a:off x="0" y="0"/>
          <a:ext cx="0" cy="0"/>
          <a:chOff x="0" y="0"/>
          <a:chExt cx="0" cy="0"/>
        </a:xfrm>
      </p:grpSpPr>
      <p:sp>
        <p:nvSpPr>
          <p:cNvPr id="136" name="Google Shape;136;p17"/>
          <p:cNvSpPr txBox="1"/>
          <p:nvPr>
            <p:ph type="title"/>
          </p:nvPr>
        </p:nvSpPr>
        <p:spPr>
          <a:xfrm>
            <a:off x="365833" y="82667"/>
            <a:ext cx="5145300" cy="1784400"/>
          </a:xfrm>
          <a:prstGeom prst="rect">
            <a:avLst/>
          </a:prstGeom>
        </p:spPr>
        <p:txBody>
          <a:bodyPr anchorCtr="0" anchor="t" bIns="45700" lIns="91425" spcFirstLastPara="1" rIns="91425" wrap="square" tIns="45700">
            <a:noAutofit/>
          </a:bodyPr>
          <a:lstStyle>
            <a:lvl1pPr lvl="0">
              <a:spcBef>
                <a:spcPts val="0"/>
              </a:spcBef>
              <a:spcAft>
                <a:spcPts val="0"/>
              </a:spcAft>
              <a:buClr>
                <a:schemeClr val="accent1"/>
              </a:buClr>
              <a:buSzPts val="2800"/>
              <a:buNone/>
              <a:defRPr sz="8700">
                <a:solidFill>
                  <a:schemeClr val="accent1"/>
                </a:solidFill>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137" name="Google Shape;137;p17"/>
          <p:cNvSpPr txBox="1"/>
          <p:nvPr/>
        </p:nvSpPr>
        <p:spPr>
          <a:xfrm>
            <a:off x="3511800" y="5881667"/>
            <a:ext cx="5274900" cy="816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400"/>
              </a:spcBef>
              <a:spcAft>
                <a:spcPts val="0"/>
              </a:spcAft>
              <a:buNone/>
            </a:pPr>
            <a:r>
              <a:rPr lang="en-US" sz="1500">
                <a:solidFill>
                  <a:schemeClr val="accent2"/>
                </a:solidFill>
                <a:latin typeface="Montserrat"/>
                <a:ea typeface="Montserrat"/>
                <a:cs typeface="Montserrat"/>
                <a:sym typeface="Montserrat"/>
              </a:rPr>
              <a:t>Add Text Here</a:t>
            </a:r>
            <a:endParaRPr b="1" sz="1500">
              <a:solidFill>
                <a:schemeClr val="accent2"/>
              </a:solidFill>
              <a:latin typeface="Montserrat"/>
              <a:ea typeface="Montserrat"/>
              <a:cs typeface="Montserrat"/>
              <a:sym typeface="Montserrat"/>
            </a:endParaRPr>
          </a:p>
        </p:txBody>
      </p:sp>
      <p:sp>
        <p:nvSpPr>
          <p:cNvPr id="138" name="Google Shape;138;p17"/>
          <p:cNvSpPr/>
          <p:nvPr/>
        </p:nvSpPr>
        <p:spPr>
          <a:xfrm>
            <a:off x="8948800" y="3428800"/>
            <a:ext cx="1621500" cy="34287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7"/>
          <p:cNvSpPr/>
          <p:nvPr/>
        </p:nvSpPr>
        <p:spPr>
          <a:xfrm>
            <a:off x="10570400" y="0"/>
            <a:ext cx="1621500" cy="34287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18"/>
          <p:cNvSpPr txBox="1"/>
          <p:nvPr>
            <p:ph type="title"/>
          </p:nvPr>
        </p:nvSpPr>
        <p:spPr>
          <a:xfrm>
            <a:off x="950967" y="512064"/>
            <a:ext cx="10290000" cy="763500"/>
          </a:xfrm>
          <a:prstGeom prst="rect">
            <a:avLst/>
          </a:prstGeom>
        </p:spPr>
        <p:txBody>
          <a:bodyPr anchorCtr="0" anchor="ctr" bIns="45700" lIns="91425" spcFirstLastPara="1" rIns="91425" wrap="square" tIns="45700">
            <a:noAutofit/>
          </a:bodyPr>
          <a:lstStyle>
            <a:lvl1pPr lvl="0">
              <a:spcBef>
                <a:spcPts val="0"/>
              </a:spcBef>
              <a:spcAft>
                <a:spcPts val="0"/>
              </a:spcAft>
              <a:buSzPts val="44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8"/>
          <p:cNvSpPr txBox="1"/>
          <p:nvPr>
            <p:ph idx="1" type="subTitle"/>
          </p:nvPr>
        </p:nvSpPr>
        <p:spPr>
          <a:xfrm>
            <a:off x="950967" y="1752750"/>
            <a:ext cx="3982800" cy="932400"/>
          </a:xfrm>
          <a:prstGeom prst="rect">
            <a:avLst/>
          </a:prstGeom>
        </p:spPr>
        <p:txBody>
          <a:bodyPr anchorCtr="0" anchor="t" bIns="45700" lIns="91425" spcFirstLastPara="1" rIns="91425" wrap="square" tIns="45700">
            <a:noAutofit/>
          </a:bodyPr>
          <a:lstStyle>
            <a:lvl1pPr lvl="0">
              <a:spcBef>
                <a:spcPts val="1000"/>
              </a:spcBef>
              <a:spcAft>
                <a:spcPts val="0"/>
              </a:spcAft>
              <a:buClr>
                <a:schemeClr val="accent1"/>
              </a:buClr>
              <a:buSzPts val="2800"/>
              <a:buNone/>
              <a:defRPr b="1">
                <a:solidFill>
                  <a:schemeClr val="accent1"/>
                </a:solidFill>
              </a:defRPr>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p:txBody>
      </p:sp>
      <p:sp>
        <p:nvSpPr>
          <p:cNvPr id="143" name="Google Shape;143;p18"/>
          <p:cNvSpPr txBox="1"/>
          <p:nvPr>
            <p:ph idx="2" type="subTitle"/>
          </p:nvPr>
        </p:nvSpPr>
        <p:spPr>
          <a:xfrm>
            <a:off x="4657600" y="1727967"/>
            <a:ext cx="3748500" cy="981900"/>
          </a:xfrm>
          <a:prstGeom prst="rect">
            <a:avLst/>
          </a:prstGeom>
        </p:spPr>
        <p:txBody>
          <a:bodyPr anchorCtr="0" anchor="t" bIns="45700" lIns="91425" spcFirstLastPara="1" rIns="91425" wrap="square" tIns="45700">
            <a:noAutofit/>
          </a:bodyPr>
          <a:lstStyle>
            <a:lvl1pPr lvl="0">
              <a:spcBef>
                <a:spcPts val="1000"/>
              </a:spcBef>
              <a:spcAft>
                <a:spcPts val="0"/>
              </a:spcAft>
              <a:buClr>
                <a:schemeClr val="accent1"/>
              </a:buClr>
              <a:buSzPts val="2800"/>
              <a:buNone/>
              <a:defRPr b="1">
                <a:solidFill>
                  <a:schemeClr val="accent1"/>
                </a:solidFill>
              </a:defRPr>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p:txBody>
      </p:sp>
      <p:sp>
        <p:nvSpPr>
          <p:cNvPr id="144" name="Google Shape;144;p18"/>
          <p:cNvSpPr/>
          <p:nvPr/>
        </p:nvSpPr>
        <p:spPr>
          <a:xfrm>
            <a:off x="10027600" y="2734800"/>
            <a:ext cx="1621500" cy="34287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8"/>
          <p:cNvSpPr/>
          <p:nvPr/>
        </p:nvSpPr>
        <p:spPr>
          <a:xfrm>
            <a:off x="8406000" y="0"/>
            <a:ext cx="1621500" cy="27348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8"/>
          <p:cNvSpPr txBox="1"/>
          <p:nvPr>
            <p:ph idx="3" type="subTitle"/>
          </p:nvPr>
        </p:nvSpPr>
        <p:spPr>
          <a:xfrm>
            <a:off x="1014800" y="2704400"/>
            <a:ext cx="2702400" cy="3489600"/>
          </a:xfrm>
          <a:prstGeom prst="rect">
            <a:avLst/>
          </a:prstGeom>
        </p:spPr>
        <p:txBody>
          <a:bodyPr anchorCtr="0" anchor="t" bIns="45700" lIns="91425" spcFirstLastPara="1" rIns="91425" wrap="square" tIns="45700">
            <a:noAutofit/>
          </a:bodyPr>
          <a:lstStyle>
            <a:lvl1pPr lvl="0" algn="ctr">
              <a:spcBef>
                <a:spcPts val="1000"/>
              </a:spcBef>
              <a:spcAft>
                <a:spcPts val="0"/>
              </a:spcAft>
              <a:buSzPts val="1600"/>
              <a:buNone/>
              <a:defRPr sz="1600"/>
            </a:lvl1pPr>
            <a:lvl2pPr lvl="1" algn="ctr">
              <a:spcBef>
                <a:spcPts val="500"/>
              </a:spcBef>
              <a:spcAft>
                <a:spcPts val="0"/>
              </a:spcAft>
              <a:buSzPts val="2400"/>
              <a:buNone/>
              <a:defRPr/>
            </a:lvl2pPr>
            <a:lvl3pPr lvl="2" algn="ctr">
              <a:spcBef>
                <a:spcPts val="500"/>
              </a:spcBef>
              <a:spcAft>
                <a:spcPts val="0"/>
              </a:spcAft>
              <a:buSzPts val="2000"/>
              <a:buNone/>
              <a:defRPr/>
            </a:lvl3pPr>
            <a:lvl4pPr lvl="3" algn="ctr">
              <a:spcBef>
                <a:spcPts val="500"/>
              </a:spcBef>
              <a:spcAft>
                <a:spcPts val="0"/>
              </a:spcAft>
              <a:buSzPts val="1800"/>
              <a:buNone/>
              <a:defRPr/>
            </a:lvl4pPr>
            <a:lvl5pPr lvl="4" algn="ctr">
              <a:spcBef>
                <a:spcPts val="500"/>
              </a:spcBef>
              <a:spcAft>
                <a:spcPts val="0"/>
              </a:spcAft>
              <a:buSzPts val="1800"/>
              <a:buNone/>
              <a:defRPr/>
            </a:lvl5pPr>
            <a:lvl6pPr lvl="5" algn="ctr">
              <a:spcBef>
                <a:spcPts val="500"/>
              </a:spcBef>
              <a:spcAft>
                <a:spcPts val="0"/>
              </a:spcAft>
              <a:buSzPts val="1800"/>
              <a:buNone/>
              <a:defRPr/>
            </a:lvl6pPr>
            <a:lvl7pPr lvl="6" algn="ctr">
              <a:spcBef>
                <a:spcPts val="500"/>
              </a:spcBef>
              <a:spcAft>
                <a:spcPts val="0"/>
              </a:spcAft>
              <a:buSzPts val="1800"/>
              <a:buNone/>
              <a:defRPr/>
            </a:lvl7pPr>
            <a:lvl8pPr lvl="7" algn="ctr">
              <a:spcBef>
                <a:spcPts val="500"/>
              </a:spcBef>
              <a:spcAft>
                <a:spcPts val="0"/>
              </a:spcAft>
              <a:buSzPts val="1800"/>
              <a:buNone/>
              <a:defRPr/>
            </a:lvl8pPr>
            <a:lvl9pPr lvl="8" algn="ctr">
              <a:spcBef>
                <a:spcPts val="500"/>
              </a:spcBef>
              <a:spcAft>
                <a:spcPts val="0"/>
              </a:spcAft>
              <a:buSzPts val="1800"/>
              <a:buNone/>
              <a:defRPr/>
            </a:lvl9pPr>
          </a:lstStyle>
          <a:p/>
        </p:txBody>
      </p:sp>
      <p:sp>
        <p:nvSpPr>
          <p:cNvPr id="147" name="Google Shape;147;p18"/>
          <p:cNvSpPr txBox="1"/>
          <p:nvPr>
            <p:ph idx="4" type="subTitle"/>
          </p:nvPr>
        </p:nvSpPr>
        <p:spPr>
          <a:xfrm>
            <a:off x="4744800" y="2685167"/>
            <a:ext cx="2702400" cy="3489600"/>
          </a:xfrm>
          <a:prstGeom prst="rect">
            <a:avLst/>
          </a:prstGeom>
        </p:spPr>
        <p:txBody>
          <a:bodyPr anchorCtr="0" anchor="t" bIns="45700" lIns="91425" spcFirstLastPara="1" rIns="91425" wrap="square" tIns="45700">
            <a:noAutofit/>
          </a:bodyPr>
          <a:lstStyle>
            <a:lvl1pPr lvl="0" algn="ctr">
              <a:spcBef>
                <a:spcPts val="1000"/>
              </a:spcBef>
              <a:spcAft>
                <a:spcPts val="0"/>
              </a:spcAft>
              <a:buSzPts val="1600"/>
              <a:buNone/>
              <a:defRPr sz="1600"/>
            </a:lvl1pPr>
            <a:lvl2pPr lvl="1" algn="ctr">
              <a:spcBef>
                <a:spcPts val="500"/>
              </a:spcBef>
              <a:spcAft>
                <a:spcPts val="0"/>
              </a:spcAft>
              <a:buSzPts val="2400"/>
              <a:buNone/>
              <a:defRPr/>
            </a:lvl2pPr>
            <a:lvl3pPr lvl="2" algn="ctr">
              <a:spcBef>
                <a:spcPts val="500"/>
              </a:spcBef>
              <a:spcAft>
                <a:spcPts val="0"/>
              </a:spcAft>
              <a:buSzPts val="2000"/>
              <a:buNone/>
              <a:defRPr/>
            </a:lvl3pPr>
            <a:lvl4pPr lvl="3" algn="ctr">
              <a:spcBef>
                <a:spcPts val="500"/>
              </a:spcBef>
              <a:spcAft>
                <a:spcPts val="0"/>
              </a:spcAft>
              <a:buSzPts val="1800"/>
              <a:buNone/>
              <a:defRPr/>
            </a:lvl4pPr>
            <a:lvl5pPr lvl="4" algn="ctr">
              <a:spcBef>
                <a:spcPts val="500"/>
              </a:spcBef>
              <a:spcAft>
                <a:spcPts val="0"/>
              </a:spcAft>
              <a:buSzPts val="1800"/>
              <a:buNone/>
              <a:defRPr/>
            </a:lvl5pPr>
            <a:lvl6pPr lvl="5" algn="ctr">
              <a:spcBef>
                <a:spcPts val="500"/>
              </a:spcBef>
              <a:spcAft>
                <a:spcPts val="0"/>
              </a:spcAft>
              <a:buSzPts val="1800"/>
              <a:buNone/>
              <a:defRPr/>
            </a:lvl6pPr>
            <a:lvl7pPr lvl="6" algn="ctr">
              <a:spcBef>
                <a:spcPts val="500"/>
              </a:spcBef>
              <a:spcAft>
                <a:spcPts val="0"/>
              </a:spcAft>
              <a:buSzPts val="1800"/>
              <a:buNone/>
              <a:defRPr/>
            </a:lvl7pPr>
            <a:lvl8pPr lvl="7" algn="ctr">
              <a:spcBef>
                <a:spcPts val="500"/>
              </a:spcBef>
              <a:spcAft>
                <a:spcPts val="0"/>
              </a:spcAft>
              <a:buSzPts val="1800"/>
              <a:buNone/>
              <a:defRPr/>
            </a:lvl8pPr>
            <a:lvl9pPr lvl="8" algn="ctr">
              <a:spcBef>
                <a:spcPts val="500"/>
              </a:spcBef>
              <a:spcAft>
                <a:spcPts val="0"/>
              </a:spcAft>
              <a:buSzPts val="1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p:nvPr/>
        </p:nvSpPr>
        <p:spPr>
          <a:xfrm>
            <a:off x="0" y="2890685"/>
            <a:ext cx="12192000" cy="3967315"/>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21" name="Google Shape;21;p3"/>
          <p:cNvSpPr/>
          <p:nvPr/>
        </p:nvSpPr>
        <p:spPr>
          <a:xfrm>
            <a:off x="0" y="2429076"/>
            <a:ext cx="12192000"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22" name="Google Shape;22;p3"/>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23" name="Google Shape;23;p3"/>
          <p:cNvSpPr txBox="1"/>
          <p:nvPr>
            <p:ph type="title"/>
          </p:nvPr>
        </p:nvSpPr>
        <p:spPr>
          <a:xfrm>
            <a:off x="838200" y="596480"/>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2037233"/>
            <a:ext cx="10515600" cy="40921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26" name="Google Shape;26;p3"/>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id="27" name="Google Shape;27;p3"/>
          <p:cNvPicPr preferRelativeResize="0"/>
          <p:nvPr/>
        </p:nvPicPr>
        <p:blipFill rotWithShape="1">
          <a:blip r:embed="rId2">
            <a:alphaModFix/>
          </a:blip>
          <a:srcRect b="0" l="0" r="0" t="0"/>
          <a:stretch/>
        </p:blipFill>
        <p:spPr>
          <a:xfrm>
            <a:off x="199259" y="6244528"/>
            <a:ext cx="1010416" cy="4616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8" name="Shape 28"/>
        <p:cNvGrpSpPr/>
        <p:nvPr/>
      </p:nvGrpSpPr>
      <p:grpSpPr>
        <a:xfrm>
          <a:off x="0" y="0"/>
          <a:ext cx="0" cy="0"/>
          <a:chOff x="0" y="0"/>
          <a:chExt cx="0" cy="0"/>
        </a:xfrm>
      </p:grpSpPr>
      <p:sp>
        <p:nvSpPr>
          <p:cNvPr id="29" name="Google Shape;29;p4"/>
          <p:cNvSpPr/>
          <p:nvPr/>
        </p:nvSpPr>
        <p:spPr>
          <a:xfrm>
            <a:off x="0" y="1"/>
            <a:ext cx="12192000" cy="3967315"/>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30" name="Google Shape;30;p4"/>
          <p:cNvSpPr/>
          <p:nvPr/>
        </p:nvSpPr>
        <p:spPr>
          <a:xfrm>
            <a:off x="0" y="3967316"/>
            <a:ext cx="12192000"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31" name="Google Shape;31;p4"/>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32" name="Google Shape;32;p4"/>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33" name="Google Shape;33;p4"/>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descr="A blue text on a black background&#10;&#10;Description automatically generated" id="34" name="Google Shape;34;p4"/>
          <p:cNvPicPr preferRelativeResize="0"/>
          <p:nvPr/>
        </p:nvPicPr>
        <p:blipFill rotWithShape="1">
          <a:blip r:embed="rId2">
            <a:alphaModFix/>
          </a:blip>
          <a:srcRect b="0" l="0" r="0" t="0"/>
          <a:stretch/>
        </p:blipFill>
        <p:spPr>
          <a:xfrm>
            <a:off x="199259" y="6244528"/>
            <a:ext cx="1010416" cy="461607"/>
          </a:xfrm>
          <a:prstGeom prst="rect">
            <a:avLst/>
          </a:prstGeom>
          <a:noFill/>
          <a:ln>
            <a:noFill/>
          </a:ln>
        </p:spPr>
      </p:pic>
      <p:sp>
        <p:nvSpPr>
          <p:cNvPr id="35" name="Google Shape;35;p4"/>
          <p:cNvSpPr txBox="1"/>
          <p:nvPr>
            <p:ph type="title"/>
          </p:nvPr>
        </p:nvSpPr>
        <p:spPr>
          <a:xfrm>
            <a:off x="838200" y="596480"/>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
          <p:cNvSpPr txBox="1"/>
          <p:nvPr>
            <p:ph idx="1" type="body"/>
          </p:nvPr>
        </p:nvSpPr>
        <p:spPr>
          <a:xfrm>
            <a:off x="838200" y="2037233"/>
            <a:ext cx="10515600" cy="40921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sp>
        <p:nvSpPr>
          <p:cNvPr id="38" name="Google Shape;38;p5"/>
          <p:cNvSpPr/>
          <p:nvPr/>
        </p:nvSpPr>
        <p:spPr>
          <a:xfrm>
            <a:off x="0" y="5856294"/>
            <a:ext cx="12192000"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39" name="Google Shape;39;p5"/>
          <p:cNvSpPr/>
          <p:nvPr/>
        </p:nvSpPr>
        <p:spPr>
          <a:xfrm>
            <a:off x="0" y="6086475"/>
            <a:ext cx="12192000" cy="771525"/>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 name="Google Shape;40;p5"/>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41" name="Google Shape;41;p5"/>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42" name="Google Shape;42;p5"/>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id="43" name="Google Shape;43;p5"/>
          <p:cNvPicPr preferRelativeResize="0"/>
          <p:nvPr/>
        </p:nvPicPr>
        <p:blipFill rotWithShape="1">
          <a:blip r:embed="rId2">
            <a:alphaModFix/>
          </a:blip>
          <a:srcRect b="0" l="0" r="0" t="0"/>
          <a:stretch/>
        </p:blipFill>
        <p:spPr>
          <a:xfrm>
            <a:off x="199259" y="6244528"/>
            <a:ext cx="1010416" cy="461606"/>
          </a:xfrm>
          <a:prstGeom prst="rect">
            <a:avLst/>
          </a:prstGeom>
          <a:noFill/>
          <a:ln>
            <a:noFill/>
          </a:ln>
        </p:spPr>
      </p:pic>
      <p:sp>
        <p:nvSpPr>
          <p:cNvPr id="44" name="Google Shape;44;p5"/>
          <p:cNvSpPr txBox="1"/>
          <p:nvPr>
            <p:ph type="title"/>
          </p:nvPr>
        </p:nvSpPr>
        <p:spPr>
          <a:xfrm>
            <a:off x="838200" y="596480"/>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body"/>
          </p:nvPr>
        </p:nvSpPr>
        <p:spPr>
          <a:xfrm>
            <a:off x="838200" y="2037233"/>
            <a:ext cx="10515600" cy="40921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6" name="Shape 46"/>
        <p:cNvGrpSpPr/>
        <p:nvPr/>
      </p:nvGrpSpPr>
      <p:grpSpPr>
        <a:xfrm>
          <a:off x="0" y="0"/>
          <a:ext cx="0" cy="0"/>
          <a:chOff x="0" y="0"/>
          <a:chExt cx="0" cy="0"/>
        </a:xfrm>
      </p:grpSpPr>
      <p:sp>
        <p:nvSpPr>
          <p:cNvPr id="47" name="Google Shape;47;p6"/>
          <p:cNvSpPr/>
          <p:nvPr/>
        </p:nvSpPr>
        <p:spPr>
          <a:xfrm>
            <a:off x="0" y="538316"/>
            <a:ext cx="12192000"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48" name="Google Shape;48;p6"/>
          <p:cNvSpPr/>
          <p:nvPr/>
        </p:nvSpPr>
        <p:spPr>
          <a:xfrm>
            <a:off x="0" y="0"/>
            <a:ext cx="12192000" cy="771525"/>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 name="Google Shape;49;p6"/>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50" name="Google Shape;50;p6"/>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51" name="Google Shape;51;p6"/>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pic>
        <p:nvPicPr>
          <p:cNvPr id="52" name="Google Shape;52;p6"/>
          <p:cNvPicPr preferRelativeResize="0"/>
          <p:nvPr/>
        </p:nvPicPr>
        <p:blipFill rotWithShape="1">
          <a:blip r:embed="rId2">
            <a:alphaModFix/>
          </a:blip>
          <a:srcRect b="0" l="0" r="0" t="0"/>
          <a:stretch/>
        </p:blipFill>
        <p:spPr>
          <a:xfrm>
            <a:off x="199259" y="6244528"/>
            <a:ext cx="1010415" cy="461606"/>
          </a:xfrm>
          <a:prstGeom prst="rect">
            <a:avLst/>
          </a:prstGeom>
          <a:noFill/>
          <a:ln>
            <a:noFill/>
          </a:ln>
        </p:spPr>
      </p:pic>
      <p:sp>
        <p:nvSpPr>
          <p:cNvPr id="53" name="Google Shape;53;p6"/>
          <p:cNvSpPr txBox="1"/>
          <p:nvPr>
            <p:ph type="title"/>
          </p:nvPr>
        </p:nvSpPr>
        <p:spPr>
          <a:xfrm>
            <a:off x="838200" y="596480"/>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
          <p:cNvSpPr txBox="1"/>
          <p:nvPr>
            <p:ph idx="1" type="body"/>
          </p:nvPr>
        </p:nvSpPr>
        <p:spPr>
          <a:xfrm>
            <a:off x="838200" y="2037233"/>
            <a:ext cx="10515600" cy="40921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5" name="Shape 55"/>
        <p:cNvGrpSpPr/>
        <p:nvPr/>
      </p:nvGrpSpPr>
      <p:grpSpPr>
        <a:xfrm>
          <a:off x="0" y="0"/>
          <a:ext cx="0" cy="0"/>
          <a:chOff x="0" y="0"/>
          <a:chExt cx="0" cy="0"/>
        </a:xfrm>
      </p:grpSpPr>
      <p:sp>
        <p:nvSpPr>
          <p:cNvPr id="56" name="Google Shape;56;p7"/>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pic>
        <p:nvPicPr>
          <p:cNvPr descr="A blue text on a black background&#10;&#10;Description automatically generated" id="57" name="Google Shape;57;p7"/>
          <p:cNvPicPr preferRelativeResize="0"/>
          <p:nvPr/>
        </p:nvPicPr>
        <p:blipFill rotWithShape="1">
          <a:blip r:embed="rId2">
            <a:alphaModFix/>
          </a:blip>
          <a:srcRect b="0" l="0" r="0" t="0"/>
          <a:stretch/>
        </p:blipFill>
        <p:spPr>
          <a:xfrm>
            <a:off x="199259" y="6244528"/>
            <a:ext cx="1010416" cy="461607"/>
          </a:xfrm>
          <a:prstGeom prst="rect">
            <a:avLst/>
          </a:prstGeom>
          <a:noFill/>
          <a:ln>
            <a:noFill/>
          </a:ln>
        </p:spPr>
      </p:pic>
      <p:sp>
        <p:nvSpPr>
          <p:cNvPr id="58" name="Google Shape;58;p7"/>
          <p:cNvSpPr/>
          <p:nvPr>
            <p:ph idx="2" type="pic"/>
          </p:nvPr>
        </p:nvSpPr>
        <p:spPr>
          <a:xfrm>
            <a:off x="5097518" y="681037"/>
            <a:ext cx="6254696" cy="5187952"/>
          </a:xfrm>
          <a:prstGeom prst="rect">
            <a:avLst/>
          </a:prstGeom>
          <a:noFill/>
          <a:ln>
            <a:noFill/>
          </a:ln>
        </p:spPr>
      </p:sp>
      <p:sp>
        <p:nvSpPr>
          <p:cNvPr id="59" name="Google Shape;59;p7"/>
          <p:cNvSpPr txBox="1"/>
          <p:nvPr>
            <p:ph idx="1" type="body"/>
          </p:nvPr>
        </p:nvSpPr>
        <p:spPr>
          <a:xfrm>
            <a:off x="838200" y="1805878"/>
            <a:ext cx="4088907" cy="40631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7"/>
          <p:cNvSpPr txBox="1"/>
          <p:nvPr>
            <p:ph type="title"/>
          </p:nvPr>
        </p:nvSpPr>
        <p:spPr>
          <a:xfrm>
            <a:off x="838200" y="681037"/>
            <a:ext cx="4088907" cy="100965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2800"/>
              <a:buFont typeface="Heebo ExtraBol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1" name="Shape 61"/>
        <p:cNvGrpSpPr/>
        <p:nvPr/>
      </p:nvGrpSpPr>
      <p:grpSpPr>
        <a:xfrm>
          <a:off x="0" y="0"/>
          <a:ext cx="0" cy="0"/>
          <a:chOff x="0" y="0"/>
          <a:chExt cx="0" cy="0"/>
        </a:xfrm>
      </p:grpSpPr>
      <p:sp>
        <p:nvSpPr>
          <p:cNvPr id="62" name="Google Shape;62;p8"/>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63" name="Google Shape;63;p8"/>
          <p:cNvSpPr txBox="1"/>
          <p:nvPr>
            <p:ph type="title"/>
          </p:nvPr>
        </p:nvSpPr>
        <p:spPr>
          <a:xfrm>
            <a:off x="838200" y="681037"/>
            <a:ext cx="10515600" cy="100965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ue text on a black background&#10;&#10;Description automatically generated" id="65" name="Google Shape;65;p8"/>
          <p:cNvPicPr preferRelativeResize="0"/>
          <p:nvPr/>
        </p:nvPicPr>
        <p:blipFill rotWithShape="1">
          <a:blip r:embed="rId2">
            <a:alphaModFix/>
          </a:blip>
          <a:srcRect b="0" l="0" r="0" t="0"/>
          <a:stretch/>
        </p:blipFill>
        <p:spPr>
          <a:xfrm>
            <a:off x="199259" y="6244528"/>
            <a:ext cx="1010416" cy="4616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66" name="Shape 66"/>
        <p:cNvGrpSpPr/>
        <p:nvPr/>
      </p:nvGrpSpPr>
      <p:grpSpPr>
        <a:xfrm>
          <a:off x="0" y="0"/>
          <a:ext cx="0" cy="0"/>
          <a:chOff x="0" y="0"/>
          <a:chExt cx="0" cy="0"/>
        </a:xfrm>
      </p:grpSpPr>
      <p:sp>
        <p:nvSpPr>
          <p:cNvPr id="67" name="Google Shape;67;p9"/>
          <p:cNvSpPr/>
          <p:nvPr/>
        </p:nvSpPr>
        <p:spPr>
          <a:xfrm>
            <a:off x="407988" y="390617"/>
            <a:ext cx="11376024"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pic>
        <p:nvPicPr>
          <p:cNvPr descr="A blue text on a black background&#10;&#10;Description automatically generated" id="68" name="Google Shape;68;p9"/>
          <p:cNvPicPr preferRelativeResize="0"/>
          <p:nvPr/>
        </p:nvPicPr>
        <p:blipFill rotWithShape="1">
          <a:blip r:embed="rId2">
            <a:alphaModFix/>
          </a:blip>
          <a:srcRect b="0" l="0" r="0" t="0"/>
          <a:stretch/>
        </p:blipFill>
        <p:spPr>
          <a:xfrm>
            <a:off x="199259" y="6244528"/>
            <a:ext cx="1010416" cy="461607"/>
          </a:xfrm>
          <a:prstGeom prst="rect">
            <a:avLst/>
          </a:prstGeom>
          <a:noFill/>
          <a:ln>
            <a:noFill/>
          </a:ln>
        </p:spPr>
      </p:pic>
      <p:sp>
        <p:nvSpPr>
          <p:cNvPr id="69" name="Google Shape;69;p9"/>
          <p:cNvSpPr/>
          <p:nvPr>
            <p:ph idx="2" type="pic"/>
          </p:nvPr>
        </p:nvSpPr>
        <p:spPr>
          <a:xfrm>
            <a:off x="1426346" y="470514"/>
            <a:ext cx="4669654" cy="2692153"/>
          </a:xfrm>
          <a:prstGeom prst="rect">
            <a:avLst/>
          </a:prstGeom>
          <a:noFill/>
          <a:ln>
            <a:noFill/>
          </a:ln>
        </p:spPr>
      </p:sp>
      <p:sp>
        <p:nvSpPr>
          <p:cNvPr id="70" name="Google Shape;70;p9"/>
          <p:cNvSpPr/>
          <p:nvPr>
            <p:ph idx="3" type="pic"/>
          </p:nvPr>
        </p:nvSpPr>
        <p:spPr>
          <a:xfrm>
            <a:off x="6235085" y="470514"/>
            <a:ext cx="4669654" cy="2692153"/>
          </a:xfrm>
          <a:prstGeom prst="rect">
            <a:avLst/>
          </a:prstGeom>
          <a:noFill/>
          <a:ln>
            <a:noFill/>
          </a:ln>
        </p:spPr>
      </p:sp>
      <p:sp>
        <p:nvSpPr>
          <p:cNvPr id="71" name="Google Shape;71;p9"/>
          <p:cNvSpPr/>
          <p:nvPr>
            <p:ph idx="4" type="pic"/>
          </p:nvPr>
        </p:nvSpPr>
        <p:spPr>
          <a:xfrm>
            <a:off x="1426346" y="3250757"/>
            <a:ext cx="4669654" cy="2692153"/>
          </a:xfrm>
          <a:prstGeom prst="rect">
            <a:avLst/>
          </a:prstGeom>
          <a:noFill/>
          <a:ln>
            <a:noFill/>
          </a:ln>
        </p:spPr>
      </p:sp>
      <p:sp>
        <p:nvSpPr>
          <p:cNvPr id="72" name="Google Shape;72;p9"/>
          <p:cNvSpPr/>
          <p:nvPr>
            <p:ph idx="5" type="pic"/>
          </p:nvPr>
        </p:nvSpPr>
        <p:spPr>
          <a:xfrm>
            <a:off x="6235085" y="3250757"/>
            <a:ext cx="4669654" cy="2692153"/>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3" name="Shape 73"/>
        <p:cNvGrpSpPr/>
        <p:nvPr/>
      </p:nvGrpSpPr>
      <p:grpSpPr>
        <a:xfrm>
          <a:off x="0" y="0"/>
          <a:ext cx="0" cy="0"/>
          <a:chOff x="0" y="0"/>
          <a:chExt cx="0" cy="0"/>
        </a:xfrm>
      </p:grpSpPr>
      <p:sp>
        <p:nvSpPr>
          <p:cNvPr id="74" name="Google Shape;74;p10"/>
          <p:cNvSpPr/>
          <p:nvPr/>
        </p:nvSpPr>
        <p:spPr>
          <a:xfrm>
            <a:off x="0" y="0"/>
            <a:ext cx="3848669" cy="6858000"/>
          </a:xfrm>
          <a:prstGeom prst="rect">
            <a:avLst/>
          </a:prstGeom>
          <a:solidFill>
            <a:srgbClr val="0430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75" name="Google Shape;75;p10"/>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pic>
        <p:nvPicPr>
          <p:cNvPr id="76" name="Google Shape;76;p10"/>
          <p:cNvPicPr preferRelativeResize="0"/>
          <p:nvPr/>
        </p:nvPicPr>
        <p:blipFill rotWithShape="1">
          <a:blip r:embed="rId2">
            <a:alphaModFix/>
          </a:blip>
          <a:srcRect b="0" l="0" r="0" t="0"/>
          <a:stretch/>
        </p:blipFill>
        <p:spPr>
          <a:xfrm>
            <a:off x="199259" y="6244528"/>
            <a:ext cx="1010416" cy="461606"/>
          </a:xfrm>
          <a:prstGeom prst="rect">
            <a:avLst/>
          </a:prstGeom>
          <a:noFill/>
          <a:ln>
            <a:noFill/>
          </a:ln>
        </p:spPr>
      </p:pic>
      <p:sp>
        <p:nvSpPr>
          <p:cNvPr id="77" name="Google Shape;77;p10"/>
          <p:cNvSpPr txBox="1"/>
          <p:nvPr>
            <p:ph type="title"/>
          </p:nvPr>
        </p:nvSpPr>
        <p:spPr>
          <a:xfrm>
            <a:off x="281271" y="736847"/>
            <a:ext cx="3286125" cy="5308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Heebo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p:nvPr/>
        </p:nvSpPr>
        <p:spPr>
          <a:xfrm rot="5400000">
            <a:off x="650470" y="3198197"/>
            <a:ext cx="6858003" cy="461607"/>
          </a:xfrm>
          <a:prstGeom prst="rect">
            <a:avLst/>
          </a:prstGeom>
          <a:solidFill>
            <a:srgbClr val="0053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79" name="Google Shape;79;p10"/>
          <p:cNvSpPr/>
          <p:nvPr/>
        </p:nvSpPr>
        <p:spPr>
          <a:xfrm>
            <a:off x="3728620" y="390617"/>
            <a:ext cx="8055391" cy="5738721"/>
          </a:xfrm>
          <a:prstGeom prst="rect">
            <a:avLst/>
          </a:prstGeom>
          <a:solidFill>
            <a:schemeClr val="lt1"/>
          </a:solidFill>
          <a:ln>
            <a:noFill/>
          </a:ln>
          <a:effectLst>
            <a:outerShdw blurRad="127000" rotWithShape="0" algn="t" dir="5400000" dist="635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ebo"/>
              <a:ea typeface="Heebo"/>
              <a:cs typeface="Heebo"/>
              <a:sym typeface="Heebo"/>
            </a:endParaRPr>
          </a:p>
        </p:txBody>
      </p:sp>
      <p:sp>
        <p:nvSpPr>
          <p:cNvPr id="80" name="Google Shape;80;p10"/>
          <p:cNvSpPr txBox="1"/>
          <p:nvPr>
            <p:ph idx="1" type="body"/>
          </p:nvPr>
        </p:nvSpPr>
        <p:spPr>
          <a:xfrm>
            <a:off x="3848667" y="736848"/>
            <a:ext cx="7661745" cy="530884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10"/>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Heebo ExtraBold"/>
              <a:buNone/>
              <a:defRPr b="0" i="0" sz="4400" u="none" cap="none" strike="noStrike">
                <a:solidFill>
                  <a:schemeClr val="dk1"/>
                </a:solidFill>
                <a:latin typeface="Heebo ExtraBold"/>
                <a:ea typeface="Heebo ExtraBold"/>
                <a:cs typeface="Heebo ExtraBold"/>
                <a:sym typeface="Heebo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Heebo"/>
                <a:ea typeface="Heebo"/>
                <a:cs typeface="Heebo"/>
                <a:sym typeface="Heeb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Heebo"/>
                <a:ea typeface="Heebo"/>
                <a:cs typeface="Heebo"/>
                <a:sym typeface="Heeb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ebo"/>
                <a:ea typeface="Heebo"/>
                <a:cs typeface="Heebo"/>
                <a:sym typeface="Heeb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ebo"/>
                <a:ea typeface="Heebo"/>
                <a:cs typeface="Heebo"/>
                <a:sym typeface="Heeb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ebo"/>
                <a:ea typeface="Heebo"/>
                <a:cs typeface="Heebo"/>
                <a:sym typeface="Heeb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ebo"/>
                <a:ea typeface="Heebo"/>
                <a:cs typeface="Heebo"/>
                <a:sym typeface="Heeb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ebo"/>
                <a:ea typeface="Heebo"/>
                <a:cs typeface="Heebo"/>
                <a:sym typeface="Heeb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ebo"/>
                <a:ea typeface="Heebo"/>
                <a:cs typeface="Heebo"/>
                <a:sym typeface="Heeb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ebo"/>
                <a:ea typeface="Heebo"/>
                <a:cs typeface="Heebo"/>
                <a:sym typeface="Heebo"/>
              </a:defRPr>
            </a:lvl9pPr>
          </a:lstStyle>
          <a:p/>
        </p:txBody>
      </p:sp>
      <p:sp>
        <p:nvSpPr>
          <p:cNvPr id="8" name="Google Shape;8;p1"/>
          <p:cNvSpPr/>
          <p:nvPr/>
        </p:nvSpPr>
        <p:spPr>
          <a:xfrm>
            <a:off x="11510413" y="6331648"/>
            <a:ext cx="273600" cy="274320"/>
          </a:xfrm>
          <a:prstGeom prst="rect">
            <a:avLst/>
          </a:prstGeom>
          <a:solidFill>
            <a:srgbClr val="00539B"/>
          </a:solidFill>
          <a:ln>
            <a:noFill/>
          </a:ln>
          <a:effectLst>
            <a:outerShdw blurRad="127000" rotWithShape="0" algn="t" dir="5400000" dist="63500">
              <a:srgbClr val="000000">
                <a:alpha val="1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Heebo"/>
              <a:ea typeface="Heebo"/>
              <a:cs typeface="Heebo"/>
              <a:sym typeface="Heebo"/>
            </a:endParaRPr>
          </a:p>
        </p:txBody>
      </p:sp>
      <p:sp>
        <p:nvSpPr>
          <p:cNvPr id="9" name="Google Shape;9;p1"/>
          <p:cNvSpPr txBox="1"/>
          <p:nvPr/>
        </p:nvSpPr>
        <p:spPr>
          <a:xfrm>
            <a:off x="11510412" y="6331649"/>
            <a:ext cx="273600" cy="2743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en-US" sz="1000" u="none" cap="none" strike="noStrike">
                <a:solidFill>
                  <a:schemeClr val="lt1"/>
                </a:solidFill>
                <a:latin typeface="Heebo"/>
                <a:ea typeface="Heebo"/>
                <a:cs typeface="Heebo"/>
                <a:sym typeface="Heebo"/>
              </a:rPr>
              <a:t>‹#›</a:t>
            </a:fld>
            <a:endParaRPr b="1" i="0" sz="1000" u="none" cap="none" strike="noStrike">
              <a:solidFill>
                <a:schemeClr val="lt1"/>
              </a:solidFill>
              <a:latin typeface="Heebo"/>
              <a:ea typeface="Heebo"/>
              <a:cs typeface="Heebo"/>
              <a:sym typeface="Heeb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drive.google.com/file/d/1NB9xu-Jazkow5vgQbbs2sDFxQwaM5BHf/view?usp=drive_link" TargetMode="External"/><Relationship Id="rId4" Type="http://schemas.openxmlformats.org/officeDocument/2006/relationships/image" Target="../media/image6.png"/><Relationship Id="rId5"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0.gi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rive.google.com/file/d/1Iup4jEXKXkzDQjx1AhZq1-fA8muDBMjh/view?usp=sharing"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ctrTitle"/>
          </p:nvPr>
        </p:nvSpPr>
        <p:spPr>
          <a:xfrm>
            <a:off x="1524000" y="1171852"/>
            <a:ext cx="9144000" cy="3063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solidFill>
                  <a:schemeClr val="accent2"/>
                </a:solidFill>
              </a:rPr>
              <a:t>MAASE Program Showcase: Advancing our Professional Learning Portfolio</a:t>
            </a:r>
            <a:endParaRPr>
              <a:solidFill>
                <a:schemeClr val="accent2"/>
              </a:solidFill>
            </a:endParaRPr>
          </a:p>
        </p:txBody>
      </p:sp>
      <p:sp>
        <p:nvSpPr>
          <p:cNvPr id="154" name="Google Shape;154;p20"/>
          <p:cNvSpPr txBox="1"/>
          <p:nvPr>
            <p:ph idx="1" type="subTitle"/>
          </p:nvPr>
        </p:nvSpPr>
        <p:spPr>
          <a:xfrm>
            <a:off x="1524000" y="4424668"/>
            <a:ext cx="9144000" cy="15156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Clr>
                <a:schemeClr val="dk1"/>
              </a:buClr>
              <a:buSzPts val="1500"/>
              <a:buFont typeface="Arial"/>
              <a:buNone/>
            </a:pPr>
            <a:r>
              <a:rPr lang="en-US">
                <a:solidFill>
                  <a:schemeClr val="dk1"/>
                </a:solidFill>
              </a:rPr>
              <a:t>Kirsten Myers, MAASE President</a:t>
            </a:r>
            <a:endParaRPr>
              <a:solidFill>
                <a:schemeClr val="dk1"/>
              </a:solidFill>
            </a:endParaRPr>
          </a:p>
          <a:p>
            <a:pPr indent="0" lvl="0" marL="0" rtl="0" algn="ctr">
              <a:spcBef>
                <a:spcPts val="1000"/>
              </a:spcBef>
              <a:spcAft>
                <a:spcPts val="0"/>
              </a:spcAft>
              <a:buClr>
                <a:schemeClr val="dk1"/>
              </a:buClr>
              <a:buSzPts val="1500"/>
              <a:buFont typeface="Arial"/>
              <a:buNone/>
            </a:pPr>
            <a:r>
              <a:rPr lang="en-US">
                <a:solidFill>
                  <a:schemeClr val="dk1"/>
                </a:solidFill>
              </a:rPr>
              <a:t>Tina Lawson, MAASE Vice President</a:t>
            </a:r>
            <a:endParaRPr>
              <a:solidFill>
                <a:schemeClr val="dk1"/>
              </a:solidFill>
            </a:endParaRPr>
          </a:p>
          <a:p>
            <a:pPr indent="0" lvl="0" marL="0" rtl="0" algn="ctr">
              <a:spcBef>
                <a:spcPts val="1000"/>
              </a:spcBef>
              <a:spcAft>
                <a:spcPts val="0"/>
              </a:spcAft>
              <a:buClr>
                <a:schemeClr val="dk1"/>
              </a:buClr>
              <a:buSzPts val="1500"/>
              <a:buFont typeface="Arial"/>
              <a:buNone/>
            </a:pPr>
            <a:r>
              <a:rPr lang="en-US">
                <a:solidFill>
                  <a:schemeClr val="dk1"/>
                </a:solidFill>
              </a:rPr>
              <a:t>Abby Cypher, MAASE Executive Director</a:t>
            </a:r>
            <a:endParaRPr>
              <a:solidFill>
                <a:schemeClr val="dk1"/>
              </a:solidFill>
            </a:endParaRPr>
          </a:p>
          <a:p>
            <a:pPr indent="0" lvl="0" marL="0" rtl="0" algn="ctr">
              <a:spcBef>
                <a:spcPts val="1000"/>
              </a:spcBef>
              <a:spcAft>
                <a:spcPts val="0"/>
              </a:spcAft>
              <a:buClr>
                <a:schemeClr val="dk1"/>
              </a:buClr>
              <a:buSzPts val="1500"/>
              <a:buFont typeface="Arial"/>
              <a:buNone/>
            </a:pPr>
            <a:r>
              <a:t/>
            </a:r>
            <a:endParaRPr/>
          </a:p>
        </p:txBody>
      </p:sp>
      <p:pic>
        <p:nvPicPr>
          <p:cNvPr id="155" name="Google Shape;155;p20"/>
          <p:cNvPicPr preferRelativeResize="0"/>
          <p:nvPr/>
        </p:nvPicPr>
        <p:blipFill>
          <a:blip r:embed="rId3">
            <a:alphaModFix/>
          </a:blip>
          <a:stretch>
            <a:fillRect/>
          </a:stretch>
        </p:blipFill>
        <p:spPr>
          <a:xfrm>
            <a:off x="10511128" y="414750"/>
            <a:ext cx="1259468" cy="99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838200" y="681037"/>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2"/>
                </a:solidFill>
              </a:rPr>
              <a:t>Expanding the MAASE Sandbox</a:t>
            </a:r>
            <a:endParaRPr>
              <a:solidFill>
                <a:schemeClr val="dk2"/>
              </a:solidFill>
            </a:endParaRPr>
          </a:p>
          <a:p>
            <a:pPr indent="0" lvl="0" marL="0" rtl="0" algn="l">
              <a:lnSpc>
                <a:spcPct val="90000"/>
              </a:lnSpc>
              <a:spcBef>
                <a:spcPts val="0"/>
              </a:spcBef>
              <a:spcAft>
                <a:spcPts val="0"/>
              </a:spcAft>
              <a:buClr>
                <a:schemeClr val="dk1"/>
              </a:buClr>
              <a:buSzPts val="4400"/>
              <a:buFont typeface="Heebo ExtraBold"/>
              <a:buNone/>
            </a:pPr>
            <a:r>
              <a:t/>
            </a:r>
            <a:endParaRPr/>
          </a:p>
        </p:txBody>
      </p:sp>
      <p:sp>
        <p:nvSpPr>
          <p:cNvPr id="226" name="Google Shape;226;p29"/>
          <p:cNvSpPr txBox="1"/>
          <p:nvPr>
            <p:ph idx="1" type="body"/>
          </p:nvPr>
        </p:nvSpPr>
        <p:spPr>
          <a:xfrm>
            <a:off x="838200" y="2649595"/>
            <a:ext cx="5181600" cy="3443400"/>
          </a:xfrm>
          <a:prstGeom prst="rect">
            <a:avLst/>
          </a:prstGeom>
          <a:noFill/>
          <a:ln>
            <a:noFill/>
          </a:ln>
        </p:spPr>
        <p:txBody>
          <a:bodyPr anchorCtr="0" anchor="t" bIns="45700" lIns="91425" spcFirstLastPara="1" rIns="91425" wrap="square" tIns="45700">
            <a:noAutofit/>
          </a:bodyPr>
          <a:lstStyle/>
          <a:p>
            <a:pPr indent="-196850" lvl="0" marL="228600" rtl="0" algn="l">
              <a:spcBef>
                <a:spcPts val="1000"/>
              </a:spcBef>
              <a:spcAft>
                <a:spcPts val="0"/>
              </a:spcAft>
              <a:buSzPts val="2300"/>
              <a:buChar char="•"/>
            </a:pPr>
            <a:r>
              <a:rPr lang="en-US" sz="2300"/>
              <a:t>Summer Institute (annually)</a:t>
            </a:r>
            <a:endParaRPr sz="2300"/>
          </a:p>
          <a:p>
            <a:pPr indent="-196850" lvl="0" marL="228600" rtl="0" algn="l">
              <a:spcBef>
                <a:spcPts val="0"/>
              </a:spcBef>
              <a:spcAft>
                <a:spcPts val="0"/>
              </a:spcAft>
              <a:buSzPts val="2300"/>
              <a:buChar char="•"/>
            </a:pPr>
            <a:r>
              <a:rPr lang="en-US" sz="2300"/>
              <a:t>Tuesday Professional Learning Conference (every other month)</a:t>
            </a:r>
            <a:endParaRPr sz="2300"/>
          </a:p>
          <a:p>
            <a:pPr indent="-196850" lvl="0" marL="228600" rtl="0" algn="l">
              <a:spcBef>
                <a:spcPts val="0"/>
              </a:spcBef>
              <a:spcAft>
                <a:spcPts val="0"/>
              </a:spcAft>
              <a:buSzPts val="2300"/>
              <a:buChar char="•"/>
            </a:pPr>
            <a:r>
              <a:rPr lang="en-US" sz="2300"/>
              <a:t>Developing Leaders (Ed Camp- every other month)</a:t>
            </a:r>
            <a:endParaRPr sz="2300"/>
          </a:p>
          <a:p>
            <a:pPr indent="-196850" lvl="0" marL="228600" rtl="0" algn="l">
              <a:spcBef>
                <a:spcPts val="0"/>
              </a:spcBef>
              <a:spcAft>
                <a:spcPts val="0"/>
              </a:spcAft>
              <a:buSzPts val="2300"/>
              <a:buChar char="•"/>
            </a:pPr>
            <a:r>
              <a:rPr lang="en-US" sz="2300"/>
              <a:t>General Membership Meetings (every other month)</a:t>
            </a:r>
            <a:endParaRPr sz="2300"/>
          </a:p>
          <a:p>
            <a:pPr indent="-196850" lvl="0" marL="228600" rtl="0" algn="l">
              <a:spcBef>
                <a:spcPts val="0"/>
              </a:spcBef>
              <a:spcAft>
                <a:spcPts val="0"/>
              </a:spcAft>
              <a:buSzPts val="2300"/>
              <a:buChar char="•"/>
            </a:pPr>
            <a:r>
              <a:rPr lang="en-US" sz="2300"/>
              <a:t>Monitors Conference</a:t>
            </a:r>
            <a:endParaRPr sz="2300"/>
          </a:p>
          <a:p>
            <a:pPr indent="-196850" lvl="0" marL="228600" rtl="0" algn="l">
              <a:spcBef>
                <a:spcPts val="0"/>
              </a:spcBef>
              <a:spcAft>
                <a:spcPts val="0"/>
              </a:spcAft>
              <a:buSzPts val="2300"/>
              <a:buChar char="•"/>
            </a:pPr>
            <a:r>
              <a:rPr lang="en-US" sz="2300"/>
              <a:t>SLIP Conference</a:t>
            </a:r>
            <a:endParaRPr sz="2300"/>
          </a:p>
          <a:p>
            <a:pPr indent="-196850" lvl="0" marL="228600" rtl="0" algn="l">
              <a:spcBef>
                <a:spcPts val="0"/>
              </a:spcBef>
              <a:spcAft>
                <a:spcPts val="0"/>
              </a:spcAft>
              <a:buSzPts val="2300"/>
              <a:buChar char="•"/>
            </a:pPr>
            <a:r>
              <a:rPr lang="en-US" sz="2300"/>
              <a:t>Communities of Practice</a:t>
            </a:r>
            <a:endParaRPr sz="3200"/>
          </a:p>
          <a:p>
            <a:pPr indent="0" lvl="0" marL="0" rtl="0" algn="l">
              <a:lnSpc>
                <a:spcPct val="90000"/>
              </a:lnSpc>
              <a:spcBef>
                <a:spcPts val="0"/>
              </a:spcBef>
              <a:spcAft>
                <a:spcPts val="0"/>
              </a:spcAft>
              <a:buNone/>
            </a:pPr>
            <a:r>
              <a:t/>
            </a:r>
            <a:endParaRPr/>
          </a:p>
        </p:txBody>
      </p:sp>
      <p:sp>
        <p:nvSpPr>
          <p:cNvPr id="227" name="Google Shape;227;p29"/>
          <p:cNvSpPr txBox="1"/>
          <p:nvPr>
            <p:ph idx="2" type="body"/>
          </p:nvPr>
        </p:nvSpPr>
        <p:spPr>
          <a:xfrm>
            <a:off x="6172200" y="2649593"/>
            <a:ext cx="5181600" cy="34434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Clr>
                <a:schemeClr val="lt1"/>
              </a:buClr>
              <a:buSzPts val="2300"/>
              <a:buChar char="•"/>
            </a:pPr>
            <a:r>
              <a:rPr lang="en-US" sz="2300"/>
              <a:t>Paraeducator Training</a:t>
            </a:r>
            <a:endParaRPr sz="2300"/>
          </a:p>
          <a:p>
            <a:pPr indent="-374650" lvl="0" marL="457200" rtl="0" algn="l">
              <a:spcBef>
                <a:spcPts val="0"/>
              </a:spcBef>
              <a:spcAft>
                <a:spcPts val="0"/>
              </a:spcAft>
              <a:buClr>
                <a:schemeClr val="lt1"/>
              </a:buClr>
              <a:buSzPts val="2300"/>
              <a:buChar char="•"/>
            </a:pPr>
            <a:r>
              <a:rPr lang="en-US" sz="2300"/>
              <a:t>Developing Inclusive Leaders</a:t>
            </a:r>
            <a:endParaRPr sz="2300"/>
          </a:p>
          <a:p>
            <a:pPr indent="-374650" lvl="0" marL="457200" rtl="0" algn="l">
              <a:spcBef>
                <a:spcPts val="0"/>
              </a:spcBef>
              <a:spcAft>
                <a:spcPts val="0"/>
              </a:spcAft>
              <a:buClr>
                <a:schemeClr val="lt1"/>
              </a:buClr>
              <a:buSzPts val="2300"/>
              <a:buChar char="•"/>
            </a:pPr>
            <a:r>
              <a:rPr lang="en-US" sz="2300"/>
              <a:t>New Administrator Academy</a:t>
            </a:r>
            <a:endParaRPr sz="2300"/>
          </a:p>
          <a:p>
            <a:pPr indent="-374650" lvl="0" marL="457200" rtl="0" algn="l">
              <a:spcBef>
                <a:spcPts val="0"/>
              </a:spcBef>
              <a:spcAft>
                <a:spcPts val="0"/>
              </a:spcAft>
              <a:buClr>
                <a:schemeClr val="lt1"/>
              </a:buClr>
              <a:buSzPts val="2300"/>
              <a:buChar char="•"/>
            </a:pPr>
            <a:r>
              <a:rPr lang="en-US" sz="2300"/>
              <a:t>High Leverage Practices</a:t>
            </a:r>
            <a:endParaRPr sz="2300"/>
          </a:p>
          <a:p>
            <a:pPr indent="-374650" lvl="0" marL="457200" rtl="0" algn="l">
              <a:spcBef>
                <a:spcPts val="0"/>
              </a:spcBef>
              <a:spcAft>
                <a:spcPts val="0"/>
              </a:spcAft>
              <a:buClr>
                <a:schemeClr val="lt1"/>
              </a:buClr>
              <a:buSzPts val="2300"/>
              <a:buChar char="•"/>
            </a:pPr>
            <a:r>
              <a:rPr lang="en-US" sz="2300"/>
              <a:t>Full Focus- Wellness</a:t>
            </a:r>
            <a:endParaRPr sz="2300"/>
          </a:p>
          <a:p>
            <a:pPr indent="-374650" lvl="0" marL="457200" rtl="0" algn="l">
              <a:spcBef>
                <a:spcPts val="0"/>
              </a:spcBef>
              <a:spcAft>
                <a:spcPts val="0"/>
              </a:spcAft>
              <a:buClr>
                <a:schemeClr val="lt1"/>
              </a:buClr>
              <a:buSzPts val="2300"/>
              <a:buChar char="•"/>
            </a:pPr>
            <a:r>
              <a:rPr lang="en-US" sz="2300"/>
              <a:t>Adaptive Schools</a:t>
            </a:r>
            <a:endParaRPr sz="2300"/>
          </a:p>
          <a:p>
            <a:pPr indent="-374650" lvl="0" marL="457200" rtl="0" algn="l">
              <a:spcBef>
                <a:spcPts val="0"/>
              </a:spcBef>
              <a:spcAft>
                <a:spcPts val="0"/>
              </a:spcAft>
              <a:buClr>
                <a:schemeClr val="lt1"/>
              </a:buClr>
              <a:buSzPts val="2300"/>
              <a:buChar char="•"/>
            </a:pPr>
            <a:r>
              <a:rPr lang="en-US" sz="2300"/>
              <a:t>AI Webinars</a:t>
            </a:r>
            <a:endParaRPr sz="2300"/>
          </a:p>
          <a:p>
            <a:pPr indent="-374650" lvl="0" marL="457200" rtl="0" algn="l">
              <a:spcBef>
                <a:spcPts val="0"/>
              </a:spcBef>
              <a:spcAft>
                <a:spcPts val="0"/>
              </a:spcAft>
              <a:buClr>
                <a:schemeClr val="lt1"/>
              </a:buClr>
              <a:buSzPts val="2300"/>
              <a:buChar char="•"/>
            </a:pPr>
            <a:r>
              <a:rPr lang="en-US" sz="2300"/>
              <a:t>Mentoring</a:t>
            </a:r>
            <a:endParaRPr sz="2300"/>
          </a:p>
          <a:p>
            <a:pPr indent="-374650" lvl="0" marL="457200" rtl="0" algn="l">
              <a:spcBef>
                <a:spcPts val="0"/>
              </a:spcBef>
              <a:spcAft>
                <a:spcPts val="0"/>
              </a:spcAft>
              <a:buClr>
                <a:schemeClr val="lt1"/>
              </a:buClr>
              <a:buSzPts val="2300"/>
              <a:buChar char="•"/>
            </a:pPr>
            <a:r>
              <a:rPr lang="en-US" sz="2300"/>
              <a:t>MITTIN PLCs</a:t>
            </a:r>
            <a:endParaRPr sz="2300"/>
          </a:p>
          <a:p>
            <a:pPr indent="0" lvl="0" marL="228600" rtl="0" algn="l">
              <a:lnSpc>
                <a:spcPct val="90000"/>
              </a:lnSpc>
              <a:spcBef>
                <a:spcPts val="0"/>
              </a:spcBef>
              <a:spcAft>
                <a:spcPts val="0"/>
              </a:spcAft>
              <a:buNone/>
            </a:pPr>
            <a:r>
              <a:t/>
            </a:r>
            <a:endParaRPr/>
          </a:p>
        </p:txBody>
      </p:sp>
      <p:sp>
        <p:nvSpPr>
          <p:cNvPr id="228" name="Google Shape;228;p29"/>
          <p:cNvSpPr txBox="1"/>
          <p:nvPr/>
        </p:nvSpPr>
        <p:spPr>
          <a:xfrm>
            <a:off x="838200" y="1890050"/>
            <a:ext cx="40848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latin typeface="Heebo"/>
                <a:ea typeface="Heebo"/>
                <a:cs typeface="Heebo"/>
                <a:sym typeface="Heebo"/>
              </a:rPr>
              <a:t>30 years ago:</a:t>
            </a:r>
            <a:endParaRPr sz="2800">
              <a:solidFill>
                <a:schemeClr val="lt1"/>
              </a:solidFill>
              <a:latin typeface="Heebo"/>
              <a:ea typeface="Heebo"/>
              <a:cs typeface="Heebo"/>
              <a:sym typeface="Heebo"/>
            </a:endParaRPr>
          </a:p>
        </p:txBody>
      </p:sp>
      <p:sp>
        <p:nvSpPr>
          <p:cNvPr id="229" name="Google Shape;229;p29"/>
          <p:cNvSpPr txBox="1"/>
          <p:nvPr/>
        </p:nvSpPr>
        <p:spPr>
          <a:xfrm>
            <a:off x="6172200" y="1890050"/>
            <a:ext cx="46341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latin typeface="Heebo"/>
                <a:ea typeface="Heebo"/>
                <a:cs typeface="Heebo"/>
                <a:sym typeface="Heebo"/>
              </a:rPr>
              <a:t>What we added:</a:t>
            </a:r>
            <a:endParaRPr sz="2800">
              <a:solidFill>
                <a:schemeClr val="lt1"/>
              </a:solidFill>
              <a:latin typeface="Heebo"/>
              <a:ea typeface="Heebo"/>
              <a:cs typeface="Heebo"/>
              <a:sym typeface="Heebo"/>
            </a:endParaRPr>
          </a:p>
        </p:txBody>
      </p:sp>
      <p:pic>
        <p:nvPicPr>
          <p:cNvPr id="230" name="Google Shape;230;p29"/>
          <p:cNvPicPr preferRelativeResize="0"/>
          <p:nvPr/>
        </p:nvPicPr>
        <p:blipFill>
          <a:blip r:embed="rId3">
            <a:alphaModFix/>
          </a:blip>
          <a:stretch>
            <a:fillRect/>
          </a:stretch>
        </p:blipFill>
        <p:spPr>
          <a:xfrm>
            <a:off x="10517625" y="-21900"/>
            <a:ext cx="1674374" cy="132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type="title"/>
          </p:nvPr>
        </p:nvSpPr>
        <p:spPr>
          <a:xfrm>
            <a:off x="838200" y="596476"/>
            <a:ext cx="10515600" cy="997200"/>
          </a:xfrm>
          <a:prstGeom prst="rect">
            <a:avLst/>
          </a:prstGeom>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accent5"/>
              </a:buClr>
              <a:buSzPts val="1500"/>
              <a:buFont typeface="Arial"/>
              <a:buNone/>
            </a:pPr>
            <a:r>
              <a:rPr lang="en-US" sz="3300">
                <a:solidFill>
                  <a:schemeClr val="dk2"/>
                </a:solidFill>
              </a:rPr>
              <a:t>Impact: Expanding Statewide Engagement</a:t>
            </a:r>
            <a:endParaRPr sz="5600">
              <a:solidFill>
                <a:schemeClr val="dk2"/>
              </a:solidFill>
            </a:endParaRPr>
          </a:p>
        </p:txBody>
      </p:sp>
      <p:sp>
        <p:nvSpPr>
          <p:cNvPr id="236" name="Google Shape;236;p30"/>
          <p:cNvSpPr txBox="1"/>
          <p:nvPr>
            <p:ph idx="1" type="body"/>
          </p:nvPr>
        </p:nvSpPr>
        <p:spPr>
          <a:xfrm>
            <a:off x="838200" y="1266275"/>
            <a:ext cx="10515600" cy="4863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accent5"/>
              </a:buClr>
              <a:buSzPts val="1500"/>
              <a:buFont typeface="Arial"/>
              <a:buNone/>
            </a:pPr>
            <a:r>
              <a:t/>
            </a:r>
            <a:endParaRPr sz="1600">
              <a:solidFill>
                <a:schemeClr val="accent5"/>
              </a:solidFill>
              <a:latin typeface="Arial"/>
              <a:ea typeface="Arial"/>
              <a:cs typeface="Arial"/>
              <a:sym typeface="Arial"/>
            </a:endParaRPr>
          </a:p>
          <a:p>
            <a:pPr indent="-412750" lvl="0" marL="609600" rtl="0" algn="l">
              <a:lnSpc>
                <a:spcPct val="115000"/>
              </a:lnSpc>
              <a:spcBef>
                <a:spcPts val="0"/>
              </a:spcBef>
              <a:spcAft>
                <a:spcPts val="0"/>
              </a:spcAft>
              <a:buClr>
                <a:schemeClr val="dk2"/>
              </a:buClr>
              <a:buSzPts val="1700"/>
              <a:buFont typeface="Montserrat"/>
              <a:buChar char="●"/>
            </a:pPr>
            <a:r>
              <a:rPr lang="en-US" sz="2600">
                <a:solidFill>
                  <a:schemeClr val="dk2"/>
                </a:solidFill>
              </a:rPr>
              <a:t>Over</a:t>
            </a:r>
            <a:r>
              <a:rPr b="1" lang="en-US" sz="2600">
                <a:solidFill>
                  <a:schemeClr val="dk2"/>
                </a:solidFill>
              </a:rPr>
              <a:t> 30 high-impact professional learning events</a:t>
            </a:r>
            <a:r>
              <a:rPr lang="en-US" sz="2600">
                <a:solidFill>
                  <a:schemeClr val="dk2"/>
                </a:solidFill>
              </a:rPr>
              <a:t> from Aug 2024–June 2025</a:t>
            </a:r>
            <a:endParaRPr sz="2600">
              <a:solidFill>
                <a:schemeClr val="dk2"/>
              </a:solidFill>
            </a:endParaRPr>
          </a:p>
          <a:p>
            <a:pPr indent="-412750" lvl="0" marL="609600" rtl="0" algn="l">
              <a:lnSpc>
                <a:spcPct val="115000"/>
              </a:lnSpc>
              <a:spcBef>
                <a:spcPts val="0"/>
              </a:spcBef>
              <a:spcAft>
                <a:spcPts val="0"/>
              </a:spcAft>
              <a:buClr>
                <a:schemeClr val="dk2"/>
              </a:buClr>
              <a:buSzPts val="1700"/>
              <a:buFont typeface="Montserrat"/>
              <a:buChar char="●"/>
            </a:pPr>
            <a:r>
              <a:rPr lang="en-US" sz="2600">
                <a:solidFill>
                  <a:schemeClr val="dk2"/>
                </a:solidFill>
              </a:rPr>
              <a:t>Thousands of participants across Michigan (</a:t>
            </a:r>
            <a:r>
              <a:rPr b="1" lang="en-US" sz="2600">
                <a:solidFill>
                  <a:schemeClr val="dk2"/>
                </a:solidFill>
              </a:rPr>
              <a:t>over 6,000 people)</a:t>
            </a:r>
            <a:endParaRPr b="1" sz="2600">
              <a:solidFill>
                <a:schemeClr val="dk2"/>
              </a:solidFill>
            </a:endParaRPr>
          </a:p>
          <a:p>
            <a:pPr indent="-412750" lvl="0" marL="609600" rtl="0" algn="l">
              <a:lnSpc>
                <a:spcPct val="115000"/>
              </a:lnSpc>
              <a:spcBef>
                <a:spcPts val="0"/>
              </a:spcBef>
              <a:spcAft>
                <a:spcPts val="0"/>
              </a:spcAft>
              <a:buClr>
                <a:schemeClr val="dk2"/>
              </a:buClr>
              <a:buSzPts val="1700"/>
              <a:buFont typeface="Montserrat"/>
              <a:buChar char="●"/>
            </a:pPr>
            <a:r>
              <a:rPr lang="en-US" sz="2600">
                <a:solidFill>
                  <a:schemeClr val="dk2"/>
                </a:solidFill>
              </a:rPr>
              <a:t>Sold Out Events:</a:t>
            </a:r>
            <a:endParaRPr sz="2600">
              <a:solidFill>
                <a:schemeClr val="dk2"/>
              </a:solidFill>
            </a:endParaRPr>
          </a:p>
          <a:p>
            <a:pPr indent="-412750" lvl="1" marL="1219200" rtl="0" algn="l">
              <a:lnSpc>
                <a:spcPct val="115000"/>
              </a:lnSpc>
              <a:spcBef>
                <a:spcPts val="0"/>
              </a:spcBef>
              <a:spcAft>
                <a:spcPts val="0"/>
              </a:spcAft>
              <a:buClr>
                <a:schemeClr val="dk2"/>
              </a:buClr>
              <a:buSzPts val="1700"/>
              <a:buFont typeface="Montserrat"/>
              <a:buChar char="○"/>
            </a:pPr>
            <a:r>
              <a:rPr lang="en-US" sz="1700">
                <a:solidFill>
                  <a:schemeClr val="dk2"/>
                </a:solidFill>
              </a:rPr>
              <a:t>Summer Institute – 821 registrants</a:t>
            </a:r>
            <a:endParaRPr sz="1700">
              <a:solidFill>
                <a:schemeClr val="dk2"/>
              </a:solidFill>
            </a:endParaRPr>
          </a:p>
          <a:p>
            <a:pPr indent="-412750" lvl="1" marL="1219200" rtl="0" algn="l">
              <a:lnSpc>
                <a:spcPct val="115000"/>
              </a:lnSpc>
              <a:spcBef>
                <a:spcPts val="0"/>
              </a:spcBef>
              <a:spcAft>
                <a:spcPts val="0"/>
              </a:spcAft>
              <a:buClr>
                <a:schemeClr val="dk2"/>
              </a:buClr>
              <a:buSzPts val="1700"/>
              <a:buFont typeface="Montserrat"/>
              <a:buChar char="○"/>
            </a:pPr>
            <a:r>
              <a:rPr lang="en-US" sz="1700">
                <a:solidFill>
                  <a:schemeClr val="dk2"/>
                </a:solidFill>
              </a:rPr>
              <a:t>Hot Topics in Special Education Law – 460 registrants</a:t>
            </a:r>
            <a:endParaRPr sz="1700">
              <a:solidFill>
                <a:schemeClr val="dk2"/>
              </a:solidFill>
            </a:endParaRPr>
          </a:p>
          <a:p>
            <a:pPr indent="-412750" lvl="1" marL="1219200" rtl="0" algn="l">
              <a:lnSpc>
                <a:spcPct val="115000"/>
              </a:lnSpc>
              <a:spcBef>
                <a:spcPts val="0"/>
              </a:spcBef>
              <a:spcAft>
                <a:spcPts val="0"/>
              </a:spcAft>
              <a:buClr>
                <a:schemeClr val="dk2"/>
              </a:buClr>
              <a:buSzPts val="1700"/>
              <a:buFont typeface="Montserrat"/>
              <a:buChar char="○"/>
            </a:pPr>
            <a:r>
              <a:rPr lang="en-US" sz="1700">
                <a:solidFill>
                  <a:schemeClr val="dk2"/>
                </a:solidFill>
              </a:rPr>
              <a:t>Paraeducator Train the Trainer- 385 trainers, 2200 paraeducators trained</a:t>
            </a:r>
            <a:endParaRPr sz="1700">
              <a:solidFill>
                <a:schemeClr val="dk2"/>
              </a:solidFill>
            </a:endParaRPr>
          </a:p>
          <a:p>
            <a:pPr indent="-412750" lvl="0" marL="609600" rtl="0" algn="l">
              <a:lnSpc>
                <a:spcPct val="115000"/>
              </a:lnSpc>
              <a:spcBef>
                <a:spcPts val="0"/>
              </a:spcBef>
              <a:spcAft>
                <a:spcPts val="0"/>
              </a:spcAft>
              <a:buClr>
                <a:schemeClr val="dk2"/>
              </a:buClr>
              <a:buSzPts val="1700"/>
              <a:buFont typeface="Montserrat"/>
              <a:buChar char="●"/>
            </a:pPr>
            <a:r>
              <a:rPr lang="en-US" sz="2600">
                <a:solidFill>
                  <a:schemeClr val="dk2"/>
                </a:solidFill>
              </a:rPr>
              <a:t>MAASE now has over 1,000 members</a:t>
            </a:r>
            <a:endParaRPr sz="2600">
              <a:solidFill>
                <a:schemeClr val="dk2"/>
              </a:solidFill>
            </a:endParaRPr>
          </a:p>
          <a:p>
            <a:pPr indent="-387350" lvl="1" marL="1219200" rtl="0" algn="l">
              <a:lnSpc>
                <a:spcPct val="115000"/>
              </a:lnSpc>
              <a:spcBef>
                <a:spcPts val="0"/>
              </a:spcBef>
              <a:spcAft>
                <a:spcPts val="0"/>
              </a:spcAft>
              <a:buClr>
                <a:schemeClr val="dk2"/>
              </a:buClr>
              <a:buSzPts val="1300"/>
              <a:buFont typeface="Arial"/>
              <a:buChar char="○"/>
            </a:pPr>
            <a:r>
              <a:rPr lang="en-US" sz="2200">
                <a:solidFill>
                  <a:schemeClr val="dk2"/>
                </a:solidFill>
              </a:rPr>
              <a:t>Participation in some of our leadership programs provided memberships to MAASE</a:t>
            </a:r>
            <a:endParaRPr sz="2200">
              <a:solidFill>
                <a:schemeClr val="dk2"/>
              </a:solidFill>
            </a:endParaRPr>
          </a:p>
          <a:p>
            <a:pPr indent="-387350" lvl="1" marL="1219200" rtl="0" algn="l">
              <a:lnSpc>
                <a:spcPct val="115000"/>
              </a:lnSpc>
              <a:spcBef>
                <a:spcPts val="0"/>
              </a:spcBef>
              <a:spcAft>
                <a:spcPts val="0"/>
              </a:spcAft>
              <a:buClr>
                <a:schemeClr val="dk2"/>
              </a:buClr>
              <a:buSzPts val="1300"/>
              <a:buFont typeface="Arial"/>
              <a:buChar char="○"/>
            </a:pPr>
            <a:r>
              <a:rPr lang="en-US" sz="2200">
                <a:solidFill>
                  <a:schemeClr val="dk2"/>
                </a:solidFill>
              </a:rPr>
              <a:t>We provided over 2,000 paraeducators with CEC </a:t>
            </a:r>
            <a:r>
              <a:rPr lang="en-US" sz="2200">
                <a:solidFill>
                  <a:schemeClr val="dk2"/>
                </a:solidFill>
              </a:rPr>
              <a:t>memberships</a:t>
            </a:r>
            <a:endParaRPr sz="2200">
              <a:solidFill>
                <a:schemeClr val="dk2"/>
              </a:solidFill>
            </a:endParaRPr>
          </a:p>
        </p:txBody>
      </p:sp>
      <p:pic>
        <p:nvPicPr>
          <p:cNvPr id="237" name="Google Shape;237;p30"/>
          <p:cNvPicPr preferRelativeResize="0"/>
          <p:nvPr/>
        </p:nvPicPr>
        <p:blipFill>
          <a:blip r:embed="rId3">
            <a:alphaModFix/>
          </a:blip>
          <a:stretch>
            <a:fillRect/>
          </a:stretch>
        </p:blipFill>
        <p:spPr>
          <a:xfrm>
            <a:off x="10932536" y="-21900"/>
            <a:ext cx="1259468" cy="99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838200" y="59648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Lessons Learned: Things to Adopt</a:t>
            </a:r>
            <a:endParaRPr>
              <a:solidFill>
                <a:schemeClr val="dk2"/>
              </a:solidFill>
            </a:endParaRPr>
          </a:p>
        </p:txBody>
      </p:sp>
      <p:sp>
        <p:nvSpPr>
          <p:cNvPr id="243" name="Google Shape;243;p31"/>
          <p:cNvSpPr txBox="1"/>
          <p:nvPr>
            <p:ph idx="1" type="body"/>
          </p:nvPr>
        </p:nvSpPr>
        <p:spPr>
          <a:xfrm>
            <a:off x="838200" y="1714499"/>
            <a:ext cx="10515600" cy="4414800"/>
          </a:xfrm>
          <a:prstGeom prst="rect">
            <a:avLst/>
          </a:prstGeom>
        </p:spPr>
        <p:txBody>
          <a:bodyPr anchorCtr="0" anchor="t" bIns="45700" lIns="91425" spcFirstLastPara="1" rIns="91425" wrap="square" tIns="45700">
            <a:noAutofit/>
          </a:bodyPr>
          <a:lstStyle/>
          <a:p>
            <a:pPr indent="-438150" lvl="0" marL="609600" rtl="0" algn="l">
              <a:spcBef>
                <a:spcPts val="1000"/>
              </a:spcBef>
              <a:spcAft>
                <a:spcPts val="0"/>
              </a:spcAft>
              <a:buClr>
                <a:schemeClr val="dk2"/>
              </a:buClr>
              <a:buSzPts val="2100"/>
              <a:buChar char="•"/>
            </a:pPr>
            <a:r>
              <a:rPr lang="en-US" sz="2400">
                <a:solidFill>
                  <a:schemeClr val="dk2"/>
                </a:solidFill>
              </a:rPr>
              <a:t>Use tools to collect data on yourself.</a:t>
            </a:r>
            <a:endParaRPr sz="2400">
              <a:solidFill>
                <a:schemeClr val="dk2"/>
              </a:solidFill>
            </a:endParaRPr>
          </a:p>
          <a:p>
            <a:pPr indent="-438150" lvl="0" marL="609600" rtl="0" algn="l">
              <a:spcBef>
                <a:spcPts val="1300"/>
              </a:spcBef>
              <a:spcAft>
                <a:spcPts val="0"/>
              </a:spcAft>
              <a:buClr>
                <a:schemeClr val="dk2"/>
              </a:buClr>
              <a:buSzPts val="2100"/>
              <a:buChar char="•"/>
            </a:pPr>
            <a:r>
              <a:rPr lang="en-US" sz="2400">
                <a:solidFill>
                  <a:schemeClr val="dk2"/>
                </a:solidFill>
              </a:rPr>
              <a:t>People want a personalized experience.</a:t>
            </a:r>
            <a:endParaRPr sz="2400">
              <a:solidFill>
                <a:schemeClr val="dk2"/>
              </a:solidFill>
            </a:endParaRPr>
          </a:p>
          <a:p>
            <a:pPr indent="-438150" lvl="0" marL="609600" rtl="0" algn="l">
              <a:spcBef>
                <a:spcPts val="1300"/>
              </a:spcBef>
              <a:spcAft>
                <a:spcPts val="0"/>
              </a:spcAft>
              <a:buClr>
                <a:schemeClr val="dk2"/>
              </a:buClr>
              <a:buSzPts val="2100"/>
              <a:buChar char="•"/>
            </a:pPr>
            <a:r>
              <a:rPr lang="en-US" sz="2400">
                <a:solidFill>
                  <a:schemeClr val="dk2"/>
                </a:solidFill>
              </a:rPr>
              <a:t>Use internal expertise.</a:t>
            </a:r>
            <a:endParaRPr sz="2400">
              <a:solidFill>
                <a:schemeClr val="dk2"/>
              </a:solidFill>
            </a:endParaRPr>
          </a:p>
          <a:p>
            <a:pPr indent="-438150" lvl="0" marL="609600" rtl="0" algn="l">
              <a:spcBef>
                <a:spcPts val="1300"/>
              </a:spcBef>
              <a:spcAft>
                <a:spcPts val="0"/>
              </a:spcAft>
              <a:buClr>
                <a:schemeClr val="dk2"/>
              </a:buClr>
              <a:buSzPts val="2100"/>
              <a:buChar char="•"/>
            </a:pPr>
            <a:r>
              <a:rPr lang="en-US" sz="2400">
                <a:solidFill>
                  <a:schemeClr val="dk2"/>
                </a:solidFill>
              </a:rPr>
              <a:t>Partnerships are important.</a:t>
            </a:r>
            <a:endParaRPr sz="2400">
              <a:solidFill>
                <a:schemeClr val="dk2"/>
              </a:solidFill>
            </a:endParaRPr>
          </a:p>
          <a:p>
            <a:pPr indent="-438150" lvl="0" marL="609600" rtl="0" algn="l">
              <a:spcBef>
                <a:spcPts val="1300"/>
              </a:spcBef>
              <a:spcAft>
                <a:spcPts val="0"/>
              </a:spcAft>
              <a:buClr>
                <a:schemeClr val="dk2"/>
              </a:buClr>
              <a:buSzPts val="2100"/>
              <a:buChar char="•"/>
            </a:pPr>
            <a:r>
              <a:rPr lang="en-US" sz="2400">
                <a:solidFill>
                  <a:schemeClr val="dk2"/>
                </a:solidFill>
              </a:rPr>
              <a:t>Continuous improvement via NPS, PL evaluations, and strategic retreats.</a:t>
            </a:r>
            <a:endParaRPr sz="2400">
              <a:solidFill>
                <a:schemeClr val="dk2"/>
              </a:solidFill>
            </a:endParaRPr>
          </a:p>
          <a:p>
            <a:pPr indent="-438150" lvl="0" marL="609600" rtl="0" algn="l">
              <a:spcBef>
                <a:spcPts val="1300"/>
              </a:spcBef>
              <a:spcAft>
                <a:spcPts val="0"/>
              </a:spcAft>
              <a:buClr>
                <a:schemeClr val="dk2"/>
              </a:buClr>
              <a:buSzPts val="2100"/>
              <a:buChar char="•"/>
            </a:pPr>
            <a:r>
              <a:rPr lang="en-US" sz="2400">
                <a:solidFill>
                  <a:schemeClr val="dk2"/>
                </a:solidFill>
              </a:rPr>
              <a:t>Iterated content and delivery: from asynchronous to coaching + site-based PD.</a:t>
            </a:r>
            <a:endParaRPr sz="2400">
              <a:solidFill>
                <a:schemeClr val="dk2"/>
              </a:solidFill>
            </a:endParaRPr>
          </a:p>
          <a:p>
            <a:pPr indent="-438150" lvl="0" marL="609600" rtl="0" algn="l">
              <a:spcBef>
                <a:spcPts val="1300"/>
              </a:spcBef>
              <a:spcAft>
                <a:spcPts val="1300"/>
              </a:spcAft>
              <a:buClr>
                <a:schemeClr val="dk2"/>
              </a:buClr>
              <a:buSzPts val="2100"/>
              <a:buChar char="•"/>
            </a:pPr>
            <a:r>
              <a:rPr lang="en-US" sz="2400">
                <a:solidFill>
                  <a:schemeClr val="dk2"/>
                </a:solidFill>
              </a:rPr>
              <a:t>Inspired a new MAASE Community platform for ongoing networking and learning.</a:t>
            </a:r>
            <a:endParaRPr sz="2400">
              <a:solidFill>
                <a:schemeClr val="dk2"/>
              </a:solidFill>
            </a:endParaRPr>
          </a:p>
        </p:txBody>
      </p:sp>
      <p:pic>
        <p:nvPicPr>
          <p:cNvPr id="244" name="Google Shape;244;p31"/>
          <p:cNvPicPr preferRelativeResize="0"/>
          <p:nvPr/>
        </p:nvPicPr>
        <p:blipFill>
          <a:blip r:embed="rId3">
            <a:alphaModFix/>
          </a:blip>
          <a:stretch>
            <a:fillRect/>
          </a:stretch>
        </p:blipFill>
        <p:spPr>
          <a:xfrm>
            <a:off x="10932536" y="-21900"/>
            <a:ext cx="1259468" cy="99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519200" y="439575"/>
            <a:ext cx="10834500" cy="759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300">
                <a:solidFill>
                  <a:schemeClr val="dk2"/>
                </a:solidFill>
              </a:rPr>
              <a:t>Next Steps: Personalized Pathways -Learner Personas</a:t>
            </a:r>
            <a:endParaRPr sz="3300">
              <a:solidFill>
                <a:schemeClr val="dk2"/>
              </a:solidFill>
            </a:endParaRPr>
          </a:p>
        </p:txBody>
      </p:sp>
      <p:sp>
        <p:nvSpPr>
          <p:cNvPr id="250" name="Google Shape;250;p32"/>
          <p:cNvSpPr txBox="1"/>
          <p:nvPr>
            <p:ph idx="1" type="body"/>
          </p:nvPr>
        </p:nvSpPr>
        <p:spPr>
          <a:xfrm>
            <a:off x="519300" y="1053350"/>
            <a:ext cx="4840800" cy="5076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600"/>
          </a:p>
          <a:p>
            <a:pPr indent="0" lvl="0" marL="0" rtl="0" algn="l">
              <a:spcBef>
                <a:spcPts val="1300"/>
              </a:spcBef>
              <a:spcAft>
                <a:spcPts val="0"/>
              </a:spcAft>
              <a:buNone/>
            </a:pPr>
            <a:r>
              <a:t/>
            </a:r>
            <a:endParaRPr sz="2600"/>
          </a:p>
          <a:p>
            <a:pPr indent="0" lvl="0" marL="0" rtl="0" algn="l">
              <a:spcBef>
                <a:spcPts val="1300"/>
              </a:spcBef>
              <a:spcAft>
                <a:spcPts val="0"/>
              </a:spcAft>
              <a:buNone/>
            </a:pPr>
            <a:r>
              <a:rPr lang="en-US" sz="2600"/>
              <a:t>Personalized, meaningful learning pathways for members in different roles, career stages, and with varying levels of experience.  </a:t>
            </a:r>
            <a:endParaRPr sz="2600"/>
          </a:p>
          <a:p>
            <a:pPr indent="0" lvl="0" marL="0" rtl="0" algn="l">
              <a:spcBef>
                <a:spcPts val="1300"/>
              </a:spcBef>
              <a:spcAft>
                <a:spcPts val="0"/>
              </a:spcAft>
              <a:buNone/>
            </a:pPr>
            <a:r>
              <a:rPr lang="en-US" sz="2600"/>
              <a:t>Example: </a:t>
            </a:r>
            <a:endParaRPr sz="2600"/>
          </a:p>
          <a:p>
            <a:pPr indent="0" lvl="0" marL="0" rtl="0" algn="l">
              <a:spcBef>
                <a:spcPts val="1300"/>
              </a:spcBef>
              <a:spcAft>
                <a:spcPts val="1300"/>
              </a:spcAft>
              <a:buNone/>
            </a:pPr>
            <a:r>
              <a:rPr lang="en-US" sz="2600" u="sng">
                <a:solidFill>
                  <a:schemeClr val="hlink"/>
                </a:solidFill>
                <a:hlinkClick r:id="rId3"/>
              </a:rPr>
              <a:t>Transition Coordinator</a:t>
            </a:r>
            <a:endParaRPr sz="2600"/>
          </a:p>
        </p:txBody>
      </p:sp>
      <p:pic>
        <p:nvPicPr>
          <p:cNvPr id="251" name="Google Shape;251;p32"/>
          <p:cNvPicPr preferRelativeResize="0"/>
          <p:nvPr/>
        </p:nvPicPr>
        <p:blipFill>
          <a:blip r:embed="rId4">
            <a:alphaModFix/>
          </a:blip>
          <a:stretch>
            <a:fillRect/>
          </a:stretch>
        </p:blipFill>
        <p:spPr>
          <a:xfrm>
            <a:off x="5657733" y="1053350"/>
            <a:ext cx="6368133" cy="5647566"/>
          </a:xfrm>
          <a:prstGeom prst="rect">
            <a:avLst/>
          </a:prstGeom>
          <a:noFill/>
          <a:ln cap="flat" cmpd="sng" w="19050">
            <a:solidFill>
              <a:schemeClr val="dk1"/>
            </a:solidFill>
            <a:prstDash val="solid"/>
            <a:round/>
            <a:headEnd len="sm" w="sm" type="none"/>
            <a:tailEnd len="sm" w="sm" type="none"/>
          </a:ln>
        </p:spPr>
      </p:pic>
      <p:pic>
        <p:nvPicPr>
          <p:cNvPr id="252" name="Google Shape;252;p32"/>
          <p:cNvPicPr preferRelativeResize="0"/>
          <p:nvPr/>
        </p:nvPicPr>
        <p:blipFill>
          <a:blip r:embed="rId5">
            <a:alphaModFix/>
          </a:blip>
          <a:stretch>
            <a:fillRect/>
          </a:stretch>
        </p:blipFill>
        <p:spPr>
          <a:xfrm>
            <a:off x="11088700" y="-21900"/>
            <a:ext cx="1103300" cy="873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pic>
        <p:nvPicPr>
          <p:cNvPr id="257" name="Google Shape;257;p33"/>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258" name="Google Shape;258;p33"/>
          <p:cNvPicPr preferRelativeResize="0"/>
          <p:nvPr/>
        </p:nvPicPr>
        <p:blipFill>
          <a:blip r:embed="rId4">
            <a:alphaModFix/>
          </a:blip>
          <a:stretch>
            <a:fillRect/>
          </a:stretch>
        </p:blipFill>
        <p:spPr>
          <a:xfrm>
            <a:off x="203200" y="3507067"/>
            <a:ext cx="11785606" cy="3350942"/>
          </a:xfrm>
          <a:prstGeom prst="rect">
            <a:avLst/>
          </a:prstGeom>
          <a:noFill/>
          <a:ln>
            <a:noFill/>
          </a:ln>
        </p:spPr>
      </p:pic>
      <p:sp>
        <p:nvSpPr>
          <p:cNvPr id="259" name="Google Shape;259;p33"/>
          <p:cNvSpPr txBox="1"/>
          <p:nvPr/>
        </p:nvSpPr>
        <p:spPr>
          <a:xfrm>
            <a:off x="306300" y="749200"/>
            <a:ext cx="11682600" cy="2062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5900">
                <a:solidFill>
                  <a:schemeClr val="dk2"/>
                </a:solidFill>
                <a:latin typeface="Montserrat"/>
                <a:ea typeface="Montserrat"/>
                <a:cs typeface="Montserrat"/>
                <a:sym typeface="Montserrat"/>
              </a:rPr>
              <a:t>Questions:</a:t>
            </a:r>
            <a:endParaRPr b="1" sz="59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US" sz="5900">
                <a:solidFill>
                  <a:schemeClr val="dk2"/>
                </a:solidFill>
                <a:latin typeface="Montserrat"/>
                <a:ea typeface="Montserrat"/>
                <a:cs typeface="Montserrat"/>
                <a:sym typeface="Montserrat"/>
              </a:rPr>
              <a:t>Abbycypher@maase.org</a:t>
            </a:r>
            <a:endParaRPr b="1" sz="59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838200" y="59648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Why We Initiated This Work</a:t>
            </a:r>
            <a:endParaRPr>
              <a:solidFill>
                <a:schemeClr val="dk2"/>
              </a:solidFill>
            </a:endParaRPr>
          </a:p>
        </p:txBody>
      </p:sp>
      <p:sp>
        <p:nvSpPr>
          <p:cNvPr id="161" name="Google Shape;161;p21"/>
          <p:cNvSpPr txBox="1"/>
          <p:nvPr>
            <p:ph idx="1" type="body"/>
          </p:nvPr>
        </p:nvSpPr>
        <p:spPr>
          <a:xfrm>
            <a:off x="838200" y="1677149"/>
            <a:ext cx="10515600" cy="4452000"/>
          </a:xfrm>
          <a:prstGeom prst="rect">
            <a:avLst/>
          </a:prstGeom>
        </p:spPr>
        <p:txBody>
          <a:bodyPr anchorCtr="0" anchor="t" bIns="45700" lIns="91425" spcFirstLastPara="1" rIns="91425" wrap="square" tIns="45700">
            <a:noAutofit/>
          </a:bodyPr>
          <a:lstStyle/>
          <a:p>
            <a:pPr indent="-381000" lvl="0" marL="609600" rtl="0" algn="l">
              <a:spcBef>
                <a:spcPts val="1000"/>
              </a:spcBef>
              <a:spcAft>
                <a:spcPts val="0"/>
              </a:spcAft>
              <a:buClr>
                <a:schemeClr val="dk2"/>
              </a:buClr>
              <a:buSzPts val="1200"/>
              <a:buChar char="•"/>
            </a:pPr>
            <a:r>
              <a:rPr b="1" lang="en-US" sz="2200">
                <a:solidFill>
                  <a:schemeClr val="dk2"/>
                </a:solidFill>
              </a:rPr>
              <a:t>Issue:</a:t>
            </a:r>
            <a:r>
              <a:rPr lang="en-US" sz="2200">
                <a:solidFill>
                  <a:schemeClr val="dk2"/>
                </a:solidFill>
              </a:rPr>
              <a:t> Inconsistent professional learning across Michigan’s special education system and a one size fits all approach. SE Admin can no longer have the capacity to train all of their staff.</a:t>
            </a:r>
            <a:endParaRPr sz="2200">
              <a:solidFill>
                <a:schemeClr val="dk2"/>
              </a:solidFill>
            </a:endParaRPr>
          </a:p>
          <a:p>
            <a:pPr indent="-381000" lvl="0" marL="609600" rtl="0" algn="l">
              <a:spcBef>
                <a:spcPts val="1300"/>
              </a:spcBef>
              <a:spcAft>
                <a:spcPts val="0"/>
              </a:spcAft>
              <a:buClr>
                <a:schemeClr val="dk2"/>
              </a:buClr>
              <a:buSzPts val="1200"/>
              <a:buChar char="•"/>
            </a:pPr>
            <a:r>
              <a:rPr b="1" lang="en-US" sz="2200">
                <a:solidFill>
                  <a:schemeClr val="dk2"/>
                </a:solidFill>
              </a:rPr>
              <a:t>Need:</a:t>
            </a:r>
            <a:r>
              <a:rPr lang="en-US" sz="2200">
                <a:solidFill>
                  <a:schemeClr val="dk2"/>
                </a:solidFill>
              </a:rPr>
              <a:t> Statewide, scalable, equity-centered PD solutions for all educator levels. A blend of in-person, regional and asynchronous.</a:t>
            </a:r>
            <a:endParaRPr sz="2200">
              <a:solidFill>
                <a:schemeClr val="dk2"/>
              </a:solidFill>
            </a:endParaRPr>
          </a:p>
          <a:p>
            <a:pPr indent="-381000" lvl="0" marL="609600" rtl="0" algn="l">
              <a:spcBef>
                <a:spcPts val="1300"/>
              </a:spcBef>
              <a:spcAft>
                <a:spcPts val="0"/>
              </a:spcAft>
              <a:buClr>
                <a:schemeClr val="dk2"/>
              </a:buClr>
              <a:buSzPts val="1200"/>
              <a:buChar char="•"/>
            </a:pPr>
            <a:r>
              <a:rPr b="1" lang="en-US" sz="2200">
                <a:solidFill>
                  <a:schemeClr val="dk2"/>
                </a:solidFill>
              </a:rPr>
              <a:t>Audience:</a:t>
            </a:r>
            <a:r>
              <a:rPr lang="en-US" sz="2200">
                <a:solidFill>
                  <a:schemeClr val="dk2"/>
                </a:solidFill>
              </a:rPr>
              <a:t> Special education leaders and aspiring leaders, teachers, paraeducators, building administrators.</a:t>
            </a:r>
            <a:endParaRPr sz="2200">
              <a:solidFill>
                <a:schemeClr val="dk2"/>
              </a:solidFill>
            </a:endParaRPr>
          </a:p>
          <a:p>
            <a:pPr indent="-381000" lvl="0" marL="609600" rtl="0" algn="l">
              <a:spcBef>
                <a:spcPts val="1300"/>
              </a:spcBef>
              <a:spcAft>
                <a:spcPts val="0"/>
              </a:spcAft>
              <a:buClr>
                <a:schemeClr val="dk2"/>
              </a:buClr>
              <a:buSzPts val="1200"/>
              <a:buChar char="•"/>
            </a:pPr>
            <a:r>
              <a:rPr b="1" lang="en-US" sz="2200">
                <a:solidFill>
                  <a:schemeClr val="dk2"/>
                </a:solidFill>
              </a:rPr>
              <a:t>Launched:</a:t>
            </a:r>
            <a:r>
              <a:rPr lang="en-US" sz="2200">
                <a:solidFill>
                  <a:schemeClr val="dk2"/>
                </a:solidFill>
              </a:rPr>
              <a:t> 2024–25 academic year.</a:t>
            </a:r>
            <a:endParaRPr sz="2200">
              <a:solidFill>
                <a:schemeClr val="dk2"/>
              </a:solidFill>
            </a:endParaRPr>
          </a:p>
          <a:p>
            <a:pPr indent="-381000" lvl="0" marL="609600" rtl="0" algn="l">
              <a:spcBef>
                <a:spcPts val="1300"/>
              </a:spcBef>
              <a:spcAft>
                <a:spcPts val="0"/>
              </a:spcAft>
              <a:buClr>
                <a:schemeClr val="dk2"/>
              </a:buClr>
              <a:buSzPts val="1200"/>
              <a:buChar char="•"/>
            </a:pPr>
            <a:r>
              <a:rPr b="1" lang="en-US" sz="2200">
                <a:solidFill>
                  <a:schemeClr val="dk2"/>
                </a:solidFill>
              </a:rPr>
              <a:t>Intended Outcomes:</a:t>
            </a:r>
            <a:r>
              <a:rPr lang="en-US" sz="2200">
                <a:solidFill>
                  <a:schemeClr val="dk2"/>
                </a:solidFill>
              </a:rPr>
              <a:t> Build leadership capacity, address training gaps, integrate inclusion and legal best practices, all while allowing for an individualized path.</a:t>
            </a:r>
            <a:endParaRPr sz="2200">
              <a:solidFill>
                <a:schemeClr val="dk2"/>
              </a:solidFill>
            </a:endParaRPr>
          </a:p>
          <a:p>
            <a:pPr indent="0" lvl="0" marL="0" rtl="0" algn="l">
              <a:spcBef>
                <a:spcPts val="1300"/>
              </a:spcBef>
              <a:spcAft>
                <a:spcPts val="0"/>
              </a:spcAft>
              <a:buNone/>
            </a:pPr>
            <a:r>
              <a:t/>
            </a:r>
            <a:endParaRPr sz="2200">
              <a:solidFill>
                <a:schemeClr val="dk2"/>
              </a:solidFill>
            </a:endParaRPr>
          </a:p>
        </p:txBody>
      </p:sp>
      <p:pic>
        <p:nvPicPr>
          <p:cNvPr id="162" name="Google Shape;162;p21"/>
          <p:cNvPicPr preferRelativeResize="0"/>
          <p:nvPr/>
        </p:nvPicPr>
        <p:blipFill>
          <a:blip r:embed="rId3">
            <a:alphaModFix/>
          </a:blip>
          <a:stretch>
            <a:fillRect/>
          </a:stretch>
        </p:blipFill>
        <p:spPr>
          <a:xfrm>
            <a:off x="10522328" y="336300"/>
            <a:ext cx="1259468" cy="99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838200" y="59648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What MAASE Built</a:t>
            </a:r>
            <a:endParaRPr>
              <a:solidFill>
                <a:schemeClr val="dk2"/>
              </a:solidFill>
            </a:endParaRPr>
          </a:p>
        </p:txBody>
      </p:sp>
      <p:sp>
        <p:nvSpPr>
          <p:cNvPr id="168" name="Google Shape;168;p22"/>
          <p:cNvSpPr txBox="1"/>
          <p:nvPr>
            <p:ph idx="1" type="body"/>
          </p:nvPr>
        </p:nvSpPr>
        <p:spPr>
          <a:xfrm>
            <a:off x="838200" y="2037233"/>
            <a:ext cx="10515600" cy="4092000"/>
          </a:xfrm>
          <a:prstGeom prst="rect">
            <a:avLst/>
          </a:prstGeom>
        </p:spPr>
        <p:txBody>
          <a:bodyPr anchorCtr="0" anchor="t" bIns="45700" lIns="91425" spcFirstLastPara="1" rIns="91425" wrap="square" tIns="45700">
            <a:noAutofit/>
          </a:bodyPr>
          <a:lstStyle/>
          <a:p>
            <a:pPr indent="-400050" lvl="0" marL="609600" rtl="0" algn="l">
              <a:spcBef>
                <a:spcPts val="1000"/>
              </a:spcBef>
              <a:spcAft>
                <a:spcPts val="0"/>
              </a:spcAft>
              <a:buClr>
                <a:schemeClr val="dk2"/>
              </a:buClr>
              <a:buSzPts val="1500"/>
              <a:buChar char="•"/>
            </a:pPr>
            <a:r>
              <a:rPr b="1" lang="en-US" sz="2500">
                <a:solidFill>
                  <a:schemeClr val="dk2"/>
                </a:solidFill>
              </a:rPr>
              <a:t>A comprehensive professional learning system with layered offerings:</a:t>
            </a:r>
            <a:endParaRPr b="1" sz="2500">
              <a:solidFill>
                <a:schemeClr val="dk2"/>
              </a:solidFill>
            </a:endParaRPr>
          </a:p>
          <a:p>
            <a:pPr indent="-400050" lvl="1" marL="1219200" rtl="0" algn="l">
              <a:spcBef>
                <a:spcPts val="1300"/>
              </a:spcBef>
              <a:spcAft>
                <a:spcPts val="0"/>
              </a:spcAft>
              <a:buClr>
                <a:schemeClr val="dk2"/>
              </a:buClr>
              <a:buSzPts val="1500"/>
              <a:buChar char="•"/>
            </a:pPr>
            <a:r>
              <a:rPr b="1" lang="en-US" sz="2100">
                <a:solidFill>
                  <a:schemeClr val="dk2"/>
                </a:solidFill>
              </a:rPr>
              <a:t>Paraeducator Bootcamp (1,200+ trained)</a:t>
            </a:r>
            <a:endParaRPr b="1" sz="2100">
              <a:solidFill>
                <a:schemeClr val="dk2"/>
              </a:solidFill>
            </a:endParaRPr>
          </a:p>
          <a:p>
            <a:pPr indent="-400050" lvl="1" marL="1219200" rtl="0" algn="l">
              <a:spcBef>
                <a:spcPts val="1300"/>
              </a:spcBef>
              <a:spcAft>
                <a:spcPts val="0"/>
              </a:spcAft>
              <a:buClr>
                <a:schemeClr val="dk2"/>
              </a:buClr>
              <a:buSzPts val="1500"/>
              <a:buChar char="•"/>
            </a:pPr>
            <a:r>
              <a:rPr b="1" lang="en-US" sz="2100">
                <a:solidFill>
                  <a:schemeClr val="dk2"/>
                </a:solidFill>
              </a:rPr>
              <a:t>Developing Inclusive Leaders (Cohort-based)</a:t>
            </a:r>
            <a:endParaRPr b="1" sz="2100">
              <a:solidFill>
                <a:schemeClr val="dk2"/>
              </a:solidFill>
            </a:endParaRPr>
          </a:p>
          <a:p>
            <a:pPr indent="-400050" lvl="1" marL="1219200" rtl="0" algn="l">
              <a:spcBef>
                <a:spcPts val="1300"/>
              </a:spcBef>
              <a:spcAft>
                <a:spcPts val="0"/>
              </a:spcAft>
              <a:buClr>
                <a:schemeClr val="dk2"/>
              </a:buClr>
              <a:buSzPts val="1500"/>
              <a:buChar char="•"/>
            </a:pPr>
            <a:r>
              <a:rPr b="1" lang="en-US" sz="2100">
                <a:solidFill>
                  <a:schemeClr val="dk2"/>
                </a:solidFill>
              </a:rPr>
              <a:t>MITTIN virtual modules (1000+ participants)</a:t>
            </a:r>
            <a:endParaRPr b="1" sz="2100">
              <a:solidFill>
                <a:schemeClr val="dk2"/>
              </a:solidFill>
            </a:endParaRPr>
          </a:p>
          <a:p>
            <a:pPr indent="-400050" lvl="1" marL="1219200" rtl="0" algn="l">
              <a:spcBef>
                <a:spcPts val="1300"/>
              </a:spcBef>
              <a:spcAft>
                <a:spcPts val="0"/>
              </a:spcAft>
              <a:buClr>
                <a:schemeClr val="dk2"/>
              </a:buClr>
              <a:buSzPts val="1500"/>
              <a:buChar char="•"/>
            </a:pPr>
            <a:r>
              <a:rPr b="1" lang="en-US" sz="2100">
                <a:solidFill>
                  <a:schemeClr val="dk2"/>
                </a:solidFill>
              </a:rPr>
              <a:t>Sold-out flagship conferences like Summer Institute and Hot Topics in Law</a:t>
            </a:r>
            <a:endParaRPr b="1" sz="2100">
              <a:solidFill>
                <a:schemeClr val="dk2"/>
              </a:solidFill>
            </a:endParaRPr>
          </a:p>
          <a:p>
            <a:pPr indent="-400050" lvl="0" marL="609600" rtl="0" algn="l">
              <a:spcBef>
                <a:spcPts val="1300"/>
              </a:spcBef>
              <a:spcAft>
                <a:spcPts val="0"/>
              </a:spcAft>
              <a:buClr>
                <a:schemeClr val="dk2"/>
              </a:buClr>
              <a:buSzPts val="1500"/>
              <a:buChar char="•"/>
            </a:pPr>
            <a:r>
              <a:rPr b="1" lang="en-US" sz="2500">
                <a:solidFill>
                  <a:schemeClr val="dk2"/>
                </a:solidFill>
              </a:rPr>
              <a:t>Built by MAASE committees and partners (CEC, MEMSPA, MASSP, MASA, ISDs)</a:t>
            </a:r>
            <a:endParaRPr b="1" sz="2500">
              <a:solidFill>
                <a:schemeClr val="dk2"/>
              </a:solidFill>
            </a:endParaRPr>
          </a:p>
          <a:p>
            <a:pPr indent="-400050" lvl="0" marL="609600" rtl="0" algn="l">
              <a:spcBef>
                <a:spcPts val="1300"/>
              </a:spcBef>
              <a:spcAft>
                <a:spcPts val="1300"/>
              </a:spcAft>
              <a:buClr>
                <a:schemeClr val="dk2"/>
              </a:buClr>
              <a:buSzPts val="1500"/>
              <a:buChar char="•"/>
            </a:pPr>
            <a:r>
              <a:rPr b="1" lang="en-US" sz="2500">
                <a:solidFill>
                  <a:schemeClr val="dk2"/>
                </a:solidFill>
              </a:rPr>
              <a:t>Designed around HLPs, IDEA law, and inclusive practice standards.</a:t>
            </a:r>
            <a:endParaRPr sz="2500">
              <a:solidFill>
                <a:schemeClr val="dk2"/>
              </a:solidFill>
            </a:endParaRPr>
          </a:p>
        </p:txBody>
      </p:sp>
      <p:pic>
        <p:nvPicPr>
          <p:cNvPr id="169" name="Google Shape;169;p22"/>
          <p:cNvPicPr preferRelativeResize="0"/>
          <p:nvPr/>
        </p:nvPicPr>
        <p:blipFill>
          <a:blip r:embed="rId3">
            <a:alphaModFix/>
          </a:blip>
          <a:stretch>
            <a:fillRect/>
          </a:stretch>
        </p:blipFill>
        <p:spPr>
          <a:xfrm>
            <a:off x="10522328" y="336300"/>
            <a:ext cx="1259468" cy="99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838200" y="59648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Data Driven Learning System</a:t>
            </a:r>
            <a:endParaRPr>
              <a:solidFill>
                <a:schemeClr val="dk2"/>
              </a:solidFill>
            </a:endParaRPr>
          </a:p>
          <a:p>
            <a:pPr indent="0" lvl="0" marL="0" rtl="0" algn="l">
              <a:spcBef>
                <a:spcPts val="0"/>
              </a:spcBef>
              <a:spcAft>
                <a:spcPts val="0"/>
              </a:spcAft>
              <a:buNone/>
            </a:pPr>
            <a:r>
              <a:rPr lang="en-US" sz="2700">
                <a:solidFill>
                  <a:schemeClr val="dk2"/>
                </a:solidFill>
              </a:rPr>
              <a:t>Education Enterprise Scorecard</a:t>
            </a:r>
            <a:endParaRPr sz="2700">
              <a:solidFill>
                <a:schemeClr val="dk2"/>
              </a:solidFill>
            </a:endParaRPr>
          </a:p>
        </p:txBody>
      </p:sp>
      <p:sp>
        <p:nvSpPr>
          <p:cNvPr id="175" name="Google Shape;175;p23"/>
          <p:cNvSpPr txBox="1"/>
          <p:nvPr>
            <p:ph idx="1" type="body"/>
          </p:nvPr>
        </p:nvSpPr>
        <p:spPr>
          <a:xfrm>
            <a:off x="838200" y="2037233"/>
            <a:ext cx="10515600" cy="409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000"/>
              <a:t>The </a:t>
            </a:r>
            <a:r>
              <a:rPr lang="en-US" sz="2000" u="sng">
                <a:solidFill>
                  <a:schemeClr val="hlink"/>
                </a:solidFill>
                <a:hlinkClick r:id="rId3"/>
              </a:rPr>
              <a:t>Education Enterprise Scorecard</a:t>
            </a:r>
            <a:r>
              <a:rPr lang="en-US" sz="2000"/>
              <a:t> is a comprehensive evaluation tool designed to assess the strategic, operational, and instructional health of an organization's education portfolio.</a:t>
            </a:r>
            <a:endParaRPr sz="2000"/>
          </a:p>
          <a:p>
            <a:pPr indent="0" lvl="0" marL="0" rtl="0" algn="l">
              <a:spcBef>
                <a:spcPts val="1300"/>
              </a:spcBef>
              <a:spcAft>
                <a:spcPts val="0"/>
              </a:spcAft>
              <a:buNone/>
            </a:pPr>
            <a:r>
              <a:rPr lang="en-US" sz="2000"/>
              <a:t>The scorecard serves as both an evaluative and strategic planning resource for education-focused organizations. It breaks down performance into the following domains:</a:t>
            </a:r>
            <a:endParaRPr sz="2000"/>
          </a:p>
          <a:p>
            <a:pPr indent="-368300" lvl="0" marL="609600" rtl="0" algn="l">
              <a:spcBef>
                <a:spcPts val="1300"/>
              </a:spcBef>
              <a:spcAft>
                <a:spcPts val="0"/>
              </a:spcAft>
              <a:buSzPts val="1000"/>
              <a:buAutoNum type="arabicPeriod"/>
            </a:pPr>
            <a:r>
              <a:rPr b="1" lang="en-US" sz="2000"/>
              <a:t>Education Strategy</a:t>
            </a:r>
            <a:r>
              <a:rPr lang="en-US" sz="2000"/>
              <a:t> – Assessing alignment with market intelligence, strategic objectives, target audiences, content priorities, pricing, infrastructure, and partnerships.</a:t>
            </a:r>
            <a:endParaRPr sz="2000"/>
          </a:p>
          <a:p>
            <a:pPr indent="-368300" lvl="0" marL="609600" rtl="0" algn="l">
              <a:spcBef>
                <a:spcPts val="1300"/>
              </a:spcBef>
              <a:spcAft>
                <a:spcPts val="0"/>
              </a:spcAft>
              <a:buSzPts val="1000"/>
              <a:buAutoNum type="arabicPeriod"/>
            </a:pPr>
            <a:r>
              <a:rPr b="1" lang="en-US" sz="2000"/>
              <a:t>Portfolio Management</a:t>
            </a:r>
            <a:r>
              <a:rPr lang="en-US" sz="2000"/>
              <a:t> – Focusing on business planning, evaluation plans, policies, content calendars, learning environments, and use of education technology.</a:t>
            </a:r>
            <a:endParaRPr sz="2000"/>
          </a:p>
          <a:p>
            <a:pPr indent="-368300" lvl="0" marL="609600" rtl="0" algn="l">
              <a:spcBef>
                <a:spcPts val="1300"/>
              </a:spcBef>
              <a:spcAft>
                <a:spcPts val="1300"/>
              </a:spcAft>
              <a:buSzPts val="1000"/>
              <a:buAutoNum type="arabicPeriod"/>
            </a:pPr>
            <a:r>
              <a:rPr b="1" lang="en-US" sz="2000"/>
              <a:t>Learning Design</a:t>
            </a:r>
            <a:r>
              <a:rPr lang="en-US" sz="2000"/>
              <a:t> – Examining instructional design, competency development, evaluation methods, design processes, and SME support.</a:t>
            </a:r>
            <a:endParaRPr sz="2000"/>
          </a:p>
        </p:txBody>
      </p:sp>
      <p:pic>
        <p:nvPicPr>
          <p:cNvPr id="176" name="Google Shape;176;p23"/>
          <p:cNvPicPr preferRelativeResize="0"/>
          <p:nvPr/>
        </p:nvPicPr>
        <p:blipFill>
          <a:blip r:embed="rId4">
            <a:alphaModFix/>
          </a:blip>
          <a:stretch>
            <a:fillRect/>
          </a:stretch>
        </p:blipFill>
        <p:spPr>
          <a:xfrm>
            <a:off x="10511128" y="213025"/>
            <a:ext cx="1259468" cy="99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4"/>
          <p:cNvPicPr preferRelativeResize="0"/>
          <p:nvPr/>
        </p:nvPicPr>
        <p:blipFill>
          <a:blip r:embed="rId3">
            <a:alphaModFix/>
          </a:blip>
          <a:stretch>
            <a:fillRect/>
          </a:stretch>
        </p:blipFill>
        <p:spPr>
          <a:xfrm>
            <a:off x="552424" y="0"/>
            <a:ext cx="6085200" cy="6145975"/>
          </a:xfrm>
          <a:prstGeom prst="rect">
            <a:avLst/>
          </a:prstGeom>
          <a:noFill/>
          <a:ln cap="flat" cmpd="sng" w="28575">
            <a:solidFill>
              <a:schemeClr val="dk2"/>
            </a:solidFill>
            <a:prstDash val="solid"/>
            <a:round/>
            <a:headEnd len="sm" w="sm" type="none"/>
            <a:tailEnd len="sm" w="sm" type="none"/>
          </a:ln>
        </p:spPr>
      </p:pic>
      <p:pic>
        <p:nvPicPr>
          <p:cNvPr id="182" name="Google Shape;182;p24" title="IMG_1725.jpeg"/>
          <p:cNvPicPr preferRelativeResize="0"/>
          <p:nvPr/>
        </p:nvPicPr>
        <p:blipFill rotWithShape="1">
          <a:blip r:embed="rId4">
            <a:alphaModFix/>
          </a:blip>
          <a:srcRect b="18408" l="10164" r="13125" t="12463"/>
          <a:stretch/>
        </p:blipFill>
        <p:spPr>
          <a:xfrm>
            <a:off x="6975850" y="93275"/>
            <a:ext cx="4492186" cy="5397499"/>
          </a:xfrm>
          <a:prstGeom prst="rect">
            <a:avLst/>
          </a:prstGeom>
          <a:noFill/>
          <a:ln cap="flat" cmpd="sng" w="19050">
            <a:solidFill>
              <a:schemeClr val="dk2"/>
            </a:solidFill>
            <a:prstDash val="solid"/>
            <a:round/>
            <a:headEnd len="sm" w="sm" type="none"/>
            <a:tailEnd len="sm" w="sm" type="none"/>
          </a:ln>
        </p:spPr>
      </p:pic>
      <p:pic>
        <p:nvPicPr>
          <p:cNvPr id="183" name="Google Shape;183;p24"/>
          <p:cNvPicPr preferRelativeResize="0"/>
          <p:nvPr/>
        </p:nvPicPr>
        <p:blipFill>
          <a:blip r:embed="rId5">
            <a:alphaModFix/>
          </a:blip>
          <a:stretch>
            <a:fillRect/>
          </a:stretch>
        </p:blipFill>
        <p:spPr>
          <a:xfrm>
            <a:off x="7876901" y="5560175"/>
            <a:ext cx="2690076" cy="1208175"/>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5"/>
          <p:cNvPicPr preferRelativeResize="0"/>
          <p:nvPr/>
        </p:nvPicPr>
        <p:blipFill>
          <a:blip r:embed="rId3">
            <a:alphaModFix/>
          </a:blip>
          <a:stretch>
            <a:fillRect/>
          </a:stretch>
        </p:blipFill>
        <p:spPr>
          <a:xfrm>
            <a:off x="1333467" y="0"/>
            <a:ext cx="6513872" cy="6857999"/>
          </a:xfrm>
          <a:prstGeom prst="rect">
            <a:avLst/>
          </a:prstGeom>
          <a:noFill/>
          <a:ln cap="flat" cmpd="sng" w="28575">
            <a:solidFill>
              <a:schemeClr val="dk2"/>
            </a:solidFill>
            <a:prstDash val="solid"/>
            <a:round/>
            <a:headEnd len="sm" w="sm" type="none"/>
            <a:tailEnd len="sm" w="sm" type="none"/>
          </a:ln>
        </p:spPr>
      </p:pic>
      <p:pic>
        <p:nvPicPr>
          <p:cNvPr id="189" name="Google Shape;189;p25"/>
          <p:cNvPicPr preferRelativeResize="0"/>
          <p:nvPr/>
        </p:nvPicPr>
        <p:blipFill>
          <a:blip r:embed="rId4">
            <a:alphaModFix/>
          </a:blip>
          <a:stretch>
            <a:fillRect/>
          </a:stretch>
        </p:blipFill>
        <p:spPr>
          <a:xfrm>
            <a:off x="8641732" y="2517575"/>
            <a:ext cx="3251933" cy="1460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838200" y="59648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Data Driven Learning System</a:t>
            </a:r>
            <a:endParaRPr>
              <a:solidFill>
                <a:schemeClr val="dk2"/>
              </a:solidFill>
            </a:endParaRPr>
          </a:p>
          <a:p>
            <a:pPr indent="0" lvl="0" marL="0" rtl="0" algn="l">
              <a:spcBef>
                <a:spcPts val="0"/>
              </a:spcBef>
              <a:spcAft>
                <a:spcPts val="0"/>
              </a:spcAft>
              <a:buNone/>
            </a:pPr>
            <a:r>
              <a:rPr lang="en-US" sz="2700">
                <a:solidFill>
                  <a:schemeClr val="dk2"/>
                </a:solidFill>
              </a:rPr>
              <a:t>MAASE’s Content Sandbox</a:t>
            </a:r>
            <a:endParaRPr sz="2700">
              <a:solidFill>
                <a:schemeClr val="dk2"/>
              </a:solidFill>
            </a:endParaRPr>
          </a:p>
        </p:txBody>
      </p:sp>
      <p:sp>
        <p:nvSpPr>
          <p:cNvPr id="195" name="Google Shape;195;p26"/>
          <p:cNvSpPr txBox="1"/>
          <p:nvPr>
            <p:ph idx="1" type="body"/>
          </p:nvPr>
        </p:nvSpPr>
        <p:spPr>
          <a:xfrm>
            <a:off x="838200" y="2037233"/>
            <a:ext cx="10515600" cy="409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500"/>
              <a:t>T</a:t>
            </a:r>
            <a:r>
              <a:rPr lang="en-US" sz="2500">
                <a:solidFill>
                  <a:schemeClr val="dk2"/>
                </a:solidFill>
              </a:rPr>
              <a:t>he MAASE Content Sandbox is a strategic planning and alignment tool developed to organize, evaluate, and prioritize professional learning content for special education administrators and other educators. It integrates the Michigan Department of Education (MDE) Standards with MAASE's guiding principles and real-world program offerings to:</a:t>
            </a:r>
            <a:endParaRPr sz="2500">
              <a:solidFill>
                <a:schemeClr val="dk2"/>
              </a:solidFill>
            </a:endParaRPr>
          </a:p>
          <a:p>
            <a:pPr indent="-450850" lvl="0" marL="609600" rtl="0" algn="l">
              <a:spcBef>
                <a:spcPts val="1300"/>
              </a:spcBef>
              <a:spcAft>
                <a:spcPts val="0"/>
              </a:spcAft>
              <a:buClr>
                <a:schemeClr val="dk2"/>
              </a:buClr>
              <a:buSzPts val="2300"/>
              <a:buChar char="•"/>
            </a:pPr>
            <a:r>
              <a:rPr lang="en-US" sz="2500">
                <a:solidFill>
                  <a:schemeClr val="dk2"/>
                </a:solidFill>
              </a:rPr>
              <a:t>Map educational topics to professional standards and learning formats</a:t>
            </a:r>
            <a:endParaRPr sz="2500">
              <a:solidFill>
                <a:schemeClr val="dk2"/>
              </a:solidFill>
            </a:endParaRPr>
          </a:p>
          <a:p>
            <a:pPr indent="-450850" lvl="0" marL="609600" rtl="0" algn="l">
              <a:spcBef>
                <a:spcPts val="0"/>
              </a:spcBef>
              <a:spcAft>
                <a:spcPts val="0"/>
              </a:spcAft>
              <a:buClr>
                <a:schemeClr val="dk2"/>
              </a:buClr>
              <a:buSzPts val="2300"/>
              <a:buChar char="•"/>
            </a:pPr>
            <a:r>
              <a:rPr lang="en-US" sz="2500">
                <a:solidFill>
                  <a:schemeClr val="dk2"/>
                </a:solidFill>
              </a:rPr>
              <a:t>Identify gaps in content delivery</a:t>
            </a:r>
            <a:endParaRPr sz="2500">
              <a:solidFill>
                <a:schemeClr val="dk2"/>
              </a:solidFill>
            </a:endParaRPr>
          </a:p>
          <a:p>
            <a:pPr indent="-450850" lvl="0" marL="609600" rtl="0" algn="l">
              <a:spcBef>
                <a:spcPts val="0"/>
              </a:spcBef>
              <a:spcAft>
                <a:spcPts val="0"/>
              </a:spcAft>
              <a:buClr>
                <a:schemeClr val="dk2"/>
              </a:buClr>
              <a:buSzPts val="2300"/>
              <a:buChar char="•"/>
            </a:pPr>
            <a:r>
              <a:rPr lang="en-US" sz="2500">
                <a:solidFill>
                  <a:schemeClr val="dk2"/>
                </a:solidFill>
              </a:rPr>
              <a:t>Guide future content development</a:t>
            </a:r>
            <a:endParaRPr sz="2500">
              <a:solidFill>
                <a:schemeClr val="dk2"/>
              </a:solidFill>
            </a:endParaRPr>
          </a:p>
          <a:p>
            <a:pPr indent="0" lvl="0" marL="0" rtl="0" algn="l">
              <a:spcBef>
                <a:spcPts val="1300"/>
              </a:spcBef>
              <a:spcAft>
                <a:spcPts val="1300"/>
              </a:spcAft>
              <a:buNone/>
            </a:pPr>
            <a:r>
              <a:t/>
            </a:r>
            <a:endParaRPr/>
          </a:p>
        </p:txBody>
      </p:sp>
      <p:pic>
        <p:nvPicPr>
          <p:cNvPr descr="Public Domain Clip Art Image | bucket and spade 2 | ID ..." id="196" name="Google Shape;196;p26"/>
          <p:cNvPicPr preferRelativeResize="0"/>
          <p:nvPr/>
        </p:nvPicPr>
        <p:blipFill>
          <a:blip r:embed="rId3">
            <a:alphaModFix/>
          </a:blip>
          <a:stretch>
            <a:fillRect/>
          </a:stretch>
        </p:blipFill>
        <p:spPr>
          <a:xfrm>
            <a:off x="7867833" y="4470199"/>
            <a:ext cx="4324165" cy="2387800"/>
          </a:xfrm>
          <a:prstGeom prst="rect">
            <a:avLst/>
          </a:prstGeom>
          <a:noFill/>
          <a:ln>
            <a:noFill/>
          </a:ln>
        </p:spPr>
      </p:pic>
      <p:pic>
        <p:nvPicPr>
          <p:cNvPr id="197" name="Google Shape;197;p26"/>
          <p:cNvPicPr preferRelativeResize="0"/>
          <p:nvPr/>
        </p:nvPicPr>
        <p:blipFill>
          <a:blip r:embed="rId4">
            <a:alphaModFix/>
          </a:blip>
          <a:stretch>
            <a:fillRect/>
          </a:stretch>
        </p:blipFill>
        <p:spPr>
          <a:xfrm>
            <a:off x="10932536" y="0"/>
            <a:ext cx="1259468" cy="99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8624603" y="736849"/>
            <a:ext cx="3286200" cy="5308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MAASE’s Content Sandbox</a:t>
            </a:r>
            <a:endParaRPr sz="2700"/>
          </a:p>
        </p:txBody>
      </p:sp>
      <p:pic>
        <p:nvPicPr>
          <p:cNvPr id="203" name="Google Shape;203;p27" title="ChatGPT Image Jul 6, 2025, 04_11_25 PM.png"/>
          <p:cNvPicPr preferRelativeResize="0"/>
          <p:nvPr/>
        </p:nvPicPr>
        <p:blipFill>
          <a:blip r:embed="rId3">
            <a:alphaModFix/>
          </a:blip>
          <a:stretch>
            <a:fillRect/>
          </a:stretch>
        </p:blipFill>
        <p:spPr>
          <a:xfrm>
            <a:off x="1157600" y="738500"/>
            <a:ext cx="5908132" cy="5908132"/>
          </a:xfrm>
          <a:prstGeom prst="rect">
            <a:avLst/>
          </a:prstGeom>
          <a:noFill/>
          <a:ln>
            <a:noFill/>
          </a:ln>
        </p:spPr>
      </p:pic>
      <p:sp>
        <p:nvSpPr>
          <p:cNvPr id="204" name="Google Shape;204;p27"/>
          <p:cNvSpPr/>
          <p:nvPr/>
        </p:nvSpPr>
        <p:spPr>
          <a:xfrm>
            <a:off x="2569867" y="3918333"/>
            <a:ext cx="616500" cy="403500"/>
          </a:xfrm>
          <a:prstGeom prst="ellipse">
            <a:avLst/>
          </a:prstGeom>
          <a:no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Montserrat"/>
              <a:ea typeface="Montserrat"/>
              <a:cs typeface="Montserrat"/>
              <a:sym typeface="Montserrat"/>
            </a:endParaRPr>
          </a:p>
        </p:txBody>
      </p:sp>
      <p:sp>
        <p:nvSpPr>
          <p:cNvPr id="205" name="Google Shape;205;p27"/>
          <p:cNvSpPr/>
          <p:nvPr/>
        </p:nvSpPr>
        <p:spPr>
          <a:xfrm>
            <a:off x="3382700" y="2545333"/>
            <a:ext cx="1457931" cy="403602"/>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MISELS</a:t>
            </a:r>
          </a:p>
        </p:txBody>
      </p:sp>
      <p:sp>
        <p:nvSpPr>
          <p:cNvPr id="206" name="Google Shape;206;p27"/>
          <p:cNvSpPr/>
          <p:nvPr/>
        </p:nvSpPr>
        <p:spPr>
          <a:xfrm>
            <a:off x="2233366" y="1855300"/>
            <a:ext cx="952883" cy="403602"/>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GMM</a:t>
            </a:r>
          </a:p>
        </p:txBody>
      </p:sp>
      <p:sp>
        <p:nvSpPr>
          <p:cNvPr id="207" name="Google Shape;207;p27"/>
          <p:cNvSpPr/>
          <p:nvPr/>
        </p:nvSpPr>
        <p:spPr>
          <a:xfrm>
            <a:off x="3187183" y="3921600"/>
            <a:ext cx="1848963" cy="39705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Full Focus</a:t>
            </a:r>
          </a:p>
        </p:txBody>
      </p:sp>
      <p:sp>
        <p:nvSpPr>
          <p:cNvPr id="208" name="Google Shape;208;p27"/>
          <p:cNvSpPr/>
          <p:nvPr/>
        </p:nvSpPr>
        <p:spPr>
          <a:xfrm>
            <a:off x="3386000" y="1314333"/>
            <a:ext cx="1451346" cy="40414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TA COP</a:t>
            </a:r>
          </a:p>
        </p:txBody>
      </p:sp>
      <p:sp>
        <p:nvSpPr>
          <p:cNvPr id="209" name="Google Shape;209;p27"/>
          <p:cNvSpPr/>
          <p:nvPr/>
        </p:nvSpPr>
        <p:spPr>
          <a:xfrm>
            <a:off x="1333966" y="4321917"/>
            <a:ext cx="1676498" cy="39705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Alt Route</a:t>
            </a:r>
          </a:p>
        </p:txBody>
      </p:sp>
      <p:sp>
        <p:nvSpPr>
          <p:cNvPr id="210" name="Google Shape;210;p27"/>
          <p:cNvSpPr/>
          <p:nvPr/>
        </p:nvSpPr>
        <p:spPr>
          <a:xfrm>
            <a:off x="4620266" y="3408500"/>
            <a:ext cx="2156850" cy="505047"/>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Arial"/>
              </a:rPr>
              <a:t>Tuesday PL</a:t>
            </a:r>
          </a:p>
        </p:txBody>
      </p:sp>
      <p:sp>
        <p:nvSpPr>
          <p:cNvPr id="211" name="Google Shape;211;p27"/>
          <p:cNvSpPr/>
          <p:nvPr/>
        </p:nvSpPr>
        <p:spPr>
          <a:xfrm>
            <a:off x="4558216" y="1930100"/>
            <a:ext cx="3075569" cy="403602"/>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Summer Institute</a:t>
            </a:r>
          </a:p>
        </p:txBody>
      </p:sp>
      <p:pic>
        <p:nvPicPr>
          <p:cNvPr id="212" name="Google Shape;212;p27"/>
          <p:cNvPicPr preferRelativeResize="0"/>
          <p:nvPr/>
        </p:nvPicPr>
        <p:blipFill>
          <a:blip r:embed="rId4">
            <a:alphaModFix/>
          </a:blip>
          <a:stretch>
            <a:fillRect/>
          </a:stretch>
        </p:blipFill>
        <p:spPr>
          <a:xfrm>
            <a:off x="10932536" y="-21900"/>
            <a:ext cx="1259468" cy="99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1000"/>
                                        <p:tgtEl>
                                          <p:spTgt spid="2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p:tgtEl>
                                          <p:spTgt spid="2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1000"/>
                                        <p:tgtEl>
                                          <p:spTgt spid="20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ph type="title"/>
          </p:nvPr>
        </p:nvSpPr>
        <p:spPr>
          <a:xfrm>
            <a:off x="838200" y="59648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Data Driven Learning System</a:t>
            </a:r>
            <a:endParaRPr>
              <a:solidFill>
                <a:schemeClr val="dk2"/>
              </a:solidFill>
            </a:endParaRPr>
          </a:p>
          <a:p>
            <a:pPr indent="0" lvl="0" marL="0" rtl="0" algn="l">
              <a:spcBef>
                <a:spcPts val="0"/>
              </a:spcBef>
              <a:spcAft>
                <a:spcPts val="0"/>
              </a:spcAft>
              <a:buNone/>
            </a:pPr>
            <a:r>
              <a:rPr lang="en-US" sz="2700">
                <a:solidFill>
                  <a:schemeClr val="dk2"/>
                </a:solidFill>
              </a:rPr>
              <a:t>MAASE’s Content Sandbox</a:t>
            </a:r>
            <a:endParaRPr sz="2700">
              <a:solidFill>
                <a:schemeClr val="dk2"/>
              </a:solidFill>
            </a:endParaRPr>
          </a:p>
        </p:txBody>
      </p:sp>
      <p:sp>
        <p:nvSpPr>
          <p:cNvPr id="218" name="Google Shape;218;p28"/>
          <p:cNvSpPr txBox="1"/>
          <p:nvPr>
            <p:ph idx="1" type="body"/>
          </p:nvPr>
        </p:nvSpPr>
        <p:spPr>
          <a:xfrm>
            <a:off x="838200" y="2037233"/>
            <a:ext cx="10515600" cy="4092000"/>
          </a:xfrm>
          <a:prstGeom prst="rect">
            <a:avLst/>
          </a:prstGeom>
        </p:spPr>
        <p:txBody>
          <a:bodyPr anchorCtr="0" anchor="t" bIns="45700" lIns="91425" spcFirstLastPara="1" rIns="91425" wrap="square" tIns="45700">
            <a:noAutofit/>
          </a:bodyPr>
          <a:lstStyle/>
          <a:p>
            <a:pPr indent="0" lvl="0" marL="228600" rtl="0" algn="l">
              <a:spcBef>
                <a:spcPts val="1000"/>
              </a:spcBef>
              <a:spcAft>
                <a:spcPts val="0"/>
              </a:spcAft>
              <a:buNone/>
            </a:pPr>
            <a:r>
              <a:rPr b="1" lang="en-US" sz="2700">
                <a:solidFill>
                  <a:schemeClr val="dk2"/>
                </a:solidFill>
              </a:rPr>
              <a:t>Our Why:</a:t>
            </a:r>
            <a:endParaRPr b="1" sz="2700">
              <a:solidFill>
                <a:schemeClr val="dk2"/>
              </a:solidFill>
            </a:endParaRPr>
          </a:p>
          <a:p>
            <a:pPr indent="-285750" lvl="0" marL="228600" rtl="0" algn="l">
              <a:spcBef>
                <a:spcPts val="1300"/>
              </a:spcBef>
              <a:spcAft>
                <a:spcPts val="0"/>
              </a:spcAft>
              <a:buClr>
                <a:schemeClr val="dk2"/>
              </a:buClr>
              <a:buSzPts val="2700"/>
              <a:buChar char="•"/>
            </a:pPr>
            <a:r>
              <a:rPr b="1" lang="en-US" sz="2700">
                <a:solidFill>
                  <a:schemeClr val="dk2"/>
                </a:solidFill>
              </a:rPr>
              <a:t>Strategic Alignment:</a:t>
            </a:r>
            <a:r>
              <a:rPr lang="en-US" sz="2700">
                <a:solidFill>
                  <a:schemeClr val="dk2"/>
                </a:solidFill>
              </a:rPr>
              <a:t> To ensure professional learning topics directly support both state standards and MAASE's mission.</a:t>
            </a:r>
            <a:endParaRPr sz="2700">
              <a:solidFill>
                <a:schemeClr val="dk2"/>
              </a:solidFill>
            </a:endParaRPr>
          </a:p>
          <a:p>
            <a:pPr indent="-285750" lvl="0" marL="228600" rtl="0" algn="l">
              <a:spcBef>
                <a:spcPts val="0"/>
              </a:spcBef>
              <a:spcAft>
                <a:spcPts val="0"/>
              </a:spcAft>
              <a:buClr>
                <a:schemeClr val="dk2"/>
              </a:buClr>
              <a:buSzPts val="2700"/>
              <a:buChar char="•"/>
            </a:pPr>
            <a:r>
              <a:rPr b="1" lang="en-US" sz="2700">
                <a:solidFill>
                  <a:schemeClr val="dk2"/>
                </a:solidFill>
              </a:rPr>
              <a:t>Transparency &amp; Planning:</a:t>
            </a:r>
            <a:r>
              <a:rPr lang="en-US" sz="2700">
                <a:solidFill>
                  <a:schemeClr val="dk2"/>
                </a:solidFill>
              </a:rPr>
              <a:t> To make clear which standards are being addressed through existing programming and which are not.</a:t>
            </a:r>
            <a:endParaRPr sz="2700">
              <a:solidFill>
                <a:schemeClr val="dk2"/>
              </a:solidFill>
            </a:endParaRPr>
          </a:p>
          <a:p>
            <a:pPr indent="-285750" lvl="0" marL="228600" rtl="0" algn="l">
              <a:spcBef>
                <a:spcPts val="0"/>
              </a:spcBef>
              <a:spcAft>
                <a:spcPts val="0"/>
              </a:spcAft>
              <a:buClr>
                <a:schemeClr val="dk2"/>
              </a:buClr>
              <a:buSzPts val="2700"/>
              <a:buChar char="•"/>
            </a:pPr>
            <a:r>
              <a:rPr b="1" lang="en-US" sz="2700">
                <a:solidFill>
                  <a:schemeClr val="dk2"/>
                </a:solidFill>
              </a:rPr>
              <a:t>Resource Optimization:</a:t>
            </a:r>
            <a:r>
              <a:rPr lang="en-US" sz="2700">
                <a:solidFill>
                  <a:schemeClr val="dk2"/>
                </a:solidFill>
              </a:rPr>
              <a:t> To coordinate across multiple formats and events (e.g., Summer Institute, New Admin Academy, CoPs).</a:t>
            </a:r>
            <a:endParaRPr sz="2700">
              <a:solidFill>
                <a:schemeClr val="dk2"/>
              </a:solidFill>
            </a:endParaRPr>
          </a:p>
          <a:p>
            <a:pPr indent="-285750" lvl="0" marL="228600" rtl="0" algn="l">
              <a:spcBef>
                <a:spcPts val="0"/>
              </a:spcBef>
              <a:spcAft>
                <a:spcPts val="0"/>
              </a:spcAft>
              <a:buClr>
                <a:schemeClr val="dk2"/>
              </a:buClr>
              <a:buSzPts val="2700"/>
              <a:buChar char="•"/>
            </a:pPr>
            <a:r>
              <a:rPr b="1" lang="en-US" sz="2700">
                <a:solidFill>
                  <a:schemeClr val="dk2"/>
                </a:solidFill>
              </a:rPr>
              <a:t>Member Needs Assessment:</a:t>
            </a:r>
            <a:r>
              <a:rPr lang="en-US" sz="2700">
                <a:solidFill>
                  <a:schemeClr val="dk2"/>
                </a:solidFill>
              </a:rPr>
              <a:t> To continuously evaluate whether offerings meet the evolving needs of members.</a:t>
            </a:r>
            <a:endParaRPr sz="2700">
              <a:solidFill>
                <a:schemeClr val="dk2"/>
              </a:solidFill>
            </a:endParaRPr>
          </a:p>
        </p:txBody>
      </p:sp>
      <p:pic>
        <p:nvPicPr>
          <p:cNvPr descr="Public Domain Clip Art Image | bucket and spade 2 | ID ..." id="219" name="Google Shape;219;p28"/>
          <p:cNvPicPr preferRelativeResize="0"/>
          <p:nvPr/>
        </p:nvPicPr>
        <p:blipFill>
          <a:blip r:embed="rId3">
            <a:alphaModFix/>
          </a:blip>
          <a:stretch>
            <a:fillRect/>
          </a:stretch>
        </p:blipFill>
        <p:spPr>
          <a:xfrm>
            <a:off x="9919176" y="5602950"/>
            <a:ext cx="2272824" cy="1255050"/>
          </a:xfrm>
          <a:prstGeom prst="rect">
            <a:avLst/>
          </a:prstGeom>
          <a:noFill/>
          <a:ln>
            <a:noFill/>
          </a:ln>
        </p:spPr>
      </p:pic>
      <p:pic>
        <p:nvPicPr>
          <p:cNvPr id="220" name="Google Shape;220;p28"/>
          <p:cNvPicPr preferRelativeResize="0"/>
          <p:nvPr/>
        </p:nvPicPr>
        <p:blipFill>
          <a:blip r:embed="rId4">
            <a:alphaModFix/>
          </a:blip>
          <a:stretch>
            <a:fillRect/>
          </a:stretch>
        </p:blipFill>
        <p:spPr>
          <a:xfrm>
            <a:off x="10932536" y="-21900"/>
            <a:ext cx="1259468" cy="99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EC BRAND COLORS">
      <a:dk1>
        <a:srgbClr val="000000"/>
      </a:dk1>
      <a:lt1>
        <a:srgbClr val="FFFFFF"/>
      </a:lt1>
      <a:dk2>
        <a:srgbClr val="04305C"/>
      </a:dk2>
      <a:lt2>
        <a:srgbClr val="EFEFEF"/>
      </a:lt2>
      <a:accent1>
        <a:srgbClr val="04305C"/>
      </a:accent1>
      <a:accent2>
        <a:srgbClr val="00539B"/>
      </a:accent2>
      <a:accent3>
        <a:srgbClr val="BF311A"/>
      </a:accent3>
      <a:accent4>
        <a:srgbClr val="5EA157"/>
      </a:accent4>
      <a:accent5>
        <a:srgbClr val="EA7229"/>
      </a:accent5>
      <a:accent6>
        <a:srgbClr val="995FA3"/>
      </a:accent6>
      <a:hlink>
        <a:srgbClr val="00539B"/>
      </a:hlink>
      <a:folHlink>
        <a:srgbClr val="04305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9" ma:contentTypeDescription="Create a new document." ma:contentTypeScope="" ma:versionID="afd7f6c2e76d078ae28fde0a2b3cd5f0">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91893bc5f93591398a69352252307b3b"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52BC6E-16E5-4928-B5F3-5DB7463288D2}"/>
</file>

<file path=customXml/itemProps2.xml><?xml version="1.0" encoding="utf-8"?>
<ds:datastoreItem xmlns:ds="http://schemas.openxmlformats.org/officeDocument/2006/customXml" ds:itemID="{AF5FE54A-BED5-4342-ACC4-D83E6F2A296E}"/>
</file>

<file path=customXml/itemProps3.xml><?xml version="1.0" encoding="utf-8"?>
<ds:datastoreItem xmlns:ds="http://schemas.openxmlformats.org/officeDocument/2006/customXml" ds:itemID="{7686C56D-6080-4FBD-B3F8-86A31FAC587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ies>
</file>