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3" r:id="rId6"/>
    <p:sldId id="281" r:id="rId7"/>
    <p:sldId id="280" r:id="rId8"/>
    <p:sldId id="282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B"/>
    <a:srgbClr val="04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519" autoAdjust="0"/>
  </p:normalViewPr>
  <p:slideViewPr>
    <p:cSldViewPr snapToGrid="0">
      <p:cViewPr varScale="1">
        <p:scale>
          <a:sx n="82" d="100"/>
          <a:sy n="82" d="100"/>
        </p:scale>
        <p:origin x="16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7/7/2025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3C6EC-EA97-4F2F-904F-40AFF7A3A166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FEC60-7DD3-44EC-9A6F-D0A9D8647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Outside PD is especially difficult to find in rural parts of AZ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1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The survey includes questions about if a different format – i.e. in-person or virtual is preferred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94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  Sometimes </a:t>
            </a:r>
            <a:r>
              <a:rPr lang="en-US" dirty="0" err="1"/>
              <a:t>AzCASE</a:t>
            </a:r>
            <a:r>
              <a:rPr lang="en-US" dirty="0"/>
              <a:t> might also facilitate a book</a:t>
            </a:r>
          </a:p>
          <a:p>
            <a:pPr marL="171450" indent="-171450">
              <a:buFontTx/>
              <a:buChar char="-"/>
            </a:pPr>
            <a:r>
              <a:rPr lang="en-US" dirty="0"/>
              <a:t>We try to align titles with </a:t>
            </a:r>
            <a:r>
              <a:rPr lang="en-US" dirty="0" err="1"/>
              <a:t>AzCEC</a:t>
            </a:r>
            <a:r>
              <a:rPr lang="en-US" dirty="0"/>
              <a:t> conference speakers, and our goal is to have speakers facilitate a book study session</a:t>
            </a:r>
          </a:p>
          <a:p>
            <a:pPr marL="171450" indent="-171450">
              <a:buFontTx/>
              <a:buChar char="-"/>
            </a:pPr>
            <a:r>
              <a:rPr lang="en-US" dirty="0"/>
              <a:t> We have worked with other professional organizations to offer recertification hours for related service providers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87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22C19F-55B1-8C89-2105-BDDC16630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CFF263-8F9F-CF9E-56F6-7875662E70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6493BF-470E-F524-DB74-D12090EA2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Sometimes </a:t>
            </a:r>
            <a:r>
              <a:rPr lang="en-US" dirty="0" err="1"/>
              <a:t>AzCASE</a:t>
            </a:r>
            <a:r>
              <a:rPr lang="en-US" dirty="0"/>
              <a:t> might also facilitate a book</a:t>
            </a:r>
          </a:p>
          <a:p>
            <a:pPr marL="171450" indent="-171450">
              <a:buFontTx/>
              <a:buChar char="-"/>
            </a:pPr>
            <a:r>
              <a:rPr lang="en-US" dirty="0"/>
              <a:t>We try to align titles with </a:t>
            </a:r>
            <a:r>
              <a:rPr lang="en-US" dirty="0" err="1"/>
              <a:t>AzCEC</a:t>
            </a:r>
            <a:r>
              <a:rPr lang="en-US" dirty="0"/>
              <a:t> conference speakers, and our goal is to have speakers facilitate a book study session</a:t>
            </a:r>
          </a:p>
          <a:p>
            <a:pPr marL="171450" indent="-171450">
              <a:buFontTx/>
              <a:buChar char="-"/>
            </a:pPr>
            <a:r>
              <a:rPr lang="en-US" dirty="0"/>
              <a:t> We have worked with other professional organizations to offer recertification hours for related service providers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54AAB-823A-5934-90DC-89E70F1ED6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6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5B48C5-1298-AB98-F86E-CFDAF571D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AD649F-DD38-4EB8-5F0E-4664B85FB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F6F816-6690-DC0D-4FF5-21707D7DF9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is especially difficult with online facilitation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84E6F-BF11-F97E-1367-B8E665565E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4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63F05-CBD0-4391-3A94-08C8B45A6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0900D9-3DE4-8657-15EF-C23651AED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E8BCAA-9A64-F6C5-4841-BBC6DFA2D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robust source of income for </a:t>
            </a:r>
            <a:r>
              <a:rPr lang="en-US" dirty="0" err="1"/>
              <a:t>AzCEC</a:t>
            </a:r>
            <a:r>
              <a:rPr lang="en-US" dirty="0"/>
              <a:t>, and is also a way for members to facilitate and engage with other members on a topic they are passionate about.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D604E-3861-CBDA-7332-7D64CE6193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22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3FE20-6010-5BB8-E29C-77769D108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A81342-939A-D690-316D-CF56428112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41BC61-EF1B-541E-85D2-A05C338DD4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9BE14-77D8-16B8-9055-3D0CB9A992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7FEC60-7DD3-44EC-9A6F-D0A9D86470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6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80150E-AEA0-B6CB-E63F-CB17F2C5081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A64268-80F4-1B70-B2BA-C4A9A9952F44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F8BF91A5-861E-E2F4-29CE-97A92FB78F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6E0C0EFE-2285-2CDE-55D3-00B18B105E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6D382D74-A7A6-F51B-4B5E-81563F78C0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AA6469F-AD1F-C37D-D15D-288784317C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66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17426E7-B341-4A68-BD0D-E7A23780EE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9ED7346-248B-27EC-8BBA-DFAC52A2B6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E0CF084B-42A8-540E-B9EE-45F3197AF9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FCFB71FE-87B4-5748-E5C4-DFBA68D75E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813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2F9D2F-5082-DEED-5CB3-36145F66D6A0}"/>
              </a:ext>
            </a:extLst>
          </p:cNvPr>
          <p:cNvSpPr/>
          <p:nvPr userDrawn="1"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E1FA2-82A3-6459-041B-48329E4C4B2F}"/>
              </a:ext>
            </a:extLst>
          </p:cNvPr>
          <p:cNvSpPr/>
          <p:nvPr userDrawn="1"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17902-E6BD-F1C0-5822-E3DCCA55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9595"/>
            <a:ext cx="5181600" cy="34432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9593"/>
            <a:ext cx="5181600" cy="34432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DCF0E-7C9D-9C7C-2BFE-20814CCE6B92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2FD48F6-CBCD-ED15-E24A-CD30957FA94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847F045-2C5A-929D-1C95-052E2E6AFA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96252D-EDEC-905B-587B-A48D88527F2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B7A9ED-09A2-3039-6671-A31B67608A5D}"/>
              </a:ext>
            </a:extLst>
          </p:cNvPr>
          <p:cNvSpPr/>
          <p:nvPr userDrawn="1"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A28A9-F6E1-8622-3038-BC95CD185B22}"/>
              </a:ext>
            </a:extLst>
          </p:cNvPr>
          <p:cNvSpPr/>
          <p:nvPr userDrawn="1"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87D4-F269-B07C-AB87-EAEFED556AC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D4D5C-CAF1-9D3F-FE93-99A749BE7E9C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1019A5-DD24-B089-CE97-F5DA4B1075B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C0DBF-A663-5D4A-FF76-EA34B45C2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25EBD9-45B5-7672-5772-7749936D54BC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6727436-B0E8-9651-BA6D-4A1FCEA1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CC5F79-768A-8DB3-9C8C-3997E08A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35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1973CE-D947-3B51-00BB-1633EAD181DD}"/>
              </a:ext>
            </a:extLst>
          </p:cNvPr>
          <p:cNvSpPr/>
          <p:nvPr userDrawn="1"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9A8AD9-AF34-DA05-925B-4228BA0210D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23DCFB2-7599-33EF-B290-2D98DA7B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12E880-60C1-0575-87AA-420EAAF1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3DF590-918F-C53E-78A1-9AA17A6B65B3}"/>
              </a:ext>
            </a:extLst>
          </p:cNvPr>
          <p:cNvSpPr/>
          <p:nvPr userDrawn="1"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299CD3-728E-0538-38A1-996FD9CB465D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031D34B-3C35-0B5C-5B85-8ED54B24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C7F5016-F949-8285-9162-9CC68501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603" y="736849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CD1BCD-9256-F759-C25F-D59E418AF653}"/>
              </a:ext>
            </a:extLst>
          </p:cNvPr>
          <p:cNvSpPr/>
          <p:nvPr userDrawn="1"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5C0F110-C9CA-F75F-5D90-43B87FC9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790" y="736850"/>
            <a:ext cx="7200137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22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28766-44CF-F6E6-6118-CF4AC932B003}"/>
              </a:ext>
            </a:extLst>
          </p:cNvPr>
          <p:cNvSpPr/>
          <p:nvPr userDrawn="1"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1A79AA-16AB-88B3-7461-D4D9DA80675F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545CE3F-1FC2-51B1-37D2-59FCC4114D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F9DA15-3055-39B5-3998-833CC3CA5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97518" y="681037"/>
            <a:ext cx="6254696" cy="5187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B68271B-B80D-04D2-36AF-0ABD5DFC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F4F6E96-4A05-E8DE-E2B1-91F27B71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0254D8-39ED-AAEC-7AC8-AB239107376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84B9712-EBDA-81B0-9F6E-DC6236E4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597ED06-BD00-60E3-2145-110E9ACC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92054C-E070-1379-6088-38921149659F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646B86-6580-2996-C524-3A6E82B856E7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8" r:id="rId4"/>
    <p:sldLayoutId id="2147483654" r:id="rId5"/>
    <p:sldLayoutId id="2147483661" r:id="rId6"/>
    <p:sldLayoutId id="2147483651" r:id="rId7"/>
    <p:sldLayoutId id="2147483656" r:id="rId8"/>
    <p:sldLayoutId id="2147483660" r:id="rId9"/>
    <p:sldLayoutId id="2147483662" r:id="rId10"/>
    <p:sldLayoutId id="2147483663" r:id="rId11"/>
    <p:sldLayoutId id="2147483652" r:id="rId12"/>
    <p:sldLayoutId id="2147483653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aantista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High Impact Book Studies for Professional Growth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5477"/>
            <a:ext cx="9144000" cy="1515479"/>
          </a:xfrm>
        </p:spPr>
        <p:txBody>
          <a:bodyPr>
            <a:noAutofit/>
          </a:bodyPr>
          <a:lstStyle/>
          <a:p>
            <a:r>
              <a:rPr lang="en-US" dirty="0"/>
              <a:t>Presenter: Robyn Daliri, Ed.D. </a:t>
            </a:r>
          </a:p>
          <a:p>
            <a:r>
              <a:rPr lang="en-US" dirty="0"/>
              <a:t>President-Elect, Arizona CEC </a:t>
            </a:r>
          </a:p>
          <a:p>
            <a:r>
              <a:rPr lang="en-US" dirty="0"/>
              <a:t>Contributor: Tracey Antista</a:t>
            </a:r>
          </a:p>
          <a:p>
            <a:r>
              <a:rPr lang="en-US" dirty="0"/>
              <a:t>Membership Chair, Arizona CEC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32E3C0-1C64-CDB5-5987-9EA75CDC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Study Initiative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5DF7C1-425A-79FB-AA6A-9269C9DFA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Issue: </a:t>
            </a:r>
          </a:p>
          <a:p>
            <a:pPr lvl="1"/>
            <a:r>
              <a:rPr lang="en-US" dirty="0"/>
              <a:t>Access to low-cost professional learning across Arizona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Target Audience: </a:t>
            </a:r>
          </a:p>
          <a:p>
            <a:pPr lvl="1"/>
            <a:r>
              <a:rPr lang="en-US" dirty="0"/>
              <a:t>Educators (teachers, related service providers, school psychologists)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First cohort launched over 10 years ago</a:t>
            </a:r>
          </a:p>
        </p:txBody>
      </p:sp>
    </p:spTree>
    <p:extLst>
      <p:ext uri="{BB962C8B-B14F-4D97-AF65-F5344CB8AC3E}">
        <p14:creationId xmlns:p14="http://schemas.microsoft.com/office/powerpoint/2010/main" val="144333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55892-816F-6929-3B7E-097D7E46F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CEDE2C-9F68-F170-1537-33BA6C833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Is: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0C41335-1488-E2F2-67DE-78D31BB0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 </a:t>
            </a:r>
          </a:p>
          <a:p>
            <a:pPr lvl="1"/>
            <a:r>
              <a:rPr lang="en-US" dirty="0"/>
              <a:t>3 sessions (Fall, Spring, Summer) </a:t>
            </a:r>
          </a:p>
          <a:p>
            <a:pPr lvl="1"/>
            <a:r>
              <a:rPr lang="en-US" dirty="0"/>
              <a:t>4 books offered per session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Each study:</a:t>
            </a:r>
          </a:p>
          <a:p>
            <a:pPr lvl="1"/>
            <a:r>
              <a:rPr lang="en-US" dirty="0"/>
              <a:t>Runs for 12 weeks</a:t>
            </a:r>
          </a:p>
          <a:p>
            <a:pPr lvl="1"/>
            <a:r>
              <a:rPr lang="en-US" dirty="0"/>
              <a:t>Participants respond to 2-3 discussion questions per week in an online forum</a:t>
            </a:r>
          </a:p>
          <a:p>
            <a:pPr lvl="1"/>
            <a:r>
              <a:rPr lang="en-US" dirty="0"/>
              <a:t>Response to a survey after completion automatically generates a certificate for 20 recertification hours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58081-840F-A9D9-308F-68C10C208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B7DC6D-A986-E47C-814F-BF7485E9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Is: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0DF0A-1132-1F8B-E941-8B1F6A74E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 Selection &amp; Facilitation: </a:t>
            </a:r>
          </a:p>
          <a:p>
            <a:pPr lvl="1"/>
            <a:r>
              <a:rPr lang="en-US" dirty="0"/>
              <a:t>East Valley CEC selects &amp; facilitates one book</a:t>
            </a:r>
          </a:p>
          <a:p>
            <a:pPr lvl="1"/>
            <a:r>
              <a:rPr lang="en-US" dirty="0" err="1"/>
              <a:t>AzDEBH</a:t>
            </a:r>
            <a:r>
              <a:rPr lang="en-US" dirty="0"/>
              <a:t> selects &amp; facilitates one book</a:t>
            </a:r>
          </a:p>
          <a:p>
            <a:pPr lvl="1"/>
            <a:r>
              <a:rPr lang="en-US" dirty="0" err="1"/>
              <a:t>AzCEC</a:t>
            </a:r>
            <a:r>
              <a:rPr lang="en-US" dirty="0"/>
              <a:t> selects and facilitates two books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Book Topics: </a:t>
            </a:r>
          </a:p>
          <a:p>
            <a:pPr lvl="1"/>
            <a:r>
              <a:rPr lang="en-US" dirty="0"/>
              <a:t>“Hot topics” (behavior, SEL, trauma-informed care, etc.) </a:t>
            </a:r>
          </a:p>
          <a:p>
            <a:pPr lvl="1"/>
            <a:r>
              <a:rPr lang="en-US" dirty="0"/>
              <a:t>Titles by national CEC or </a:t>
            </a:r>
            <a:r>
              <a:rPr lang="en-US" dirty="0" err="1"/>
              <a:t>AzCEC</a:t>
            </a:r>
            <a:r>
              <a:rPr lang="en-US" dirty="0"/>
              <a:t> conference speakers </a:t>
            </a:r>
          </a:p>
          <a:p>
            <a:pPr lvl="1"/>
            <a:r>
              <a:rPr lang="en-US" dirty="0"/>
              <a:t>Content-aligned by audience (SLPs, administrators, teachers, etc.)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8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67EB5-B0EE-891F-07E8-FC22591AF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FD01D2-91E9-12C1-D481-1E2D54C5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Impact: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0D9E874-4AC4-F9BA-CCD5-54231E034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Benefits: </a:t>
            </a:r>
          </a:p>
          <a:p>
            <a:pPr lvl="1"/>
            <a:r>
              <a:rPr lang="en-US" dirty="0"/>
              <a:t>Engaged an average of 150 educators across Arizona participate each year</a:t>
            </a:r>
          </a:p>
          <a:p>
            <a:pPr lvl="1"/>
            <a:r>
              <a:rPr lang="en-US" dirty="0"/>
              <a:t>Increased engagement across </a:t>
            </a:r>
            <a:r>
              <a:rPr lang="en-US" dirty="0" err="1"/>
              <a:t>AzCEC</a:t>
            </a:r>
            <a:r>
              <a:rPr lang="en-US" dirty="0"/>
              <a:t> regions/divisions</a:t>
            </a:r>
          </a:p>
          <a:p>
            <a:pPr lvl="1"/>
            <a:r>
              <a:rPr lang="en-US" dirty="0"/>
              <a:t>Strengthened collaboration among </a:t>
            </a:r>
            <a:r>
              <a:rPr lang="en-US" dirty="0" err="1"/>
              <a:t>AzCEC</a:t>
            </a:r>
            <a:r>
              <a:rPr lang="en-US" dirty="0"/>
              <a:t>/division leaders</a:t>
            </a:r>
          </a:p>
          <a:p>
            <a:pPr lvl="1"/>
            <a:r>
              <a:rPr lang="en-US" dirty="0"/>
              <a:t>Created connections between CEC, </a:t>
            </a:r>
            <a:r>
              <a:rPr lang="en-US" dirty="0" err="1"/>
              <a:t>AzCEC</a:t>
            </a:r>
            <a:r>
              <a:rPr lang="en-US" dirty="0"/>
              <a:t>, and national speakers </a:t>
            </a:r>
          </a:p>
          <a:p>
            <a:pPr lvl="1"/>
            <a:r>
              <a:rPr lang="en-US" dirty="0"/>
              <a:t>Delivered low-cost, high quality PD in a time &amp; cost-efficient way</a:t>
            </a:r>
          </a:p>
        </p:txBody>
      </p:sp>
    </p:spTree>
    <p:extLst>
      <p:ext uri="{BB962C8B-B14F-4D97-AF65-F5344CB8AC3E}">
        <p14:creationId xmlns:p14="http://schemas.microsoft.com/office/powerpoint/2010/main" val="89098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3E59F8-1D35-1EEA-DFE1-A5557EDA9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949E18-2FA2-BA1F-ECD1-5E68C7C57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Learned: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2E334A-C5F0-E88C-B87D-1A6EC0195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Adjustments: </a:t>
            </a:r>
          </a:p>
          <a:p>
            <a:pPr lvl="1"/>
            <a:r>
              <a:rPr lang="en-US" dirty="0"/>
              <a:t>Communication methods &amp; weekly expectations were refined and clarified</a:t>
            </a:r>
          </a:p>
          <a:p>
            <a:pPr lvl="1"/>
            <a:r>
              <a:rPr lang="en-US" dirty="0"/>
              <a:t>Shift to using survey + auto-certification tools to streamline participation</a:t>
            </a:r>
          </a:p>
          <a:p>
            <a:pPr lvl="1"/>
            <a:r>
              <a:rPr lang="en-US" dirty="0"/>
              <a:t>Book selection is responsive to member feedback &amp; national education trends </a:t>
            </a:r>
          </a:p>
          <a:p>
            <a:r>
              <a:rPr lang="en-US" dirty="0"/>
              <a:t>Future Goal: </a:t>
            </a:r>
          </a:p>
          <a:p>
            <a:pPr lvl="1"/>
            <a:r>
              <a:rPr lang="en-US" dirty="0"/>
              <a:t>Have the author facilitate a book study session (during our state conference)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5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B7D70-959D-90C9-631C-AAC6FFE01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9DFDAD-C06D-C3CB-B83C-270F0F68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Wrap-Up: 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9B31CD-0C87-D8D9-3390-76AEC235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replicate this?: </a:t>
            </a:r>
          </a:p>
          <a:p>
            <a:pPr lvl="1"/>
            <a:r>
              <a:rPr lang="en-US" dirty="0"/>
              <a:t>Easy to implement &amp; facilitate</a:t>
            </a:r>
          </a:p>
          <a:p>
            <a:pPr lvl="1"/>
            <a:r>
              <a:rPr lang="en-US" dirty="0"/>
              <a:t>Allows for cross-component collaboration </a:t>
            </a:r>
          </a:p>
          <a:p>
            <a:pPr lvl="1"/>
            <a:r>
              <a:rPr lang="en-US" dirty="0"/>
              <a:t>Builds a strong community of practice </a:t>
            </a:r>
          </a:p>
          <a:p>
            <a:pPr lvl="1"/>
            <a:r>
              <a:rPr lang="en-US" dirty="0"/>
              <a:t>Increases networking among members </a:t>
            </a:r>
          </a:p>
          <a:p>
            <a:pPr lvl="1"/>
            <a:r>
              <a:rPr lang="en-US" dirty="0"/>
              <a:t>Empowers educators with choice and flexibility </a:t>
            </a:r>
          </a:p>
          <a:p>
            <a:pPr lvl="1"/>
            <a:r>
              <a:rPr lang="en-US" dirty="0"/>
              <a:t>Minimal costs with maximum professional value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7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8271-231B-006D-E8D2-7E210A903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1F6085-9C3E-6C69-17A6-D8296C17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 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E8E6FA5-33D8-8EC7-744F-10E72DE96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we can share: </a:t>
            </a:r>
          </a:p>
          <a:p>
            <a:pPr lvl="1"/>
            <a:r>
              <a:rPr lang="en-US" dirty="0"/>
              <a:t>Book Study Planning Guide (timeline, roles, sample questions)</a:t>
            </a:r>
          </a:p>
          <a:p>
            <a:pPr lvl="1"/>
            <a:r>
              <a:rPr lang="en-US" dirty="0"/>
              <a:t>Survey + Certificate Template</a:t>
            </a:r>
          </a:p>
          <a:p>
            <a:pPr lvl="1"/>
            <a:r>
              <a:rPr lang="en-US" dirty="0"/>
              <a:t>Sample Promotional Materials (emails, social media, newsletters)</a:t>
            </a:r>
          </a:p>
          <a:p>
            <a:pPr lvl="1"/>
            <a:r>
              <a:rPr lang="en-US" dirty="0"/>
              <a:t>Book List Archive</a:t>
            </a:r>
          </a:p>
          <a:p>
            <a:endParaRPr lang="en-US" dirty="0"/>
          </a:p>
          <a:p>
            <a:r>
              <a:rPr lang="en-US" dirty="0"/>
              <a:t>Contact: Tracey Antista at: </a:t>
            </a:r>
            <a:r>
              <a:rPr lang="en-US" dirty="0">
                <a:hlinkClick r:id="rId3"/>
              </a:rPr>
              <a:t>taantista@gmail.com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C BRAND COLORS">
      <a:dk1>
        <a:sysClr val="windowText" lastClr="000000"/>
      </a:dk1>
      <a:lt1>
        <a:sysClr val="window" lastClr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CEC BRAND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_8 SECC Townhall DRAFT" id="{D3A057AA-60DB-4A4D-9431-8470D126F6C0}" vid="{1A33AAD2-DCA7-4DA5-B9F0-C11160677F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9D6607-3EBA-42A7-B70B-45FFD1831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DE1040-B653-4EBE-B316-DEF93F956EA3}">
  <ds:schemaRefs>
    <ds:schemaRef ds:uri="http://schemas.microsoft.com/office/2006/metadata/properties"/>
    <ds:schemaRef ds:uri="http://schemas.microsoft.com/office/infopath/2007/PartnerControls"/>
    <ds:schemaRef ds:uri="a27e65b1-c2a8-44b8-81d9-7882bc18dec3"/>
    <ds:schemaRef ds:uri="55d90b30-3abf-45d6-a953-62c750a1e836"/>
  </ds:schemaRefs>
</ds:datastoreItem>
</file>

<file path=customXml/itemProps3.xml><?xml version="1.0" encoding="utf-8"?>
<ds:datastoreItem xmlns:ds="http://schemas.openxmlformats.org/officeDocument/2006/customXml" ds:itemID="{7698493F-1350-4EC5-A631-65DE90BD97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d90b30-3abf-45d6-a953-62c750a1e836"/>
    <ds:schemaRef ds:uri="a27e65b1-c2a8-44b8-81d9-7882bc18d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[TEMPLATE] THE NEW CEC BRANDED POWERPOINT (Updated 11.5.24)</Template>
  <TotalTime>83</TotalTime>
  <Words>543</Words>
  <Application>Microsoft Office PowerPoint</Application>
  <PresentationFormat>Widescreen</PresentationFormat>
  <Paragraphs>80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Heebo</vt:lpstr>
      <vt:lpstr>Heebo ExtraBold</vt:lpstr>
      <vt:lpstr>Office Theme</vt:lpstr>
      <vt:lpstr>High Impact Book Studies for Professional Growth</vt:lpstr>
      <vt:lpstr>Book Study Initiative</vt:lpstr>
      <vt:lpstr>What It Is: </vt:lpstr>
      <vt:lpstr>What It Is: </vt:lpstr>
      <vt:lpstr>Impact: </vt:lpstr>
      <vt:lpstr>Lessons Learned: </vt:lpstr>
      <vt:lpstr>Final Wrap-Up:  </vt:lpstr>
      <vt:lpstr>Resources: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Ayoub Daliri</dc:creator>
  <cp:lastModifiedBy>Caroline Schwartz</cp:lastModifiedBy>
  <cp:revision>1</cp:revision>
  <dcterms:created xsi:type="dcterms:W3CDTF">2025-07-03T21:41:49Z</dcterms:created>
  <dcterms:modified xsi:type="dcterms:W3CDTF">2025-07-07T16:52:29Z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