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handoutMasterIdLst>
    <p:handoutMasterId r:id="rId10"/>
  </p:handoutMasterIdLst>
  <p:sldIdLst>
    <p:sldId id="256" r:id="rId4"/>
    <p:sldId id="273" r:id="rId5"/>
    <p:sldId id="271" r:id="rId6"/>
    <p:sldId id="280" r:id="rId7"/>
    <p:sldId id="281" r:id="rId8"/>
    <p:sldId id="28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9B"/>
    <a:srgbClr val="043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4"/>
    <p:restoredTop sz="94689"/>
  </p:normalViewPr>
  <p:slideViewPr>
    <p:cSldViewPr snapToGrid="0">
      <p:cViewPr varScale="1">
        <p:scale>
          <a:sx n="105" d="100"/>
          <a:sy n="105" d="100"/>
        </p:scale>
        <p:origin x="9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customXml" Target="../customXml/item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763CE51-0000-9571-D6A3-BA5C10A9DA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DD31BB-34CE-4421-0392-F156F753E2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FEF57B-1DCF-4B76-426C-0553029A26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3520D-907A-481A-8942-7BFA971793A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A0E37E-F1A2-2A4D-944E-E152D9F414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BBD16-0C02-45EF-B4CB-D597E10E2EC2}" type="datetimeFigureOut">
              <a:rPr lang="en-US" smtClean="0"/>
              <a:t>7/7/2025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62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4BFCB4EC-380A-6A21-75D8-564A32FAEDA1}"/>
              </a:ext>
            </a:extLst>
          </p:cNvPr>
          <p:cNvSpPr/>
          <p:nvPr userDrawn="1"/>
        </p:nvSpPr>
        <p:spPr>
          <a:xfrm>
            <a:off x="0" y="3967316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596E99-656C-70A4-21D8-359E3AB844CD}"/>
              </a:ext>
            </a:extLst>
          </p:cNvPr>
          <p:cNvSpPr/>
          <p:nvPr userDrawn="1"/>
        </p:nvSpPr>
        <p:spPr>
          <a:xfrm>
            <a:off x="0" y="1"/>
            <a:ext cx="12192000" cy="3967315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80150E-AEA0-B6CB-E63F-CB17F2C50811}"/>
              </a:ext>
            </a:extLst>
          </p:cNvPr>
          <p:cNvSpPr/>
          <p:nvPr userDrawn="1"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602B0-3091-2144-2BBB-5D267142F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71852"/>
            <a:ext cx="9144000" cy="30636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DE5622-3F8A-DBE7-4800-C4AB2DAF63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4668"/>
            <a:ext cx="9144000" cy="151547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E3090CE-8350-D095-A339-654B04BBE909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2E994D7-E780-00C0-43EA-5AEB1B149A63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19" name="Picture 18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7EFDE906-B2DC-06DA-9EE2-32B590C0F2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59" y="6244528"/>
            <a:ext cx="1010416" cy="461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32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3A64268-80F4-1B70-B2BA-C4A9A9952F44}"/>
              </a:ext>
            </a:extLst>
          </p:cNvPr>
          <p:cNvSpPr/>
          <p:nvPr userDrawn="1"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5AB46FA6-9A67-67F2-7121-25132BC1CC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59" y="6244528"/>
            <a:ext cx="1010416" cy="461607"/>
          </a:xfrm>
          <a:prstGeom prst="rect">
            <a:avLst/>
          </a:prstGeom>
        </p:spPr>
      </p:pic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F8BF91A5-861E-E2F4-29CE-97A92FB78F1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26346" y="470514"/>
            <a:ext cx="4669654" cy="26921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Picture Placeholder 10">
            <a:extLst>
              <a:ext uri="{FF2B5EF4-FFF2-40B4-BE49-F238E27FC236}">
                <a16:creationId xmlns:a16="http://schemas.microsoft.com/office/drawing/2014/main" id="{6E0C0EFE-2285-2CDE-55D3-00B18B105EE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35085" y="470514"/>
            <a:ext cx="4669654" cy="26921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6D382D74-A7A6-F51B-4B5E-81563F78C02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26346" y="3250757"/>
            <a:ext cx="4669654" cy="26921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2AA6469F-AD1F-C37D-D15D-288784317C5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35085" y="3250757"/>
            <a:ext cx="4669654" cy="26921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056612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5FB3445-0853-F6AC-B15A-878925440D57}"/>
              </a:ext>
            </a:extLst>
          </p:cNvPr>
          <p:cNvSpPr/>
          <p:nvPr userDrawn="1"/>
        </p:nvSpPr>
        <p:spPr>
          <a:xfrm>
            <a:off x="108155" y="98324"/>
            <a:ext cx="11975691" cy="6661352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747167-2AE5-8BA8-C35E-31221C143317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8231CC3D-8154-F7DE-A514-6A341008416C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28E5421-DDA2-8A97-8960-DDC3E730D5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</p:spPr>
      </p:pic>
      <p:sp>
        <p:nvSpPr>
          <p:cNvPr id="2" name="Picture Placeholder 10">
            <a:extLst>
              <a:ext uri="{FF2B5EF4-FFF2-40B4-BE49-F238E27FC236}">
                <a16:creationId xmlns:a16="http://schemas.microsoft.com/office/drawing/2014/main" id="{817426E7-B341-4A68-BD0D-E7A23780EE8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26346" y="470514"/>
            <a:ext cx="4669654" cy="26921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Picture Placeholder 10">
            <a:extLst>
              <a:ext uri="{FF2B5EF4-FFF2-40B4-BE49-F238E27FC236}">
                <a16:creationId xmlns:a16="http://schemas.microsoft.com/office/drawing/2014/main" id="{A9ED7346-248B-27EC-8BBA-DFAC52A2B6C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35085" y="470514"/>
            <a:ext cx="4669654" cy="26921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Picture Placeholder 10">
            <a:extLst>
              <a:ext uri="{FF2B5EF4-FFF2-40B4-BE49-F238E27FC236}">
                <a16:creationId xmlns:a16="http://schemas.microsoft.com/office/drawing/2014/main" id="{E0CF084B-42A8-540E-B9EE-45F3197AF91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26346" y="3250757"/>
            <a:ext cx="4669654" cy="26921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FCFB71FE-87B4-5748-E5C4-DFBA68D75ED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35085" y="3250757"/>
            <a:ext cx="4669654" cy="26921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58130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02F9D2F-5082-DEED-5CB3-36145F66D6A0}"/>
              </a:ext>
            </a:extLst>
          </p:cNvPr>
          <p:cNvSpPr/>
          <p:nvPr userDrawn="1"/>
        </p:nvSpPr>
        <p:spPr>
          <a:xfrm>
            <a:off x="0" y="1942704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8E1FA2-82A3-6459-041B-48329E4C4B2F}"/>
              </a:ext>
            </a:extLst>
          </p:cNvPr>
          <p:cNvSpPr/>
          <p:nvPr userDrawn="1"/>
        </p:nvSpPr>
        <p:spPr>
          <a:xfrm>
            <a:off x="0" y="2404313"/>
            <a:ext cx="12192000" cy="3731003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A17902-E6BD-F1C0-5822-E3DCCA55F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A2204-DE87-AFCD-BB59-44103A6EF5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649595"/>
            <a:ext cx="5181600" cy="34432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696C3E-540E-0CC3-C3FC-E5DA2105D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649593"/>
            <a:ext cx="5181600" cy="344328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4DCF0E-7C9D-9C7C-2BFE-20814CCE6B92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2FD48F6-CBCD-ED15-E24A-CD30957FA94E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8" name="Picture 7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3847F045-2C5A-929D-1C95-052E2E6AFA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59" y="6244528"/>
            <a:ext cx="1010416" cy="461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716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5FB3445-0853-F6AC-B15A-878925440D57}"/>
              </a:ext>
            </a:extLst>
          </p:cNvPr>
          <p:cNvSpPr/>
          <p:nvPr userDrawn="1"/>
        </p:nvSpPr>
        <p:spPr>
          <a:xfrm>
            <a:off x="108155" y="98324"/>
            <a:ext cx="11975691" cy="6661352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BF11B3-6248-43D3-594A-7BB6F20FB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F0243-5F64-3FF1-C33C-93EF16D61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E78C32-C2B0-1771-9D26-57906C1BF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979A47-4E33-A28D-0265-9DA677AE9F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896317-EDFA-84ED-56E6-6CA6650C54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747167-2AE5-8BA8-C35E-31221C143317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8231CC3D-8154-F7DE-A514-6A341008416C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28E5421-DDA2-8A97-8960-DDC3E730D5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001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96252D-EDEC-905B-587B-A48D88527F2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FB3445-0853-F6AC-B15A-878925440D57}"/>
              </a:ext>
            </a:extLst>
          </p:cNvPr>
          <p:cNvSpPr/>
          <p:nvPr userDrawn="1"/>
        </p:nvSpPr>
        <p:spPr>
          <a:xfrm>
            <a:off x="108155" y="98324"/>
            <a:ext cx="11975691" cy="6661352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BF11B3-6248-43D3-594A-7BB6F20FB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F0243-5F64-3FF1-C33C-93EF16D61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E78C32-C2B0-1771-9D26-57906C1BF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979A47-4E33-A28D-0265-9DA677AE9F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896317-EDFA-84ED-56E6-6CA6650C54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747167-2AE5-8BA8-C35E-31221C143317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8231CC3D-8154-F7DE-A514-6A341008416C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28E5421-DDA2-8A97-8960-DDC3E730D5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97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FB7A9ED-09A2-3039-6671-A31B67608A5D}"/>
              </a:ext>
            </a:extLst>
          </p:cNvPr>
          <p:cNvSpPr/>
          <p:nvPr userDrawn="1"/>
        </p:nvSpPr>
        <p:spPr>
          <a:xfrm>
            <a:off x="0" y="2890685"/>
            <a:ext cx="12192000" cy="3967315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7A28A9-F6E1-8622-3038-BC95CD185B22}"/>
              </a:ext>
            </a:extLst>
          </p:cNvPr>
          <p:cNvSpPr/>
          <p:nvPr userDrawn="1"/>
        </p:nvSpPr>
        <p:spPr>
          <a:xfrm>
            <a:off x="0" y="2429076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3D87D4-F269-B07C-AB87-EAEFED556AC1}"/>
              </a:ext>
            </a:extLst>
          </p:cNvPr>
          <p:cNvSpPr/>
          <p:nvPr userDrawn="1"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01C6F-032B-9C16-EB33-47F6FCBB9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64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D72B1-6F1B-36D3-05BF-072DB0203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7233"/>
            <a:ext cx="10515600" cy="4092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CD4D5C-CAF1-9D3F-FE93-99A749BE7E9C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B21019A5-DD24-B089-CE97-F5DA4B1075BE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D2C0DBF-A663-5D4A-FF76-EA34B45C25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64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1596E99-656C-70A4-21D8-359E3AB844CD}"/>
              </a:ext>
            </a:extLst>
          </p:cNvPr>
          <p:cNvSpPr/>
          <p:nvPr userDrawn="1"/>
        </p:nvSpPr>
        <p:spPr>
          <a:xfrm>
            <a:off x="0" y="1"/>
            <a:ext cx="12192000" cy="3967315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BFCB4EC-380A-6A21-75D8-564A32FAEDA1}"/>
              </a:ext>
            </a:extLst>
          </p:cNvPr>
          <p:cNvSpPr/>
          <p:nvPr userDrawn="1"/>
        </p:nvSpPr>
        <p:spPr>
          <a:xfrm>
            <a:off x="0" y="3967316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725EBD9-45B5-7672-5772-7749936D54BC}"/>
              </a:ext>
            </a:extLst>
          </p:cNvPr>
          <p:cNvSpPr/>
          <p:nvPr userDrawn="1"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E3090CE-8350-D095-A339-654B04BBE909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2E994D7-E780-00C0-43EA-5AEB1B149A63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19" name="Picture 18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7EFDE906-B2DC-06DA-9EE2-32B590C0F2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59" y="6244528"/>
            <a:ext cx="1010416" cy="46160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D6727436-B0E8-9651-BA6D-4A1FCEA16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64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BCC5F79-768A-8DB3-9C8C-3997E08A8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7233"/>
            <a:ext cx="10515600" cy="4092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135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F1973CE-D947-3B51-00BB-1633EAD181DD}"/>
              </a:ext>
            </a:extLst>
          </p:cNvPr>
          <p:cNvSpPr/>
          <p:nvPr userDrawn="1"/>
        </p:nvSpPr>
        <p:spPr>
          <a:xfrm>
            <a:off x="0" y="538316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230F2A-C936-7985-D84E-8CA5D84ECE89}"/>
              </a:ext>
            </a:extLst>
          </p:cNvPr>
          <p:cNvSpPr/>
          <p:nvPr userDrawn="1"/>
        </p:nvSpPr>
        <p:spPr>
          <a:xfrm>
            <a:off x="0" y="0"/>
            <a:ext cx="12192000" cy="771525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9A8AD9-AF34-DA05-925B-4228BA0210D0}"/>
              </a:ext>
            </a:extLst>
          </p:cNvPr>
          <p:cNvSpPr/>
          <p:nvPr userDrawn="1"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57FCE8-3459-DE13-B515-812E9AA70D34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246F683-A4FD-F414-5B80-7301D77FA3B9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EED139-FD93-7A55-3403-76F1112187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259" y="6244528"/>
            <a:ext cx="1010415" cy="461606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923DCFB2-7599-33EF-B290-2D98DA7B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64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E12E880-60C1-0575-87AA-420EAAF16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7233"/>
            <a:ext cx="10515600" cy="4092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569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3DF590-918F-C53E-78A1-9AA17A6B65B3}"/>
              </a:ext>
            </a:extLst>
          </p:cNvPr>
          <p:cNvSpPr/>
          <p:nvPr userDrawn="1"/>
        </p:nvSpPr>
        <p:spPr>
          <a:xfrm>
            <a:off x="0" y="5856294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230F2A-C936-7985-D84E-8CA5D84ECE89}"/>
              </a:ext>
            </a:extLst>
          </p:cNvPr>
          <p:cNvSpPr/>
          <p:nvPr userDrawn="1"/>
        </p:nvSpPr>
        <p:spPr>
          <a:xfrm>
            <a:off x="0" y="6086475"/>
            <a:ext cx="12192000" cy="771525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299CD3-728E-0538-38A1-996FD9CB465D}"/>
              </a:ext>
            </a:extLst>
          </p:cNvPr>
          <p:cNvSpPr/>
          <p:nvPr userDrawn="1"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57FCE8-3459-DE13-B515-812E9AA70D34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246F683-A4FD-F414-5B80-7301D77FA3B9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EED139-FD93-7A55-3403-76F1112187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D031D34B-3C35-0B5C-5B85-8ED54B249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64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C7F5016-F949-8285-9162-9CC68501D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7233"/>
            <a:ext cx="10515600" cy="4092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497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99F41D1-6C52-558F-B7C7-B5B8C70634E9}"/>
              </a:ext>
            </a:extLst>
          </p:cNvPr>
          <p:cNvSpPr/>
          <p:nvPr userDrawn="1"/>
        </p:nvSpPr>
        <p:spPr>
          <a:xfrm>
            <a:off x="8343331" y="0"/>
            <a:ext cx="3848669" cy="6858000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25CA94-21F6-73AB-C97F-3274906E38AB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692185A8-AD14-ACFF-937E-01ED9C88FE63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2E1B4CA-A883-5E9B-33AD-06A38EE760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259" y="6244528"/>
            <a:ext cx="1010415" cy="461606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13D48D3-3FC4-5B2D-6DB1-B98C4CBEB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4603" y="736849"/>
            <a:ext cx="3286125" cy="53088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249B52-A2BD-03C1-1913-F00B726026F6}"/>
              </a:ext>
            </a:extLst>
          </p:cNvPr>
          <p:cNvSpPr/>
          <p:nvPr userDrawn="1"/>
        </p:nvSpPr>
        <p:spPr>
          <a:xfrm rot="5400000">
            <a:off x="4683525" y="3198198"/>
            <a:ext cx="6858003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ACD1BCD-9256-F759-C25F-D59E418AF653}"/>
              </a:ext>
            </a:extLst>
          </p:cNvPr>
          <p:cNvSpPr/>
          <p:nvPr userDrawn="1"/>
        </p:nvSpPr>
        <p:spPr>
          <a:xfrm>
            <a:off x="407988" y="390617"/>
            <a:ext cx="8070187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25C0F110-C9CA-F75F-5D90-43B87FC91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8790" y="736850"/>
            <a:ext cx="7200137" cy="530884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0229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99F41D1-6C52-558F-B7C7-B5B8C70634E9}"/>
              </a:ext>
            </a:extLst>
          </p:cNvPr>
          <p:cNvSpPr/>
          <p:nvPr userDrawn="1"/>
        </p:nvSpPr>
        <p:spPr>
          <a:xfrm>
            <a:off x="0" y="0"/>
            <a:ext cx="3848669" cy="6858000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25CA94-21F6-73AB-C97F-3274906E38AB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2E1B4CA-A883-5E9B-33AD-06A38EE760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13D48D3-3FC4-5B2D-6DB1-B98C4CBEB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271" y="736847"/>
            <a:ext cx="3286125" cy="53088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249B52-A2BD-03C1-1913-F00B726026F6}"/>
              </a:ext>
            </a:extLst>
          </p:cNvPr>
          <p:cNvSpPr/>
          <p:nvPr userDrawn="1"/>
        </p:nvSpPr>
        <p:spPr>
          <a:xfrm rot="5400000">
            <a:off x="650470" y="3198197"/>
            <a:ext cx="6858003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F28766-44CF-F6E6-6118-CF4AC932B003}"/>
              </a:ext>
            </a:extLst>
          </p:cNvPr>
          <p:cNvSpPr/>
          <p:nvPr userDrawn="1"/>
        </p:nvSpPr>
        <p:spPr>
          <a:xfrm>
            <a:off x="3728620" y="390617"/>
            <a:ext cx="8055391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179536-5AEB-4666-3027-23F4BD7A6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48667" y="736848"/>
            <a:ext cx="7661745" cy="530884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692185A8-AD14-ACFF-937E-01ED9C88FE63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64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61A79AA-16AB-88B3-7461-D4D9DA80675F}"/>
              </a:ext>
            </a:extLst>
          </p:cNvPr>
          <p:cNvSpPr/>
          <p:nvPr userDrawn="1"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B545CE3F-1FC2-51B1-37D2-59FCC4114D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59" y="6244528"/>
            <a:ext cx="1010416" cy="461607"/>
          </a:xfrm>
          <a:prstGeom prst="rect">
            <a:avLst/>
          </a:prstGeom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CF9DA15-3055-39B5-3998-833CC3CA59C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97518" y="681037"/>
            <a:ext cx="6254696" cy="518795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B68271B-B80D-04D2-36AF-0ABD5DFCA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5878"/>
            <a:ext cx="4088907" cy="40631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4F4F6E96-4A05-E8DE-E2B1-91F27B713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4088907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842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D0254D8-39ED-AAEC-7AC8-AB2391073760}"/>
              </a:ext>
            </a:extLst>
          </p:cNvPr>
          <p:cNvSpPr/>
          <p:nvPr userDrawn="1"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584B9712-EBDA-81B0-9F6E-DC6236E4C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597ED06-BD00-60E3-2145-110E9ACC4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5AB46FA6-9A67-67F2-7121-25132BC1CC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59" y="6244528"/>
            <a:ext cx="1010416" cy="461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11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5AD7B7-D22E-F594-39FC-F5D2A71CE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5EF035-98D6-C433-64B6-5C69EBAA1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592054C-E070-1379-6088-38921149659F}"/>
              </a:ext>
            </a:extLst>
          </p:cNvPr>
          <p:cNvSpPr/>
          <p:nvPr userDrawn="1"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dist="635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B1646B86-6580-2996-C524-3A6E82B856E7}"/>
              </a:ext>
            </a:extLst>
          </p:cNvPr>
          <p:cNvSpPr txBox="1">
            <a:spLocks/>
          </p:cNvSpPr>
          <p:nvPr userDrawn="1"/>
        </p:nvSpPr>
        <p:spPr>
          <a:xfrm>
            <a:off x="11510412" y="6331649"/>
            <a:ext cx="273600" cy="27432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B85BDB3-3CFC-403C-9871-14776D829718}" type="slidenum">
              <a:rPr lang="en-US" sz="10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77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58" r:id="rId4"/>
    <p:sldLayoutId id="2147483654" r:id="rId5"/>
    <p:sldLayoutId id="2147483661" r:id="rId6"/>
    <p:sldLayoutId id="2147483651" r:id="rId7"/>
    <p:sldLayoutId id="2147483656" r:id="rId8"/>
    <p:sldLayoutId id="2147483660" r:id="rId9"/>
    <p:sldLayoutId id="2147483662" r:id="rId10"/>
    <p:sldLayoutId id="2147483663" r:id="rId11"/>
    <p:sldLayoutId id="2147483652" r:id="rId12"/>
    <p:sldLayoutId id="2147483653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TEDCommunication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7C5739-FC85-DCFE-1DF0-11B2CC122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000" dirty="0"/>
              <a:t>Streamlining Your Division’s Communication: TED’s Story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3295B93-97DD-88D7-B9CF-C5E0FDA4A4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Monique Pinczynski, Assistant Professor</a:t>
            </a:r>
          </a:p>
          <a:p>
            <a:r>
              <a:rPr lang="en-US" dirty="0"/>
              <a:t>Boise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346450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632E3C0-1C64-CDB5-5987-9EA75CDC0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Me</a:t>
            </a:r>
          </a:p>
        </p:txBody>
      </p:sp>
      <p:pic>
        <p:nvPicPr>
          <p:cNvPr id="1026" name="Picture 2" descr="Inside Nevada football's misery on Boise State's blue turf">
            <a:extLst>
              <a:ext uri="{FF2B5EF4-FFF2-40B4-BE49-F238E27FC236}">
                <a16:creationId xmlns:a16="http://schemas.microsoft.com/office/drawing/2014/main" id="{F4B4321C-09B8-AFD8-0E64-8550E088D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881" y="1399589"/>
            <a:ext cx="2780356" cy="15618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UNLV Rebels - Wikipedia">
            <a:extLst>
              <a:ext uri="{FF2B5EF4-FFF2-40B4-BE49-F238E27FC236}">
                <a16:creationId xmlns:a16="http://schemas.microsoft.com/office/drawing/2014/main" id="{B45CDA7E-CD38-DA32-2BC0-3B196C49BF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282" y="1645787"/>
            <a:ext cx="2536818" cy="14569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0" name="Picture 6" descr="UNC Charlotte announces major changes to DEI offices and programs | News |  ninertimes.com">
            <a:extLst>
              <a:ext uri="{FF2B5EF4-FFF2-40B4-BE49-F238E27FC236}">
                <a16:creationId xmlns:a16="http://schemas.microsoft.com/office/drawing/2014/main" id="{BA14B10B-D1C5-9614-08EB-211177C61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458" y="1250291"/>
            <a:ext cx="2477521" cy="18604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 descr="A logo with green text&#10;&#10;AI-generated content may be incorrect.">
            <a:extLst>
              <a:ext uri="{FF2B5EF4-FFF2-40B4-BE49-F238E27FC236}">
                <a16:creationId xmlns:a16="http://schemas.microsoft.com/office/drawing/2014/main" id="{25DE985F-C4DE-8137-BD23-45D7F3D291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730" y="3946802"/>
            <a:ext cx="4072270" cy="2089074"/>
          </a:xfrm>
          <a:prstGeom prst="rect">
            <a:avLst/>
          </a:prstGeom>
        </p:spPr>
      </p:pic>
      <p:pic>
        <p:nvPicPr>
          <p:cNvPr id="1032" name="Picture 8" descr="How Marketing Communications Plans Convey DEI Strategy">
            <a:extLst>
              <a:ext uri="{FF2B5EF4-FFF2-40B4-BE49-F238E27FC236}">
                <a16:creationId xmlns:a16="http://schemas.microsoft.com/office/drawing/2014/main" id="{B29DEB35-429E-CFE2-30F8-8B07A5BF3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446" y="3747307"/>
            <a:ext cx="3696288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3336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2732459-BE95-76C8-5ACA-50E9FFE24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Communications Initiative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3A732D-8030-C703-1BA5-B4A3C0B7B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Communication was a common topic in board meetings</a:t>
            </a:r>
          </a:p>
          <a:p>
            <a:r>
              <a:rPr lang="en-US" dirty="0"/>
              <a:t>No dedicated communications committee or communication structure</a:t>
            </a:r>
          </a:p>
          <a:p>
            <a:r>
              <a:rPr lang="en-US" dirty="0"/>
              <a:t>Partnered with another board member to propose new committee in November 2024</a:t>
            </a:r>
          </a:p>
          <a:p>
            <a:r>
              <a:rPr lang="en-US" dirty="0"/>
              <a:t>Ad hoc committee was approved for one year</a:t>
            </a:r>
          </a:p>
          <a:p>
            <a:r>
              <a:rPr lang="en-US" dirty="0"/>
              <a:t>Work began right after that</a:t>
            </a:r>
          </a:p>
          <a:p>
            <a:r>
              <a:rPr lang="en-US" dirty="0"/>
              <a:t>7 months in</a:t>
            </a:r>
          </a:p>
        </p:txBody>
      </p:sp>
    </p:spTree>
    <p:extLst>
      <p:ext uri="{BB962C8B-B14F-4D97-AF65-F5344CB8AC3E}">
        <p14:creationId xmlns:p14="http://schemas.microsoft.com/office/powerpoint/2010/main" val="533410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5D0AD9-C7C4-D08F-2E37-424649F717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8E2F9C-7975-07BA-2F6C-B01114B4D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Work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A70DB7A-60C5-E16A-928F-4F5EA1346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Assessed communication methods and outputs</a:t>
            </a:r>
          </a:p>
          <a:p>
            <a:pPr lvl="1"/>
            <a:r>
              <a:rPr lang="en-US" dirty="0"/>
              <a:t>Wow finding: We have 15 TED affiliated social media accounts</a:t>
            </a:r>
          </a:p>
          <a:p>
            <a:r>
              <a:rPr lang="en-US" dirty="0"/>
              <a:t>Managed TED social media accounts and increased posts</a:t>
            </a:r>
          </a:p>
          <a:p>
            <a:r>
              <a:rPr lang="en-US" dirty="0"/>
              <a:t>Created a communication guide for the organization</a:t>
            </a:r>
          </a:p>
          <a:p>
            <a:r>
              <a:rPr lang="en-US" dirty="0"/>
              <a:t>Recruited committee members</a:t>
            </a:r>
          </a:p>
          <a:p>
            <a:pPr lvl="1"/>
            <a:r>
              <a:rPr lang="en-US" dirty="0"/>
              <a:t>Took inventory of every TED website page</a:t>
            </a:r>
          </a:p>
          <a:p>
            <a:pPr lvl="1"/>
            <a:r>
              <a:rPr lang="en-US" dirty="0"/>
              <a:t>Worked with membership committee to start a quarterly coffee chat</a:t>
            </a:r>
          </a:p>
          <a:p>
            <a:pPr lvl="1"/>
            <a:r>
              <a:rPr lang="en-US" dirty="0"/>
              <a:t>Supported TESE social media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79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0AC769-6CD3-37C6-9E97-C70C0CE3B0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1A7D3FF-2888-A752-E37C-29425C475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B90E7B-A801-267F-2A14-55FA296E3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Board members/committees know how to use different communication tools</a:t>
            </a:r>
          </a:p>
          <a:p>
            <a:pPr lvl="1"/>
            <a:r>
              <a:rPr lang="en-US" dirty="0"/>
              <a:t>Some did not know that many tools existed</a:t>
            </a:r>
          </a:p>
          <a:p>
            <a:r>
              <a:rPr lang="en-US" dirty="0"/>
              <a:t>Getting closer to consistent branding – hard to reach some SIGs</a:t>
            </a:r>
          </a:p>
          <a:p>
            <a:r>
              <a:rPr lang="en-US" dirty="0"/>
              <a:t>Increased social media presence and engagement</a:t>
            </a:r>
          </a:p>
          <a:p>
            <a:r>
              <a:rPr lang="en-US" dirty="0"/>
              <a:t>Slowly moving through website updates with support</a:t>
            </a:r>
          </a:p>
          <a:p>
            <a:r>
              <a:rPr lang="en-US" dirty="0"/>
              <a:t>Will continue to track engagement on emails, website, social media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844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147B42-EE0B-17FB-BC87-A15C3AD9C8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40367D-6E67-1395-2AC4-86FC5423F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at </a:t>
            </a:r>
            <a:r>
              <a:rPr lang="en-US" dirty="0">
                <a:hlinkClick r:id="rId2"/>
              </a:rPr>
              <a:t>tinyurl.com/TEDCommunication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5535F-D362-B4BE-C9C9-EF2090643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TED Communications Committee Proposal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TED Communications Guidelines/Resources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TED Website Inventory</a:t>
            </a:r>
          </a:p>
        </p:txBody>
      </p:sp>
    </p:spTree>
    <p:extLst>
      <p:ext uri="{BB962C8B-B14F-4D97-AF65-F5344CB8AC3E}">
        <p14:creationId xmlns:p14="http://schemas.microsoft.com/office/powerpoint/2010/main" val="554172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EC BRAND COLORS">
      <a:dk1>
        <a:sysClr val="windowText" lastClr="000000"/>
      </a:dk1>
      <a:lt1>
        <a:sysClr val="window" lastClr="FFFFFF"/>
      </a:lt1>
      <a:dk2>
        <a:srgbClr val="04305C"/>
      </a:dk2>
      <a:lt2>
        <a:srgbClr val="EFEFEF"/>
      </a:lt2>
      <a:accent1>
        <a:srgbClr val="04305C"/>
      </a:accent1>
      <a:accent2>
        <a:srgbClr val="00539B"/>
      </a:accent2>
      <a:accent3>
        <a:srgbClr val="BF311A"/>
      </a:accent3>
      <a:accent4>
        <a:srgbClr val="5EA157"/>
      </a:accent4>
      <a:accent5>
        <a:srgbClr val="EA7229"/>
      </a:accent5>
      <a:accent6>
        <a:srgbClr val="995FA3"/>
      </a:accent6>
      <a:hlink>
        <a:srgbClr val="00539B"/>
      </a:hlink>
      <a:folHlink>
        <a:srgbClr val="04305C"/>
      </a:folHlink>
    </a:clrScheme>
    <a:fontScheme name="CEC BRAND">
      <a:majorFont>
        <a:latin typeface="Heebo ExtraBold"/>
        <a:ea typeface=""/>
        <a:cs typeface=""/>
      </a:majorFont>
      <a:minorFont>
        <a:latin typeface="Hee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4_8 SECC Townhall DRAFT" id="{D3A057AA-60DB-4A4D-9431-8470D126F6C0}" vid="{1A33AAD2-DCA7-4DA5-B9F0-C11160677FC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77FCBF9BB59348B8D65BA922C1F98B" ma:contentTypeVersion="19" ma:contentTypeDescription="Create a new document." ma:contentTypeScope="" ma:versionID="afd7f6c2e76d078ae28fde0a2b3cd5f0">
  <xsd:schema xmlns:xsd="http://www.w3.org/2001/XMLSchema" xmlns:xs="http://www.w3.org/2001/XMLSchema" xmlns:p="http://schemas.microsoft.com/office/2006/metadata/properties" xmlns:ns2="55d90b30-3abf-45d6-a953-62c750a1e836" xmlns:ns3="a27e65b1-c2a8-44b8-81d9-7882bc18dec3" targetNamespace="http://schemas.microsoft.com/office/2006/metadata/properties" ma:root="true" ma:fieldsID="91893bc5f93591398a69352252307b3b" ns2:_="" ns3:_="">
    <xsd:import namespace="55d90b30-3abf-45d6-a953-62c750a1e836"/>
    <xsd:import namespace="a27e65b1-c2a8-44b8-81d9-7882bc18de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d90b30-3abf-45d6-a953-62c750a1e8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89e0dcc-075b-4be2-a307-94eac9fb49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7e65b1-c2a8-44b8-81d9-7882bc18dec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945d29f-fb3e-4a65-81b0-fe23f878fada}" ma:internalName="TaxCatchAll" ma:showField="CatchAllData" ma:web="a27e65b1-c2a8-44b8-81d9-7882bc18de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27e65b1-c2a8-44b8-81d9-7882bc18dec3" xsi:nil="true"/>
    <lcf76f155ced4ddcb4097134ff3c332f xmlns="55d90b30-3abf-45d6-a953-62c750a1e83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302B22C-BF32-41A3-955B-F1D55AF68562}"/>
</file>

<file path=customXml/itemProps2.xml><?xml version="1.0" encoding="utf-8"?>
<ds:datastoreItem xmlns:ds="http://schemas.openxmlformats.org/officeDocument/2006/customXml" ds:itemID="{639D6607-3EBA-42A7-B70B-45FFD18317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2861BD-067F-4233-AD47-C680381739F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955</TotalTime>
  <Words>194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Heebo</vt:lpstr>
      <vt:lpstr>Heebo ExtraBold</vt:lpstr>
      <vt:lpstr>Office Theme</vt:lpstr>
      <vt:lpstr>Streamlining Your Division’s Communication: TED’s Story</vt:lpstr>
      <vt:lpstr>About Me</vt:lpstr>
      <vt:lpstr>Communications Initiative</vt:lpstr>
      <vt:lpstr>Our Work</vt:lpstr>
      <vt:lpstr>Impact</vt:lpstr>
      <vt:lpstr>Resources at tinyurl.com/TEDCommunication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Monique Pinczynski</dc:creator>
  <cp:lastModifiedBy>Caroline Schwartz</cp:lastModifiedBy>
  <cp:revision>2</cp:revision>
  <dcterms:created xsi:type="dcterms:W3CDTF">2025-07-07T20:07:28Z</dcterms:created>
  <dcterms:modified xsi:type="dcterms:W3CDTF">2025-07-08T13:17:03Z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0x0101003E77FCBF9BB59348B8D65BA922C1F98B</vt:lpwstr>
  </property>
</Properties>
</file>