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1" r:id="rId6"/>
    <p:sldId id="280" r:id="rId7"/>
    <p:sldId id="295" r:id="rId8"/>
    <p:sldId id="292" r:id="rId9"/>
    <p:sldId id="293" r:id="rId10"/>
    <p:sldId id="294" r:id="rId11"/>
    <p:sldId id="281" r:id="rId12"/>
    <p:sldId id="282" r:id="rId13"/>
    <p:sldId id="283" r:id="rId14"/>
    <p:sldId id="284" r:id="rId15"/>
    <p:sldId id="297" r:id="rId16"/>
    <p:sldId id="298" r:id="rId17"/>
    <p:sldId id="299" r:id="rId18"/>
    <p:sldId id="285" r:id="rId19"/>
    <p:sldId id="290" r:id="rId20"/>
    <p:sldId id="286" r:id="rId21"/>
    <p:sldId id="287" r:id="rId22"/>
    <p:sldId id="288" r:id="rId23"/>
    <p:sldId id="296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04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E0D29-E2EA-4B41-97DB-06375C44BAAC}" v="165" dt="2025-07-10T16:19:04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14" autoAdjust="0"/>
  </p:normalViewPr>
  <p:slideViewPr>
    <p:cSldViewPr snapToGrid="0">
      <p:cViewPr varScale="1">
        <p:scale>
          <a:sx n="70" d="100"/>
          <a:sy n="70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63CE51-0000-9571-D6A3-BA5C10A9D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D31BB-34CE-4421-0392-F156F753E2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F57B-1DCF-4B76-426C-0553029A2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520D-907A-481A-8942-7BFA971793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A0E37E-F1A2-2A4D-944E-E152D9F41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D16-0C02-45EF-B4CB-D597E10E2EC2}" type="datetimeFigureOut">
              <a:rPr lang="en-US" smtClean="0"/>
              <a:t>7/10/2025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548F4-A44D-4F77-9CA8-A9C0D048B0B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0EEEC-1F58-4CD1-A6B3-D1FF05A47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Where did your volunteer journey begin with CEC?</a:t>
            </a:r>
          </a:p>
          <a:p>
            <a:r>
              <a:rPr lang="en-US"/>
              <a:t>How long have you been a volunteer with CEC?</a:t>
            </a:r>
          </a:p>
          <a:p>
            <a:r>
              <a:rPr lang="en-US"/>
              <a:t>How familiar are you with managing volunteers, or the overall volunteer pipeline?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5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6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replace QR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04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want leaders to do after attending that is tangible and can lead to results?</a:t>
            </a:r>
          </a:p>
          <a:p>
            <a:r>
              <a:rPr lang="en-US" dirty="0"/>
              <a:t> - assess your U/D’s volunteer pipeline? How do you stack up? </a:t>
            </a:r>
          </a:p>
          <a:p>
            <a:pPr marL="171450" indent="-171450">
              <a:buFontTx/>
              <a:buChar char="-"/>
            </a:pPr>
            <a:r>
              <a:rPr lang="en-US" dirty="0"/>
              <a:t>Do you have clear volunteer position descriptions?</a:t>
            </a:r>
          </a:p>
          <a:p>
            <a:pPr marL="171450" indent="-171450">
              <a:buFontTx/>
              <a:buChar char="-"/>
            </a:pPr>
            <a:r>
              <a:rPr lang="en-US" dirty="0"/>
              <a:t>Do you have a volunteer experience/satisfaction survey?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often do you check in with your volunteers?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BAC16-0A04-0B00-1E60-364D6E1E5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23ADB-E614-6A65-D733-C2A36160E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78559-7FB6-CF04-55C7-6B57D8D5A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Where did your volunteer journey begin with CEC?</a:t>
            </a:r>
          </a:p>
          <a:p>
            <a:r>
              <a:rPr lang="en-US"/>
              <a:t>How long have you been a volunteer with CEC?</a:t>
            </a:r>
          </a:p>
          <a:p>
            <a:r>
              <a:rPr lang="en-US"/>
              <a:t>How familiar are you with managing volunteers, or the overall volunteer pipeline?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FE2BF-10B1-E2DF-5D07-30B80B649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0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your experience been similar with your U/D?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Think about your own journey. Does it look like this? How different has your experience been?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Think about your own journey. Does it look like this? How different has your experience been?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works with all types of volunteers (in-person, long-term, micro-volunteering, and virtual)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7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5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BD2FF-FD9F-15BA-C32D-7414EB02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E16AAC-3592-9298-510D-A22BF1FFD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5050FB-25DB-7690-FAE5-9DFA85375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B0144-2B10-F595-FEAF-B43B8577F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EEEC-1F58-4CD1-A6B3-D1FF05A478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0150E-AEA0-B6CB-E63F-CB17F2C5081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02B0-3091-2144-2BBB-5D267142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1852"/>
            <a:ext cx="9144000" cy="30636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E5622-3F8A-DBE7-4800-C4AB2DAF6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4668"/>
            <a:ext cx="9144000" cy="15154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A64268-80F4-1B70-B2BA-C4A9A9952F44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F8BF91A5-861E-E2F4-29CE-97A92FB78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E0C0EFE-2285-2CDE-55D3-00B18B105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D382D74-A7A6-F51B-4B5E-81563F78C0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AA6469F-AD1F-C37D-D15D-288784317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661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17426E7-B341-4A68-BD0D-E7A23780EE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ED7346-248B-27EC-8BBA-DFAC52A2B6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0CF084B-42A8-540E-B9EE-45F3197AF9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CFB71FE-87B4-5748-E5C4-DFBA68D7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813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2F9D2F-5082-DEED-5CB3-36145F66D6A0}"/>
              </a:ext>
            </a:extLst>
          </p:cNvPr>
          <p:cNvSpPr/>
          <p:nvPr userDrawn="1"/>
        </p:nvSpPr>
        <p:spPr>
          <a:xfrm>
            <a:off x="0" y="194270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E1FA2-82A3-6459-041B-48329E4C4B2F}"/>
              </a:ext>
            </a:extLst>
          </p:cNvPr>
          <p:cNvSpPr/>
          <p:nvPr userDrawn="1"/>
        </p:nvSpPr>
        <p:spPr>
          <a:xfrm>
            <a:off x="0" y="2404313"/>
            <a:ext cx="12192000" cy="3731003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9595"/>
            <a:ext cx="5181600" cy="3443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6C3E-540E-0CC3-C3FC-E5DA2105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9593"/>
            <a:ext cx="5181600" cy="3443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DCF0E-7C9D-9C7C-2BFE-20814CCE6B92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FD48F6-CBCD-ED15-E24A-CD30957FA94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847F045-2C5A-929D-1C95-052E2E6AF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96252D-EDEC-905B-587B-A48D88527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B7A9ED-09A2-3039-6671-A31B67608A5D}"/>
              </a:ext>
            </a:extLst>
          </p:cNvPr>
          <p:cNvSpPr/>
          <p:nvPr userDrawn="1"/>
        </p:nvSpPr>
        <p:spPr>
          <a:xfrm>
            <a:off x="0" y="2890685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A28A9-F6E1-8622-3038-BC95CD185B22}"/>
              </a:ext>
            </a:extLst>
          </p:cNvPr>
          <p:cNvSpPr/>
          <p:nvPr userDrawn="1"/>
        </p:nvSpPr>
        <p:spPr>
          <a:xfrm>
            <a:off x="0" y="242907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D87D4-F269-B07C-AB87-EAEFED556AC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1C6F-032B-9C16-EB33-47F6FCBB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72B1-6F1B-36D3-05BF-072DB020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D4D5C-CAF1-9D3F-FE93-99A749BE7E9C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1019A5-DD24-B089-CE97-F5DA4B1075B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C0DBF-A663-5D4A-FF76-EA34B45C2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4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25EBD9-45B5-7672-5772-7749936D54BC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727436-B0E8-9651-BA6D-4A1FCEA1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CC5F79-768A-8DB3-9C8C-3997E08A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3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973CE-D947-3B51-00BB-1633EAD181DD}"/>
              </a:ext>
            </a:extLst>
          </p:cNvPr>
          <p:cNvSpPr/>
          <p:nvPr userDrawn="1"/>
        </p:nvSpPr>
        <p:spPr>
          <a:xfrm>
            <a:off x="0" y="538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A8AD9-AF34-DA05-925B-4228BA0210D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23DCFB2-7599-33EF-B290-2D98DA7B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12E880-60C1-0575-87AA-420EAAF1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69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DF590-918F-C53E-78A1-9AA17A6B65B3}"/>
              </a:ext>
            </a:extLst>
          </p:cNvPr>
          <p:cNvSpPr/>
          <p:nvPr userDrawn="1"/>
        </p:nvSpPr>
        <p:spPr>
          <a:xfrm>
            <a:off x="0" y="585629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6086475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99CD3-728E-0538-38A1-996FD9CB465D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31D34B-3C35-0B5C-5B85-8ED54B24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7F5016-F949-8285-9162-9CC68501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97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8343331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603" y="736849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4683525" y="3198198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CD1BCD-9256-F759-C25F-D59E418AF653}"/>
              </a:ext>
            </a:extLst>
          </p:cNvPr>
          <p:cNvSpPr/>
          <p:nvPr userDrawn="1"/>
        </p:nvSpPr>
        <p:spPr>
          <a:xfrm>
            <a:off x="407988" y="390617"/>
            <a:ext cx="8070187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C0F110-C9CA-F75F-5D90-43B87FC91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90" y="736850"/>
            <a:ext cx="7200137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2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0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71" y="736847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650470" y="3198197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28766-44CF-F6E6-6118-CF4AC932B003}"/>
              </a:ext>
            </a:extLst>
          </p:cNvPr>
          <p:cNvSpPr/>
          <p:nvPr userDrawn="1"/>
        </p:nvSpPr>
        <p:spPr>
          <a:xfrm>
            <a:off x="3728620" y="390617"/>
            <a:ext cx="8055391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79536-5AEB-4666-3027-23F4BD7A6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8667" y="736848"/>
            <a:ext cx="7661745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1A79AA-16AB-88B3-7461-D4D9DA80675F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545CE3F-1FC2-51B1-37D2-59FCC4114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F9DA15-3055-39B5-3998-833CC3CA5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97518" y="681037"/>
            <a:ext cx="6254696" cy="5187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68271B-B80D-04D2-36AF-0ABD5DFC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878"/>
            <a:ext cx="4088907" cy="406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4F6E96-4A05-E8DE-E2B1-91F27B71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08890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0254D8-39ED-AAEC-7AC8-AB239107376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84B9712-EBDA-81B0-9F6E-DC6236E4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97ED06-BD00-60E3-2145-110E9ACC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1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AD7B7-D22E-F594-39FC-F5D2A71C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035-98D6-C433-64B6-5C69EBAA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2054C-E070-1379-6088-38921149659F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1646B86-6580-2996-C524-3A6E82B856E7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8" r:id="rId4"/>
    <p:sldLayoutId id="2147483654" r:id="rId5"/>
    <p:sldLayoutId id="2147483661" r:id="rId6"/>
    <p:sldLayoutId id="2147483651" r:id="rId7"/>
    <p:sldLayoutId id="2147483656" r:id="rId8"/>
    <p:sldLayoutId id="2147483660" r:id="rId9"/>
    <p:sldLayoutId id="2147483662" r:id="rId10"/>
    <p:sldLayoutId id="2147483663" r:id="rId11"/>
    <p:sldLayoutId id="2147483652" r:id="rId12"/>
    <p:sldLayoutId id="2147483653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7C5739-FC85-DCFE-1DF0-11B2CC122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6550"/>
            <a:ext cx="9144000" cy="3063625"/>
          </a:xfrm>
        </p:spPr>
        <p:txBody>
          <a:bodyPr>
            <a:noAutofit/>
          </a:bodyPr>
          <a:lstStyle/>
          <a:p>
            <a:r>
              <a:rPr lang="en-US" sz="5000"/>
              <a:t>Building the Volunteer Pipeline: From Local Leadership to National Impact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3295B93-97DD-88D7-B9CF-C5E0FDA4A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3282"/>
            <a:ext cx="9144000" cy="1515479"/>
          </a:xfrm>
        </p:spPr>
        <p:txBody>
          <a:bodyPr>
            <a:noAutofit/>
          </a:bodyPr>
          <a:lstStyle/>
          <a:p>
            <a:r>
              <a:rPr lang="en-US"/>
              <a:t>2025 Leadership Institute</a:t>
            </a:r>
          </a:p>
          <a:p>
            <a:r>
              <a:rPr lang="en-US"/>
              <a:t>July 17</a:t>
            </a:r>
          </a:p>
          <a:p>
            <a:r>
              <a:rPr lang="en-US"/>
              <a:t>Will Webber, CAE, CVA</a:t>
            </a:r>
          </a:p>
          <a:p>
            <a:r>
              <a:rPr lang="en-US"/>
              <a:t>Senior Manager, Component Services</a:t>
            </a:r>
          </a:p>
        </p:txBody>
      </p:sp>
    </p:spTree>
    <p:extLst>
      <p:ext uri="{BB962C8B-B14F-4D97-AF65-F5344CB8AC3E}">
        <p14:creationId xmlns:p14="http://schemas.microsoft.com/office/powerpoint/2010/main" val="34645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739DF-6DAD-D0B4-1B47-33F11F4B7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FA7EA9-2380-79CB-29D3-A14EDB30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25" y="1271670"/>
            <a:ext cx="4062714" cy="1325563"/>
          </a:xfrm>
        </p:spPr>
        <p:txBody>
          <a:bodyPr/>
          <a:lstStyle/>
          <a:p>
            <a:r>
              <a:rPr lang="en-US"/>
              <a:t>Volunteer Administration Competencies / Pipeline</a:t>
            </a:r>
          </a:p>
        </p:txBody>
      </p:sp>
      <p:pic>
        <p:nvPicPr>
          <p:cNvPr id="25" name="Picture 24" descr="A red square with white text&#10;&#10;AI-generated content may be incorrect.">
            <a:extLst>
              <a:ext uri="{FF2B5EF4-FFF2-40B4-BE49-F238E27FC236}">
                <a16:creationId xmlns:a16="http://schemas.microsoft.com/office/drawing/2014/main" id="{D54B4C83-F44E-8226-4F26-4347AD2A0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37" y="4715417"/>
            <a:ext cx="5505450" cy="1323975"/>
          </a:xfrm>
          <a:prstGeom prst="rect">
            <a:avLst/>
          </a:prstGeom>
        </p:spPr>
      </p:pic>
      <p:pic>
        <p:nvPicPr>
          <p:cNvPr id="26" name="Picture 25" descr="A diagram of a volunteer&#10;&#10;AI-generated content may be incorrect.">
            <a:extLst>
              <a:ext uri="{FF2B5EF4-FFF2-40B4-BE49-F238E27FC236}">
                <a16:creationId xmlns:a16="http://schemas.microsoft.com/office/drawing/2014/main" id="{AFB41DF2-2E5D-B090-BC30-F035C226A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758" y="2305895"/>
            <a:ext cx="5496407" cy="2419832"/>
          </a:xfrm>
          <a:prstGeom prst="rect">
            <a:avLst/>
          </a:prstGeom>
        </p:spPr>
      </p:pic>
      <p:pic>
        <p:nvPicPr>
          <p:cNvPr id="27" name="Picture 26" descr="A diagram of a volunteer program&#10;&#10;AI-generated content may be incorrect.">
            <a:extLst>
              <a:ext uri="{FF2B5EF4-FFF2-40B4-BE49-F238E27FC236}">
                <a16:creationId xmlns:a16="http://schemas.microsoft.com/office/drawing/2014/main" id="{D477C77F-11C0-E510-00C8-DF0F2401B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340" y="484147"/>
            <a:ext cx="5457825" cy="1819275"/>
          </a:xfrm>
          <a:prstGeom prst="rect">
            <a:avLst/>
          </a:prstGeom>
        </p:spPr>
      </p:pic>
      <p:pic>
        <p:nvPicPr>
          <p:cNvPr id="28" name="Picture 27" descr="A red and white banner&#10;&#10;AI-generated content may be incorrect.">
            <a:extLst>
              <a:ext uri="{FF2B5EF4-FFF2-40B4-BE49-F238E27FC236}">
                <a16:creationId xmlns:a16="http://schemas.microsoft.com/office/drawing/2014/main" id="{8B7AB441-8817-FD25-47B5-EAE13F54E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7672" y="488245"/>
            <a:ext cx="476250" cy="5553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1CE193-80B3-EE76-F644-4013972E6EE5}"/>
              </a:ext>
            </a:extLst>
          </p:cNvPr>
          <p:cNvSpPr txBox="1"/>
          <p:nvPr/>
        </p:nvSpPr>
        <p:spPr>
          <a:xfrm>
            <a:off x="674225" y="3610099"/>
            <a:ext cx="3779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Takeaway:</a:t>
            </a:r>
          </a:p>
          <a:p>
            <a:r>
              <a:rPr lang="en-US" dirty="0"/>
              <a:t>Take this pipeline to see where your U/D stacks up, where there could be improvements. </a:t>
            </a:r>
          </a:p>
        </p:txBody>
      </p:sp>
    </p:spTree>
    <p:extLst>
      <p:ext uri="{BB962C8B-B14F-4D97-AF65-F5344CB8AC3E}">
        <p14:creationId xmlns:p14="http://schemas.microsoft.com/office/powerpoint/2010/main" val="39034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526DC-A606-9FC9-257B-5CDCC438E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1D809-2730-C2BC-5C20-21A8CAF7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a Strong Volunteer Pipeline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A35E54-4390-389B-6724-BF184EA2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2637"/>
            <a:ext cx="6025738" cy="4092104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/>
              <a:t>Help CEC to identify individuals with skills and potential to make a greater/broader impact for the organization and the field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/>
              <a:t>Strengthen your Unit/Division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DBF66-5D9A-C290-51C7-AAF85C4BB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961" y="2180479"/>
            <a:ext cx="3645951" cy="25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7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A185E-63EE-0982-AB1F-4F55874D7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989D7D-B03B-26A9-3551-90F12856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55FA7-2FF1-4A73-0B73-F54DE7A2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043"/>
            <a:ext cx="10763992" cy="409210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Everyone in volunteer role should help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Teach how to “ask” and how to “tell your story”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Identify where you need support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Positions descriptions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KISS: “Kiss It [the process] Simple, Silly”</a:t>
            </a:r>
          </a:p>
          <a:p>
            <a:pPr lvl="1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Happens year round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Avoid “begging” 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2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A3E7D-F808-1583-1C59-A132322CB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9B6478-D216-7270-FCF0-CE182E89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392E0A-97E6-1DB7-F0E7-89A3F42E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661"/>
            <a:ext cx="10515600" cy="409210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Training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Materials (job description, files, task list, contacts, etc.)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Fiduciary Responsibility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Who Supports Them?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Clearly Defined Roles/Descriptions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Outcomes That Aren’t Just “Reports”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 System or Check-ins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CEC Staff are ALWAYS a Support System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Find Ways to Bring Volunteers Together (Networking)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a Pathway to Leadership to Keep Volunteers Engaged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1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C70FC-00EE-1CCB-D0E3-C934CC893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FA4EB9-4D24-0EF7-81C0-992AFF39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8043E9-3993-4F5F-3A87-1B037C2B8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661"/>
            <a:ext cx="10515600" cy="409210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Leaders to Think About Next Steps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“Can’t move up until you replace yourself!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​”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 Volunteers a Chance to Shine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Shout out on social media, newsletter,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etc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​.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Award System for Volunteers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“Thank You”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serve on our HOA’s because we have to do a thankless job…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serve on our Division/Unit because we are appreciated…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4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E76DD-DF3E-D066-D9CF-8CE1F86F4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0954A-AE5F-7B34-8FD4-BD5DE60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Role in Nurturing &amp; Preparing Future Leaders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5F0ED5-BA4A-3DD3-4252-211B455A2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043"/>
            <a:ext cx="7783286" cy="4092104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/>
              <a:t>Ensure a smooth and positive experience; most times structure and organization is key</a:t>
            </a:r>
          </a:p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/>
              <a:t>Give your volunteers feedback</a:t>
            </a:r>
          </a:p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/>
              <a:t>Ensure a productive, collaborative, respectful, and ethical environment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/>
              <a:t>Help with networking; introduce these leaders to others in the field, be it locally or nationally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2DEF7-A079-CDC9-8541-208DF1F1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86" y="2492705"/>
            <a:ext cx="2899228" cy="18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0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6D0AA-2A2E-1162-B711-9D2BF51BF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04CC45-3F32-6CB7-C176-033D4D05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Role in Nurturing &amp; Preparing Future Leaders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8793F-8F30-02C7-1901-A98C8BB6B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043"/>
            <a:ext cx="6025738" cy="4092104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/>
              <a:t>Share opportunities with upcoming leaders as they may not know about them</a:t>
            </a:r>
          </a:p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/>
              <a:t>Showing them the ropes in your component, making sure that they are well-prepared to take on tasks assigned to them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3BA25-F1E6-7C87-FBA9-4D0B3392C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097" y="2449842"/>
            <a:ext cx="35147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1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47C3B-2676-BAFA-BD8A-AEFA486C6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435AA-34CA-D625-C5A0-565BDBEE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Encouraging Long-Serving Volunteers to Pursue Broader Roles within CEC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494FD7-82C2-A24E-3300-F80CE02DA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043"/>
            <a:ext cx="8365177" cy="4092104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/>
              <a:t>Get to know your volunteers, their goals and aspirations, their skills and talents, their motivations - be a guiding star for them</a:t>
            </a:r>
          </a:p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/>
              <a:t>Ensure that they are aware of the various opportunities to get involved and engaged, whether through participating in professional development opportunities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/>
              <a:t>Give letters of recommendations and mentorship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453A3-3F2F-298B-CA06-43CB5B9C0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199" y="2443440"/>
            <a:ext cx="3130601" cy="19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7FFF7-D462-DDF5-42BC-64C66C372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9D9727-E75F-060E-4093-32212F99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Opportunities &amp; Resources to Support Volunteer Growth &amp; Advancement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802C77-5304-E5AE-531E-2819DBC33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043"/>
            <a:ext cx="10515600" cy="4092104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dirty="0"/>
              <a:t>Position Descriptions</a:t>
            </a:r>
          </a:p>
          <a:p>
            <a:pPr marL="342900" marR="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en-US" dirty="0"/>
              <a:t>Leadership CEC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dirty="0"/>
              <a:t>Volunteer Recognition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dirty="0"/>
              <a:t>National Volunteer Week (April)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endParaRPr lang="en-US" dirty="0"/>
          </a:p>
        </p:txBody>
      </p:sp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5D2A1EF3-A0CA-EEC9-59D6-8B6F091E2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38" y="2007342"/>
            <a:ext cx="3256753" cy="3256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6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FCB62-27FC-5CEF-0F64-03CB9B187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EE5316-6EC7-DDA1-5FC4-C3ED33A1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 &amp; Homework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004610-0B04-C945-B472-F9D8B334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2043"/>
            <a:ext cx="10847119" cy="409210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Identify what positions you have unfilled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Start with the CEC Required Nine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Identify other ways to get new volunteers involved at lower levels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Take care of the volunteers you have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Easier to retain than to find a new one!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Host a networking session – train them to find other volunteers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Talk with good volunteers about the Pathway-- “Where do you want to go?”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to accomplish ONE goal when it comes to developing volunteers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9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732459-BE95-76C8-5ACA-50E9FFE2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3A732D-8030-C703-1BA5-B4A3C0B7B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359"/>
            <a:ext cx="10515600" cy="409210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/>
              <a:t>By the end of this session, you will be able to: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/>
              <a:t>Understand the purpose and value of a volunteer pipeline in supporting leadership at both the component and national levels.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/>
              <a:t>Identify strategies to encourage long-serving volunteers to pursue broader roles within CEC.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/>
              <a:t>Recognize your component’s role in nurturing and preparing future leaders.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/>
              <a:t>Explore opportunities and resources available to support volunteer growth and advancement across the organization.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0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ADA22-D8A0-1CA5-CE1F-C324E565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904991-7CAE-CE79-EA4E-7BAECD0C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Recap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1066CF-43C0-0EDE-213D-40BE7E51B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359"/>
            <a:ext cx="10515600" cy="409210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/>
              <a:t>By the end of this session, you will be able to: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/>
              <a:t>Understand the purpose and value of a volunteer pipeline in supporting leadership at both the component and national levels.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/>
              <a:t>Identify strategies to encourage long-serving volunteers to pursue broader roles within CEC.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/>
              <a:t>Recognize your component’s role in nurturing and preparing future leaders.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/>
              <a:t>Explore opportunities and resources available to support volunteer growth and advancement across the organization.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272C3-3949-D4AB-5C9F-35293455B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07225F-0C8C-BC0D-AD0B-5A8F49E8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952" y="2646585"/>
            <a:ext cx="5420096" cy="1564830"/>
          </a:xfrm>
        </p:spPr>
        <p:txBody>
          <a:bodyPr/>
          <a:lstStyle/>
          <a:p>
            <a:r>
              <a:rPr lang="en-US" dirty="0"/>
              <a:t>Discussion and Q&amp;A</a:t>
            </a:r>
          </a:p>
        </p:txBody>
      </p:sp>
    </p:spTree>
    <p:extLst>
      <p:ext uri="{BB962C8B-B14F-4D97-AF65-F5344CB8AC3E}">
        <p14:creationId xmlns:p14="http://schemas.microsoft.com/office/powerpoint/2010/main" val="20602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6F64D-2DC9-3D07-7EAC-ED1AC4BB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AF598-62D9-9E07-9F55-C2F79CC9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To Know Each 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89A95D-5F13-E28E-954C-8FE2A99C5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359"/>
            <a:ext cx="10515600" cy="409210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 dirty="0"/>
              <a:t>Where did your volunteer journey begin with CEC?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 dirty="0"/>
              <a:t>How long have you been a volunteer with CEC?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 dirty="0"/>
              <a:t>Have you given thought to your own trajectory, especially if you are a current president?</a:t>
            </a:r>
          </a:p>
        </p:txBody>
      </p:sp>
    </p:spTree>
    <p:extLst>
      <p:ext uri="{BB962C8B-B14F-4D97-AF65-F5344CB8AC3E}">
        <p14:creationId xmlns:p14="http://schemas.microsoft.com/office/powerpoint/2010/main" val="56086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3AE2B-C041-3F3B-BFC9-8D98EDAB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2FEE71-403B-A812-0252-DABB37BD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Acronyms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957D2C-D4E3-E855-5BA1-2D41D6B2D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359"/>
            <a:ext cx="10515600" cy="409210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 b="1"/>
              <a:t>BOD</a:t>
            </a:r>
            <a:r>
              <a:rPr lang="en-US"/>
              <a:t>	Board of Directors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 b="1"/>
              <a:t>CEC</a:t>
            </a:r>
            <a:r>
              <a:rPr lang="en-US"/>
              <a:t>	Council for Exceptional Children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 b="1" err="1"/>
              <a:t>Cmte</a:t>
            </a:r>
            <a:r>
              <a:rPr lang="en-US"/>
              <a:t>	Committee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 b="1"/>
              <a:t>MAL</a:t>
            </a:r>
            <a:r>
              <a:rPr lang="en-US"/>
              <a:t>	Member-at-Large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 b="1"/>
              <a:t>U/D</a:t>
            </a:r>
            <a:r>
              <a:rPr lang="en-US"/>
              <a:t>	Unit/Division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2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78C89-544A-DE50-2A1A-68D86E980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8CE9C-495E-CE56-7DB5-F78CA3C5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volunteerism? A volunteer?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33AA99-97C6-1826-F65B-F36E71E9A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6359"/>
            <a:ext cx="10515600" cy="409210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 b="1"/>
              <a:t>Merriam-Webster: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/>
              <a:t>“a person who voluntarily undertakes or expresses a willingness to undertake a service”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endParaRPr lang="en-US"/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22500" algn="l"/>
              </a:tabLst>
            </a:pPr>
            <a:r>
              <a:rPr lang="en-US" i="1"/>
              <a:t>Someone who </a:t>
            </a:r>
            <a:r>
              <a:rPr lang="en-US" b="1" i="1"/>
              <a:t>gives</a:t>
            </a:r>
            <a:r>
              <a:rPr lang="en-US" i="1"/>
              <a:t> their </a:t>
            </a:r>
            <a:r>
              <a:rPr lang="en-US" b="1" i="1"/>
              <a:t>time</a:t>
            </a:r>
            <a:r>
              <a:rPr lang="en-US" i="1"/>
              <a:t> and </a:t>
            </a:r>
            <a:r>
              <a:rPr lang="en-US" b="1" i="1"/>
              <a:t>talent</a:t>
            </a:r>
            <a:r>
              <a:rPr lang="en-US" i="1"/>
              <a:t> (skills, knowledge, abilities, resources) for the benefit of the greater good </a:t>
            </a:r>
            <a:r>
              <a:rPr lang="en-US" b="1" i="1"/>
              <a:t>without receiving financial compensation </a:t>
            </a:r>
          </a:p>
        </p:txBody>
      </p:sp>
    </p:spTree>
    <p:extLst>
      <p:ext uri="{BB962C8B-B14F-4D97-AF65-F5344CB8AC3E}">
        <p14:creationId xmlns:p14="http://schemas.microsoft.com/office/powerpoint/2010/main" val="62532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C5833-BD33-36DC-5593-BD574A7E8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11956F-814B-2681-3EBC-F3D811C3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Volunteerism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EA808-C52B-B894-D5B9-932A14F79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936" y="1930612"/>
            <a:ext cx="1693208" cy="1336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426BE2-3FE5-0822-8341-C2980FE77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482" y="1922043"/>
            <a:ext cx="1693208" cy="1336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2EE6D2-5649-A9CA-EB34-77DC58242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605" y="1922045"/>
            <a:ext cx="2051993" cy="1353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A9C84E-EC36-CE8E-4640-FEB2B5A7E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460" y="1922044"/>
            <a:ext cx="2015807" cy="13531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7B7A85-6782-BC31-F1FA-67F4AA28F3DE}"/>
              </a:ext>
            </a:extLst>
          </p:cNvPr>
          <p:cNvSpPr/>
          <p:nvPr/>
        </p:nvSpPr>
        <p:spPr>
          <a:xfrm>
            <a:off x="1194459" y="3275229"/>
            <a:ext cx="2015807" cy="5029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In-Person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2A2DF9-3C95-5343-2593-DFE948B78DE7}"/>
              </a:ext>
            </a:extLst>
          </p:cNvPr>
          <p:cNvSpPr/>
          <p:nvPr/>
        </p:nvSpPr>
        <p:spPr>
          <a:xfrm>
            <a:off x="4061604" y="3275229"/>
            <a:ext cx="2051993" cy="5029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Long-Term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9BD0BF-0A74-CC1C-EEAE-85E083DACF8E}"/>
              </a:ext>
            </a:extLst>
          </p:cNvPr>
          <p:cNvSpPr/>
          <p:nvPr/>
        </p:nvSpPr>
        <p:spPr>
          <a:xfrm>
            <a:off x="6965929" y="3267609"/>
            <a:ext cx="1692215" cy="5029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Virtual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D559A8-B616-E38B-B5DA-D57545F90E04}"/>
              </a:ext>
            </a:extLst>
          </p:cNvPr>
          <p:cNvSpPr/>
          <p:nvPr/>
        </p:nvSpPr>
        <p:spPr>
          <a:xfrm>
            <a:off x="9509482" y="3247606"/>
            <a:ext cx="1692215" cy="5029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Micro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DB3E68-7156-F15F-2942-147B368DB6C5}"/>
              </a:ext>
            </a:extLst>
          </p:cNvPr>
          <p:cNvSpPr/>
          <p:nvPr/>
        </p:nvSpPr>
        <p:spPr>
          <a:xfrm>
            <a:off x="1194458" y="3778149"/>
            <a:ext cx="2014814" cy="11578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366540-0E66-3D19-D065-1A991BF9C067}"/>
              </a:ext>
            </a:extLst>
          </p:cNvPr>
          <p:cNvSpPr/>
          <p:nvPr/>
        </p:nvSpPr>
        <p:spPr>
          <a:xfrm>
            <a:off x="4044007" y="3778149"/>
            <a:ext cx="2051993" cy="1411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F254F5-8C0E-9296-5E53-FEABB5D6BF8A}"/>
              </a:ext>
            </a:extLst>
          </p:cNvPr>
          <p:cNvSpPr/>
          <p:nvPr/>
        </p:nvSpPr>
        <p:spPr>
          <a:xfrm>
            <a:off x="6965929" y="3770529"/>
            <a:ext cx="1692215" cy="141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9AD716-643E-810A-15E2-F599835FB614}"/>
              </a:ext>
            </a:extLst>
          </p:cNvPr>
          <p:cNvSpPr/>
          <p:nvPr/>
        </p:nvSpPr>
        <p:spPr>
          <a:xfrm>
            <a:off x="9509482" y="3750526"/>
            <a:ext cx="1692215" cy="1645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6EB2C6-27D7-D7BB-8A6B-B69A0AD5EAD1}"/>
              </a:ext>
            </a:extLst>
          </p:cNvPr>
          <p:cNvSpPr txBox="1"/>
          <p:nvPr/>
        </p:nvSpPr>
        <p:spPr>
          <a:xfrm>
            <a:off x="1178853" y="3756570"/>
            <a:ext cx="2012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Hospitals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Elderly care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Animal welfare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Food pantries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Picking up trash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7A94E4-4965-DFEE-3339-F9C524167E8A}"/>
              </a:ext>
            </a:extLst>
          </p:cNvPr>
          <p:cNvSpPr txBox="1"/>
          <p:nvPr/>
        </p:nvSpPr>
        <p:spPr>
          <a:xfrm>
            <a:off x="6962943" y="3804166"/>
            <a:ext cx="1692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Translating documents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Social media &amp; graphic design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Website design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Crisis support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2DA927-E6D2-CF06-49FD-B447956AD9AC}"/>
              </a:ext>
            </a:extLst>
          </p:cNvPr>
          <p:cNvSpPr txBox="1"/>
          <p:nvPr/>
        </p:nvSpPr>
        <p:spPr>
          <a:xfrm>
            <a:off x="9509482" y="3795175"/>
            <a:ext cx="16922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Content creation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Proofreading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Surveys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Writing letters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Participating in virtual events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EAA163-7B0F-06A6-E8F1-893A13B788FD}"/>
              </a:ext>
            </a:extLst>
          </p:cNvPr>
          <p:cNvSpPr txBox="1"/>
          <p:nvPr/>
        </p:nvSpPr>
        <p:spPr>
          <a:xfrm>
            <a:off x="4026410" y="3804166"/>
            <a:ext cx="2012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Org./Assoc. Committees &amp; Board of Directors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Peace Corps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Habitat for Humanity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51AE1-42A0-5DBC-1938-C0E5643B7B62}"/>
              </a:ext>
            </a:extLst>
          </p:cNvPr>
          <p:cNvSpPr txBox="1"/>
          <p:nvPr/>
        </p:nvSpPr>
        <p:spPr>
          <a:xfrm>
            <a:off x="3064608" y="5393536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type(s) of volunteerism have you done from this list? Any other types that may be missing?</a:t>
            </a:r>
          </a:p>
        </p:txBody>
      </p:sp>
    </p:spTree>
    <p:extLst>
      <p:ext uri="{BB962C8B-B14F-4D97-AF65-F5344CB8AC3E}">
        <p14:creationId xmlns:p14="http://schemas.microsoft.com/office/powerpoint/2010/main" val="40662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BEEF9-DF16-FA41-A2D7-4B55EA54A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2D81D-AC04-F682-F7DB-EC1E6328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Volunteering at the Local U/D Level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27B0A9-0810-72B0-9D2A-0A05109E4DD0}"/>
              </a:ext>
            </a:extLst>
          </p:cNvPr>
          <p:cNvSpPr/>
          <p:nvPr/>
        </p:nvSpPr>
        <p:spPr>
          <a:xfrm>
            <a:off x="2323215" y="2007104"/>
            <a:ext cx="2030818" cy="10419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Learns about CEC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683851-9C9F-7236-9570-08D082087C53}"/>
              </a:ext>
            </a:extLst>
          </p:cNvPr>
          <p:cNvSpPr/>
          <p:nvPr/>
        </p:nvSpPr>
        <p:spPr>
          <a:xfrm>
            <a:off x="5080591" y="2007104"/>
            <a:ext cx="2030818" cy="10419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Becomes a member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94376B-F670-CE8E-755D-E3BDB98DBEC7}"/>
              </a:ext>
            </a:extLst>
          </p:cNvPr>
          <p:cNvSpPr/>
          <p:nvPr/>
        </p:nvSpPr>
        <p:spPr>
          <a:xfrm>
            <a:off x="7837967" y="2007104"/>
            <a:ext cx="2030818" cy="10419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Receives value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A3A591-D7FC-3718-DD6C-4B0956A70020}"/>
              </a:ext>
            </a:extLst>
          </p:cNvPr>
          <p:cNvSpPr/>
          <p:nvPr/>
        </p:nvSpPr>
        <p:spPr>
          <a:xfrm>
            <a:off x="7837967" y="4035054"/>
            <a:ext cx="2030818" cy="10419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Wants to give back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EB8C1B-3CD2-7BC3-8525-EDB023CC815E}"/>
              </a:ext>
            </a:extLst>
          </p:cNvPr>
          <p:cNvSpPr/>
          <p:nvPr/>
        </p:nvSpPr>
        <p:spPr>
          <a:xfrm>
            <a:off x="5080591" y="4035055"/>
            <a:ext cx="2030818" cy="10419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Micro Volunteering</a:t>
            </a:r>
            <a:endParaRPr lang="en-US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70E452-9168-191D-B6EF-4D06F51B0BD8}"/>
              </a:ext>
            </a:extLst>
          </p:cNvPr>
          <p:cNvSpPr/>
          <p:nvPr/>
        </p:nvSpPr>
        <p:spPr>
          <a:xfrm>
            <a:off x="2323215" y="4035055"/>
            <a:ext cx="2030818" cy="10419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Serves on U/D Committee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EEDA71E-B2F3-4DB3-E31D-571516480065}"/>
              </a:ext>
            </a:extLst>
          </p:cNvPr>
          <p:cNvSpPr/>
          <p:nvPr/>
        </p:nvSpPr>
        <p:spPr>
          <a:xfrm>
            <a:off x="4520609" y="2392185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9196CAD-2222-6DCB-328E-632547438110}"/>
              </a:ext>
            </a:extLst>
          </p:cNvPr>
          <p:cNvSpPr/>
          <p:nvPr/>
        </p:nvSpPr>
        <p:spPr>
          <a:xfrm>
            <a:off x="7277985" y="2392185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4CFFD63-E488-5359-31C7-20C2671C8673}"/>
              </a:ext>
            </a:extLst>
          </p:cNvPr>
          <p:cNvSpPr/>
          <p:nvPr/>
        </p:nvSpPr>
        <p:spPr>
          <a:xfrm rot="10800000">
            <a:off x="7277984" y="4420135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708735B-33EF-43C7-DC4A-1D4A32C5BA21}"/>
              </a:ext>
            </a:extLst>
          </p:cNvPr>
          <p:cNvSpPr/>
          <p:nvPr/>
        </p:nvSpPr>
        <p:spPr>
          <a:xfrm rot="10800000">
            <a:off x="4520608" y="4420136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A0D7283-500F-8452-3B46-CCF82BB5BC81}"/>
              </a:ext>
            </a:extLst>
          </p:cNvPr>
          <p:cNvSpPr/>
          <p:nvPr/>
        </p:nvSpPr>
        <p:spPr>
          <a:xfrm rot="5400000">
            <a:off x="8656673" y="3443959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2685FA-05FC-19F3-872E-BBDAEDB09869}"/>
              </a:ext>
            </a:extLst>
          </p:cNvPr>
          <p:cNvSpPr/>
          <p:nvPr/>
        </p:nvSpPr>
        <p:spPr>
          <a:xfrm>
            <a:off x="2054432" y="1769423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08EA3A-7C09-8D83-AD08-69EC5956E972}"/>
              </a:ext>
            </a:extLst>
          </p:cNvPr>
          <p:cNvSpPr/>
          <p:nvPr/>
        </p:nvSpPr>
        <p:spPr>
          <a:xfrm>
            <a:off x="4832786" y="1769422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563AF7-7EE5-DFD1-A44B-EC8759973ED0}"/>
              </a:ext>
            </a:extLst>
          </p:cNvPr>
          <p:cNvSpPr/>
          <p:nvPr/>
        </p:nvSpPr>
        <p:spPr>
          <a:xfrm>
            <a:off x="7619391" y="1769421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4EBCD2-74A6-36D1-3E55-197B0C763F05}"/>
              </a:ext>
            </a:extLst>
          </p:cNvPr>
          <p:cNvSpPr/>
          <p:nvPr/>
        </p:nvSpPr>
        <p:spPr>
          <a:xfrm>
            <a:off x="7671389" y="3803925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C75217-A511-04CD-EF0F-3FA500B298E8}"/>
              </a:ext>
            </a:extLst>
          </p:cNvPr>
          <p:cNvSpPr/>
          <p:nvPr/>
        </p:nvSpPr>
        <p:spPr>
          <a:xfrm>
            <a:off x="4832786" y="3802101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A2126A-AA8F-5501-3135-51539C163DE4}"/>
              </a:ext>
            </a:extLst>
          </p:cNvPr>
          <p:cNvSpPr/>
          <p:nvPr/>
        </p:nvSpPr>
        <p:spPr>
          <a:xfrm>
            <a:off x="2054432" y="3776575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159E82-F8CE-C31B-E9A4-52180C19D312}"/>
              </a:ext>
            </a:extLst>
          </p:cNvPr>
          <p:cNvSpPr txBox="1"/>
          <p:nvPr/>
        </p:nvSpPr>
        <p:spPr>
          <a:xfrm>
            <a:off x="3486892" y="5465448"/>
            <a:ext cx="5218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Has your experience been similar with your U/D?</a:t>
            </a:r>
          </a:p>
        </p:txBody>
      </p:sp>
    </p:spTree>
    <p:extLst>
      <p:ext uri="{BB962C8B-B14F-4D97-AF65-F5344CB8AC3E}">
        <p14:creationId xmlns:p14="http://schemas.microsoft.com/office/powerpoint/2010/main" val="31556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3" grpId="0" animBg="1"/>
      <p:bldP spid="5" grpId="0" animBg="1"/>
      <p:bldP spid="6" grpId="0" animBg="1"/>
      <p:bldP spid="12" grpId="0" animBg="1"/>
      <p:bldP spid="1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3B78C-8D24-B940-737F-07CA124B7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CCDAA6-69BF-D01F-FECA-2EBE4239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Typical Volunteer Journey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9CCADF-A45B-5721-A737-7641CA38A3DA}"/>
              </a:ext>
            </a:extLst>
          </p:cNvPr>
          <p:cNvSpPr/>
          <p:nvPr/>
        </p:nvSpPr>
        <p:spPr>
          <a:xfrm>
            <a:off x="2323215" y="2007104"/>
            <a:ext cx="2030818" cy="10419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Learns about CEC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1963B-ECE6-4407-5E6A-3A22CFFEC5E6}"/>
              </a:ext>
            </a:extLst>
          </p:cNvPr>
          <p:cNvSpPr/>
          <p:nvPr/>
        </p:nvSpPr>
        <p:spPr>
          <a:xfrm>
            <a:off x="5080591" y="2007104"/>
            <a:ext cx="2030818" cy="10419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Becomes a member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E1387F-68CD-90CF-78AC-D14ABECEAF76}"/>
              </a:ext>
            </a:extLst>
          </p:cNvPr>
          <p:cNvSpPr/>
          <p:nvPr/>
        </p:nvSpPr>
        <p:spPr>
          <a:xfrm>
            <a:off x="7837967" y="2007104"/>
            <a:ext cx="2030818" cy="10419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Receives value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B921A3-D967-1813-6356-5CD375438782}"/>
              </a:ext>
            </a:extLst>
          </p:cNvPr>
          <p:cNvSpPr/>
          <p:nvPr/>
        </p:nvSpPr>
        <p:spPr>
          <a:xfrm>
            <a:off x="7837967" y="4035054"/>
            <a:ext cx="2030818" cy="10419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Wants to give back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C16A91-024C-6633-1DD1-73DDADCA4888}"/>
              </a:ext>
            </a:extLst>
          </p:cNvPr>
          <p:cNvSpPr/>
          <p:nvPr/>
        </p:nvSpPr>
        <p:spPr>
          <a:xfrm>
            <a:off x="5080591" y="4035055"/>
            <a:ext cx="2030818" cy="10419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Serves on U/D Committee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604AEE-060B-E2BB-8AB0-2CB460A31A75}"/>
              </a:ext>
            </a:extLst>
          </p:cNvPr>
          <p:cNvSpPr/>
          <p:nvPr/>
        </p:nvSpPr>
        <p:spPr>
          <a:xfrm>
            <a:off x="2323215" y="4035055"/>
            <a:ext cx="2030818" cy="10419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Leadership CEC</a:t>
            </a:r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580DE4F-0A69-1719-FA90-25922A085094}"/>
              </a:ext>
            </a:extLst>
          </p:cNvPr>
          <p:cNvSpPr/>
          <p:nvPr/>
        </p:nvSpPr>
        <p:spPr>
          <a:xfrm>
            <a:off x="4520609" y="2392185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1619687-BFDC-837F-BD11-86D4A4245707}"/>
              </a:ext>
            </a:extLst>
          </p:cNvPr>
          <p:cNvSpPr/>
          <p:nvPr/>
        </p:nvSpPr>
        <p:spPr>
          <a:xfrm>
            <a:off x="7277985" y="2392185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01D84A3-7832-6976-1449-9296471C445B}"/>
              </a:ext>
            </a:extLst>
          </p:cNvPr>
          <p:cNvSpPr/>
          <p:nvPr/>
        </p:nvSpPr>
        <p:spPr>
          <a:xfrm rot="10800000">
            <a:off x="7277984" y="4420135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F43652F-518A-E45F-948A-126D1B0D9D53}"/>
              </a:ext>
            </a:extLst>
          </p:cNvPr>
          <p:cNvSpPr/>
          <p:nvPr/>
        </p:nvSpPr>
        <p:spPr>
          <a:xfrm rot="10800000">
            <a:off x="4520608" y="4420136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3B8AD14-8FC5-3EDC-8EB7-C000A762C664}"/>
              </a:ext>
            </a:extLst>
          </p:cNvPr>
          <p:cNvSpPr/>
          <p:nvPr/>
        </p:nvSpPr>
        <p:spPr>
          <a:xfrm rot="5400000">
            <a:off x="8656673" y="3443959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2E78931-F03B-5885-96BD-4FC276FDB296}"/>
              </a:ext>
            </a:extLst>
          </p:cNvPr>
          <p:cNvSpPr/>
          <p:nvPr/>
        </p:nvSpPr>
        <p:spPr>
          <a:xfrm rot="10800000">
            <a:off x="1763232" y="4423141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561B0D-6DBC-7929-3C47-A8688868709E}"/>
              </a:ext>
            </a:extLst>
          </p:cNvPr>
          <p:cNvSpPr/>
          <p:nvPr/>
        </p:nvSpPr>
        <p:spPr>
          <a:xfrm>
            <a:off x="2054432" y="1769423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4FE624-9483-4CDE-EBC8-337B78E12B8B}"/>
              </a:ext>
            </a:extLst>
          </p:cNvPr>
          <p:cNvSpPr/>
          <p:nvPr/>
        </p:nvSpPr>
        <p:spPr>
          <a:xfrm>
            <a:off x="4832786" y="1769422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FD4836-4053-1CE8-B57F-C7B9C3322825}"/>
              </a:ext>
            </a:extLst>
          </p:cNvPr>
          <p:cNvSpPr/>
          <p:nvPr/>
        </p:nvSpPr>
        <p:spPr>
          <a:xfrm>
            <a:off x="7619391" y="1769421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BCBAC0-083B-B395-838F-08CDF15981F3}"/>
              </a:ext>
            </a:extLst>
          </p:cNvPr>
          <p:cNvSpPr/>
          <p:nvPr/>
        </p:nvSpPr>
        <p:spPr>
          <a:xfrm>
            <a:off x="7671389" y="3803925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0B4E27-96D7-6DD6-5D28-6B89A8EAEBCE}"/>
              </a:ext>
            </a:extLst>
          </p:cNvPr>
          <p:cNvSpPr/>
          <p:nvPr/>
        </p:nvSpPr>
        <p:spPr>
          <a:xfrm>
            <a:off x="4832786" y="3802101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E5357C-1355-F4DC-5404-3143654B116B}"/>
              </a:ext>
            </a:extLst>
          </p:cNvPr>
          <p:cNvSpPr/>
          <p:nvPr/>
        </p:nvSpPr>
        <p:spPr>
          <a:xfrm>
            <a:off x="2054432" y="3776575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0252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3" grpId="0" animBg="1"/>
      <p:bldP spid="5" grpId="0" animBg="1"/>
      <p:bldP spid="6" grpId="0" animBg="1"/>
      <p:bldP spid="12" grpId="0" animBg="1"/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4BCC8-0177-CD14-B0F8-375643FE7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669520-DBBE-A0B8-C758-D5E410B1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Typical Volunteer Journey (cont.)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37B489-17E0-FF60-4222-18D9842FF8B1}"/>
              </a:ext>
            </a:extLst>
          </p:cNvPr>
          <p:cNvSpPr/>
          <p:nvPr/>
        </p:nvSpPr>
        <p:spPr>
          <a:xfrm>
            <a:off x="3143691" y="4396072"/>
            <a:ext cx="1513369" cy="8686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</a:t>
            </a:r>
            <a:r>
              <a:rPr lang="en-US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Cmte</a:t>
            </a:r>
            <a:r>
              <a:rPr lang="en-US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Opps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E21BA83-9B92-7E31-36FA-6CB7E34C0A25}"/>
              </a:ext>
            </a:extLst>
          </p:cNvPr>
          <p:cNvSpPr/>
          <p:nvPr/>
        </p:nvSpPr>
        <p:spPr>
          <a:xfrm rot="1469834">
            <a:off x="2484501" y="4117026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185BFFF-BB61-C61D-C7C6-4D42D8E1F21C}"/>
              </a:ext>
            </a:extLst>
          </p:cNvPr>
          <p:cNvSpPr/>
          <p:nvPr/>
        </p:nvSpPr>
        <p:spPr>
          <a:xfrm rot="20259273">
            <a:off x="2486247" y="2848957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717E57C-045D-E1A8-D07D-A9F8EBF20A05}"/>
              </a:ext>
            </a:extLst>
          </p:cNvPr>
          <p:cNvSpPr/>
          <p:nvPr/>
        </p:nvSpPr>
        <p:spPr>
          <a:xfrm>
            <a:off x="4884194" y="2287749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C875E6-AE04-1D72-A07E-B3598CF644C0}"/>
              </a:ext>
            </a:extLst>
          </p:cNvPr>
          <p:cNvSpPr/>
          <p:nvPr/>
        </p:nvSpPr>
        <p:spPr>
          <a:xfrm>
            <a:off x="4884194" y="4664131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89CF2A-CF0F-7D37-B489-EC5F3080524F}"/>
              </a:ext>
            </a:extLst>
          </p:cNvPr>
          <p:cNvSpPr/>
          <p:nvPr/>
        </p:nvSpPr>
        <p:spPr>
          <a:xfrm>
            <a:off x="3047235" y="1979692"/>
            <a:ext cx="1706280" cy="8975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Runs for U/D </a:t>
            </a:r>
            <a:r>
              <a:rPr lang="en-US" sz="1600" kern="100">
                <a:latin typeface="Aptos"/>
                <a:ea typeface="Aptos" panose="020B0004020202020204" pitchFamily="34" charset="0"/>
                <a:cs typeface="Times New Roman"/>
              </a:rPr>
              <a:t>Board</a:t>
            </a:r>
            <a:r>
              <a:rPr lang="en-US" sz="16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1600" kern="100">
                <a:latin typeface="Aptos"/>
                <a:ea typeface="Aptos" panose="020B0004020202020204" pitchFamily="34" charset="0"/>
                <a:cs typeface="Times New Roman"/>
              </a:rPr>
              <a:t>Member-at-Large</a:t>
            </a:r>
            <a:endParaRPr lang="en-US" sz="1600" kern="10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0FFC08-5381-99EC-0258-CEE0CE82611E}"/>
              </a:ext>
            </a:extLst>
          </p:cNvPr>
          <p:cNvSpPr/>
          <p:nvPr/>
        </p:nvSpPr>
        <p:spPr>
          <a:xfrm>
            <a:off x="5504734" y="2005286"/>
            <a:ext cx="1513369" cy="8686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U/D Exec. </a:t>
            </a:r>
            <a:r>
              <a:rPr lang="en-US" kern="10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Cmte</a:t>
            </a:r>
            <a:endParaRPr lang="en-US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B2EE23-0BA0-A5B3-3F8A-DE9BE043342E}"/>
              </a:ext>
            </a:extLst>
          </p:cNvPr>
          <p:cNvSpPr/>
          <p:nvPr/>
        </p:nvSpPr>
        <p:spPr>
          <a:xfrm>
            <a:off x="5504734" y="4396072"/>
            <a:ext cx="1513369" cy="8686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</a:t>
            </a:r>
            <a:r>
              <a:rPr lang="en-US" kern="10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Cmte</a:t>
            </a:r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Service</a:t>
            </a:r>
            <a:endParaRPr lang="en-US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5FD732-A34C-A92D-176C-1B5AE0B81F62}"/>
              </a:ext>
            </a:extLst>
          </p:cNvPr>
          <p:cNvSpPr/>
          <p:nvPr/>
        </p:nvSpPr>
        <p:spPr>
          <a:xfrm>
            <a:off x="7340930" y="3072768"/>
            <a:ext cx="1513369" cy="8686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kern="100">
                <a:latin typeface="Aptos"/>
                <a:ea typeface="Aptos" panose="020B0004020202020204" pitchFamily="34" charset="0"/>
                <a:cs typeface="Times New Roman"/>
              </a:rPr>
              <a:t>CEC Board Opps</a:t>
            </a:r>
            <a:endParaRPr lang="en-US" kern="100">
              <a:effectLst/>
              <a:latin typeface="Aptos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D592EFB-1E2A-61F6-E6B6-2DE596CDCF75}"/>
              </a:ext>
            </a:extLst>
          </p:cNvPr>
          <p:cNvSpPr/>
          <p:nvPr/>
        </p:nvSpPr>
        <p:spPr>
          <a:xfrm>
            <a:off x="760069" y="3072768"/>
            <a:ext cx="1513369" cy="8686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Leadership CEC</a:t>
            </a:r>
            <a:endParaRPr lang="en-US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6EE9DCB-47E0-53B3-5B57-0C961F51DF5B}"/>
              </a:ext>
            </a:extLst>
          </p:cNvPr>
          <p:cNvSpPr/>
          <p:nvPr/>
        </p:nvSpPr>
        <p:spPr>
          <a:xfrm>
            <a:off x="9600349" y="3072768"/>
            <a:ext cx="1513369" cy="8686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kern="100">
                <a:latin typeface="Aptos"/>
                <a:ea typeface="Aptos" panose="020B0004020202020204" pitchFamily="34" charset="0"/>
                <a:cs typeface="Times New Roman"/>
              </a:rPr>
              <a:t>Serves on CEC Board</a:t>
            </a:r>
            <a:endParaRPr lang="en-US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09E8D05-18DB-56C6-108F-4638253D702A}"/>
              </a:ext>
            </a:extLst>
          </p:cNvPr>
          <p:cNvSpPr/>
          <p:nvPr/>
        </p:nvSpPr>
        <p:spPr>
          <a:xfrm>
            <a:off x="9030621" y="3371180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DCCDB3D-9310-1B8F-A320-AF7FDB6156C3}"/>
              </a:ext>
            </a:extLst>
          </p:cNvPr>
          <p:cNvSpPr/>
          <p:nvPr/>
        </p:nvSpPr>
        <p:spPr>
          <a:xfrm rot="2076997">
            <a:off x="7144227" y="2685213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1BCB876-CCEE-B23F-4824-E60EE25D5CF6}"/>
              </a:ext>
            </a:extLst>
          </p:cNvPr>
          <p:cNvSpPr/>
          <p:nvPr/>
        </p:nvSpPr>
        <p:spPr>
          <a:xfrm rot="19396616">
            <a:off x="7144068" y="4138342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F695C61-74FB-2270-14F8-D46E3A54699C}"/>
              </a:ext>
            </a:extLst>
          </p:cNvPr>
          <p:cNvSpPr/>
          <p:nvPr/>
        </p:nvSpPr>
        <p:spPr>
          <a:xfrm>
            <a:off x="9600349" y="4657819"/>
            <a:ext cx="1513369" cy="8686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</a:t>
            </a:r>
            <a:r>
              <a:rPr lang="en-US" kern="10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Cmte</a:t>
            </a:r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 U/D</a:t>
            </a:r>
            <a:endParaRPr lang="en-US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F8151BA-F356-3110-85D8-23294F53D875}"/>
              </a:ext>
            </a:extLst>
          </p:cNvPr>
          <p:cNvSpPr/>
          <p:nvPr/>
        </p:nvSpPr>
        <p:spPr>
          <a:xfrm rot="5400000">
            <a:off x="10160330" y="4163706"/>
            <a:ext cx="393405" cy="2718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149DCE-CAE2-2CE1-8444-7129A80D07F3}"/>
              </a:ext>
            </a:extLst>
          </p:cNvPr>
          <p:cNvSpPr/>
          <p:nvPr/>
        </p:nvSpPr>
        <p:spPr>
          <a:xfrm>
            <a:off x="510978" y="2857989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ACF080-D2BB-930B-ACE9-2130233464D1}"/>
              </a:ext>
            </a:extLst>
          </p:cNvPr>
          <p:cNvSpPr/>
          <p:nvPr/>
        </p:nvSpPr>
        <p:spPr>
          <a:xfrm>
            <a:off x="2895885" y="1743000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F6D4E9-3921-88D7-E2D4-175B588ABE9D}"/>
              </a:ext>
            </a:extLst>
          </p:cNvPr>
          <p:cNvSpPr/>
          <p:nvPr/>
        </p:nvSpPr>
        <p:spPr>
          <a:xfrm>
            <a:off x="2916555" y="4164943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9DC767-4501-E1B7-881B-3C838AEDEE4B}"/>
              </a:ext>
            </a:extLst>
          </p:cNvPr>
          <p:cNvSpPr/>
          <p:nvPr/>
        </p:nvSpPr>
        <p:spPr>
          <a:xfrm>
            <a:off x="5296502" y="1758208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439637-A171-CA13-6781-0E1CF9E265D3}"/>
              </a:ext>
            </a:extLst>
          </p:cNvPr>
          <p:cNvSpPr/>
          <p:nvPr/>
        </p:nvSpPr>
        <p:spPr>
          <a:xfrm>
            <a:off x="5277599" y="4152847"/>
            <a:ext cx="495610" cy="4622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A45F-6766-BFEB-07F5-90D0A7A25757}"/>
              </a:ext>
            </a:extLst>
          </p:cNvPr>
          <p:cNvSpPr/>
          <p:nvPr/>
        </p:nvSpPr>
        <p:spPr>
          <a:xfrm>
            <a:off x="6925515" y="2954234"/>
            <a:ext cx="654189" cy="4899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C1198D-E188-A0B4-D976-C04E28FDA75C}"/>
              </a:ext>
            </a:extLst>
          </p:cNvPr>
          <p:cNvSpPr/>
          <p:nvPr/>
        </p:nvSpPr>
        <p:spPr>
          <a:xfrm>
            <a:off x="9242445" y="2902076"/>
            <a:ext cx="654189" cy="4899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9E3A94-C043-0C51-8AB5-BEC04DD61915}"/>
              </a:ext>
            </a:extLst>
          </p:cNvPr>
          <p:cNvSpPr/>
          <p:nvPr/>
        </p:nvSpPr>
        <p:spPr>
          <a:xfrm>
            <a:off x="9242444" y="4458181"/>
            <a:ext cx="654189" cy="4899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CB931-6B73-84ED-DCFD-F06B21B2AAE8}"/>
              </a:ext>
            </a:extLst>
          </p:cNvPr>
          <p:cNvSpPr txBox="1"/>
          <p:nvPr/>
        </p:nvSpPr>
        <p:spPr>
          <a:xfrm>
            <a:off x="3047011" y="5424396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Think about your own journey. Does it look like this? How different/similar has your experience been?</a:t>
            </a:r>
          </a:p>
        </p:txBody>
      </p:sp>
    </p:spTree>
    <p:extLst>
      <p:ext uri="{BB962C8B-B14F-4D97-AF65-F5344CB8AC3E}">
        <p14:creationId xmlns:p14="http://schemas.microsoft.com/office/powerpoint/2010/main" val="41015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20" grpId="0" animBg="1"/>
      <p:bldP spid="5" grpId="0" animBg="1"/>
      <p:bldP spid="12" grpId="0" animBg="1"/>
      <p:bldP spid="13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EC BRAND COLORS">
      <a:dk1>
        <a:sysClr val="windowText" lastClr="000000"/>
      </a:dk1>
      <a:lt1>
        <a:sysClr val="window" lastClr="FFFFFF"/>
      </a:lt1>
      <a:dk2>
        <a:srgbClr val="04305C"/>
      </a:dk2>
      <a:lt2>
        <a:srgbClr val="EFEFEF"/>
      </a:lt2>
      <a:accent1>
        <a:srgbClr val="04305C"/>
      </a:accent1>
      <a:accent2>
        <a:srgbClr val="00539B"/>
      </a:accent2>
      <a:accent3>
        <a:srgbClr val="BF311A"/>
      </a:accent3>
      <a:accent4>
        <a:srgbClr val="5EA157"/>
      </a:accent4>
      <a:accent5>
        <a:srgbClr val="EA7229"/>
      </a:accent5>
      <a:accent6>
        <a:srgbClr val="995FA3"/>
      </a:accent6>
      <a:hlink>
        <a:srgbClr val="00539B"/>
      </a:hlink>
      <a:folHlink>
        <a:srgbClr val="04305C"/>
      </a:folHlink>
    </a:clrScheme>
    <a:fontScheme name="CEC BRAND">
      <a:majorFont>
        <a:latin typeface="Heebo ExtraBold"/>
        <a:ea typeface=""/>
        <a:cs typeface=""/>
      </a:majorFont>
      <a:minorFont>
        <a:latin typeface="Hee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THE NEW CEC BRANDED POWERPOINT (Updated 11.5.24)  -  Read-Only" id="{CF35B038-77FF-42DF-8228-4E32B37F788A}" vid="{8B717A08-FD2E-431C-84F3-698ED73CBD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7e65b1-c2a8-44b8-81d9-7882bc18dec3" xsi:nil="true"/>
    <lcf76f155ced4ddcb4097134ff3c332f xmlns="55d90b30-3abf-45d6-a953-62c750a1e83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9" ma:contentTypeDescription="Create a new document." ma:contentTypeScope="" ma:versionID="afd7f6c2e76d078ae28fde0a2b3cd5f0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91893bc5f93591398a69352252307b3b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9e0dcc-075b-4be2-a307-94eac9fb4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d29f-fb3e-4a65-81b0-fe23f878fada}" ma:internalName="TaxCatchAll" ma:showField="CatchAllData" ma:web="a27e65b1-c2a8-44b8-81d9-7882bc18d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9D6607-3EBA-42A7-B70B-45FFD18317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E1040-B653-4EBE-B316-DEF93F956EA3}">
  <ds:schemaRefs>
    <ds:schemaRef ds:uri="55d90b30-3abf-45d6-a953-62c750a1e836"/>
    <ds:schemaRef ds:uri="a27e65b1-c2a8-44b8-81d9-7882bc18dec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98493F-1350-4EC5-A631-65DE90BD9700}">
  <ds:schemaRefs>
    <ds:schemaRef ds:uri="55d90b30-3abf-45d6-a953-62c750a1e836"/>
    <ds:schemaRef ds:uri="a27e65b1-c2a8-44b8-81d9-7882bc18de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 LI - Volunteer Pipeline</Template>
  <TotalTime>216</TotalTime>
  <Words>1257</Words>
  <Application>Microsoft Office PowerPoint</Application>
  <PresentationFormat>Widescreen</PresentationFormat>
  <Paragraphs>190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Heebo</vt:lpstr>
      <vt:lpstr>Heebo ExtraBold</vt:lpstr>
      <vt:lpstr>Symbol</vt:lpstr>
      <vt:lpstr>Office Theme</vt:lpstr>
      <vt:lpstr>Building the Volunteer Pipeline: From Local Leadership to National Impact</vt:lpstr>
      <vt:lpstr>Learning Objectives</vt:lpstr>
      <vt:lpstr>Getting To Know Each Other</vt:lpstr>
      <vt:lpstr>Common Acronyms</vt:lpstr>
      <vt:lpstr>What is volunteerism? A volunteer?</vt:lpstr>
      <vt:lpstr>Types of Volunteerism</vt:lpstr>
      <vt:lpstr>Volunteering at the Local U/D Level</vt:lpstr>
      <vt:lpstr>A Typical Volunteer Journey</vt:lpstr>
      <vt:lpstr>A Typical Volunteer Journey (cont.)</vt:lpstr>
      <vt:lpstr>Volunteer Administration Competencies / Pipeline</vt:lpstr>
      <vt:lpstr>Importance of a Strong Volunteer Pipeline</vt:lpstr>
      <vt:lpstr>Recruitment</vt:lpstr>
      <vt:lpstr>Retention</vt:lpstr>
      <vt:lpstr>Rewards</vt:lpstr>
      <vt:lpstr>Your Role in Nurturing &amp; Preparing Future Leaders</vt:lpstr>
      <vt:lpstr>Your Role in Nurturing &amp; Preparing Future Leaders</vt:lpstr>
      <vt:lpstr>Encouraging Long-Serving Volunteers to Pursue Broader Roles within CEC</vt:lpstr>
      <vt:lpstr>Opportunities &amp; Resources to Support Volunteer Growth &amp; Advancement</vt:lpstr>
      <vt:lpstr>Takeaways &amp; Homework</vt:lpstr>
      <vt:lpstr>Learning Objectives Recap</vt:lpstr>
      <vt:lpstr>Discussion and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Webber</dc:creator>
  <cp:lastModifiedBy>Gennith Johnson</cp:lastModifiedBy>
  <cp:revision>2</cp:revision>
  <dcterms:created xsi:type="dcterms:W3CDTF">2025-06-24T13:22:10Z</dcterms:created>
  <dcterms:modified xsi:type="dcterms:W3CDTF">2025-07-10T21:04:29Z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0x0101003E77FCBF9BB59348B8D65BA922C1F98B</vt:lpwstr>
  </property>
  <property fmtid="{D5CDD505-2E9C-101B-9397-08002B2CF9AE}" pid="3" name="MediaServiceImageTags">
    <vt:lpwstr/>
  </property>
</Properties>
</file>