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9"/>
  </p:notesMasterIdLst>
  <p:handoutMasterIdLst>
    <p:handoutMasterId r:id="rId60"/>
  </p:handoutMasterIdLst>
  <p:sldIdLst>
    <p:sldId id="497" r:id="rId4"/>
    <p:sldId id="256" r:id="rId5"/>
    <p:sldId id="472" r:id="rId6"/>
    <p:sldId id="493" r:id="rId7"/>
    <p:sldId id="494" r:id="rId8"/>
    <p:sldId id="495" r:id="rId9"/>
    <p:sldId id="496" r:id="rId10"/>
    <p:sldId id="500" r:id="rId11"/>
    <p:sldId id="499" r:id="rId12"/>
    <p:sldId id="317" r:id="rId13"/>
    <p:sldId id="473" r:id="rId14"/>
    <p:sldId id="503" r:id="rId15"/>
    <p:sldId id="502" r:id="rId16"/>
    <p:sldId id="501" r:id="rId17"/>
    <p:sldId id="269" r:id="rId18"/>
    <p:sldId id="478" r:id="rId19"/>
    <p:sldId id="318" r:id="rId20"/>
    <p:sldId id="471" r:id="rId21"/>
    <p:sldId id="504" r:id="rId22"/>
    <p:sldId id="507" r:id="rId23"/>
    <p:sldId id="506" r:id="rId24"/>
    <p:sldId id="505" r:id="rId25"/>
    <p:sldId id="484" r:id="rId26"/>
    <p:sldId id="455" r:id="rId27"/>
    <p:sldId id="450" r:id="rId28"/>
    <p:sldId id="451" r:id="rId29"/>
    <p:sldId id="474" r:id="rId30"/>
    <p:sldId id="452" r:id="rId31"/>
    <p:sldId id="453" r:id="rId32"/>
    <p:sldId id="454" r:id="rId33"/>
    <p:sldId id="508" r:id="rId34"/>
    <p:sldId id="512" r:id="rId35"/>
    <p:sldId id="310" r:id="rId36"/>
    <p:sldId id="509" r:id="rId37"/>
    <p:sldId id="524" r:id="rId38"/>
    <p:sldId id="525" r:id="rId39"/>
    <p:sldId id="513" r:id="rId40"/>
    <p:sldId id="517" r:id="rId41"/>
    <p:sldId id="516" r:id="rId42"/>
    <p:sldId id="485" r:id="rId43"/>
    <p:sldId id="487" r:id="rId44"/>
    <p:sldId id="489" r:id="rId45"/>
    <p:sldId id="321" r:id="rId46"/>
    <p:sldId id="456" r:id="rId47"/>
    <p:sldId id="303" r:id="rId48"/>
    <p:sldId id="312" r:id="rId49"/>
    <p:sldId id="511" r:id="rId50"/>
    <p:sldId id="457" r:id="rId51"/>
    <p:sldId id="461" r:id="rId52"/>
    <p:sldId id="462" r:id="rId53"/>
    <p:sldId id="488" r:id="rId54"/>
    <p:sldId id="491" r:id="rId55"/>
    <p:sldId id="458" r:id="rId56"/>
    <p:sldId id="492" r:id="rId57"/>
    <p:sldId id="51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04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2E0B9-FCB3-4A5D-B2F6-D2E6F79EA3EE}" v="7" dt="2025-07-10T18:54:0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Rummel" userId="a0f11f00-fc9c-4297-9399-a721b8d3f693" providerId="ADAL" clId="{7AE2E0B9-FCB3-4A5D-B2F6-D2E6F79EA3EE}"/>
    <pc:docChg chg="addSld delSld modSld">
      <pc:chgData name="Chad Rummel" userId="a0f11f00-fc9c-4297-9399-a721b8d3f693" providerId="ADAL" clId="{7AE2E0B9-FCB3-4A5D-B2F6-D2E6F79EA3EE}" dt="2025-07-10T18:54:48.991" v="10" actId="47"/>
      <pc:docMkLst>
        <pc:docMk/>
      </pc:docMkLst>
      <pc:sldChg chg="modAnim">
        <pc:chgData name="Chad Rummel" userId="a0f11f00-fc9c-4297-9399-a721b8d3f693" providerId="ADAL" clId="{7AE2E0B9-FCB3-4A5D-B2F6-D2E6F79EA3EE}" dt="2025-07-10T18:51:44.754" v="0"/>
        <pc:sldMkLst>
          <pc:docMk/>
          <pc:sldMk cId="2578925416" sldId="494"/>
        </pc:sldMkLst>
      </pc:sldChg>
      <pc:sldChg chg="modAnim">
        <pc:chgData name="Chad Rummel" userId="a0f11f00-fc9c-4297-9399-a721b8d3f693" providerId="ADAL" clId="{7AE2E0B9-FCB3-4A5D-B2F6-D2E6F79EA3EE}" dt="2025-07-10T18:51:52.955" v="1"/>
        <pc:sldMkLst>
          <pc:docMk/>
          <pc:sldMk cId="1539581321" sldId="495"/>
        </pc:sldMkLst>
      </pc:sldChg>
      <pc:sldChg chg="modAnim">
        <pc:chgData name="Chad Rummel" userId="a0f11f00-fc9c-4297-9399-a721b8d3f693" providerId="ADAL" clId="{7AE2E0B9-FCB3-4A5D-B2F6-D2E6F79EA3EE}" dt="2025-07-10T18:51:57.814" v="2"/>
        <pc:sldMkLst>
          <pc:docMk/>
          <pc:sldMk cId="1105492865" sldId="496"/>
        </pc:sldMkLst>
      </pc:sldChg>
      <pc:sldChg chg="modAnim">
        <pc:chgData name="Chad Rummel" userId="a0f11f00-fc9c-4297-9399-a721b8d3f693" providerId="ADAL" clId="{7AE2E0B9-FCB3-4A5D-B2F6-D2E6F79EA3EE}" dt="2025-07-10T18:52:03.441" v="4"/>
        <pc:sldMkLst>
          <pc:docMk/>
          <pc:sldMk cId="3384360547" sldId="500"/>
        </pc:sldMkLst>
      </pc:sldChg>
      <pc:sldChg chg="modSp modAnim">
        <pc:chgData name="Chad Rummel" userId="a0f11f00-fc9c-4297-9399-a721b8d3f693" providerId="ADAL" clId="{7AE2E0B9-FCB3-4A5D-B2F6-D2E6F79EA3EE}" dt="2025-07-10T18:54:02.635" v="6"/>
        <pc:sldMkLst>
          <pc:docMk/>
          <pc:sldMk cId="1547812401" sldId="509"/>
        </pc:sldMkLst>
        <pc:spChg chg="mod">
          <ac:chgData name="Chad Rummel" userId="a0f11f00-fc9c-4297-9399-a721b8d3f693" providerId="ADAL" clId="{7AE2E0B9-FCB3-4A5D-B2F6-D2E6F79EA3EE}" dt="2025-07-10T18:54:02.635" v="6"/>
          <ac:spMkLst>
            <pc:docMk/>
            <pc:sldMk cId="1547812401" sldId="509"/>
            <ac:spMk id="4" creationId="{37682DA2-511B-B633-D7EE-379494333CDA}"/>
          </ac:spMkLst>
        </pc:spChg>
      </pc:sldChg>
      <pc:sldChg chg="del">
        <pc:chgData name="Chad Rummel" userId="a0f11f00-fc9c-4297-9399-a721b8d3f693" providerId="ADAL" clId="{7AE2E0B9-FCB3-4A5D-B2F6-D2E6F79EA3EE}" dt="2025-07-10T18:54:16.289" v="8" actId="47"/>
        <pc:sldMkLst>
          <pc:docMk/>
          <pc:sldMk cId="104445221" sldId="514"/>
        </pc:sldMkLst>
      </pc:sldChg>
      <pc:sldChg chg="del">
        <pc:chgData name="Chad Rummel" userId="a0f11f00-fc9c-4297-9399-a721b8d3f693" providerId="ADAL" clId="{7AE2E0B9-FCB3-4A5D-B2F6-D2E6F79EA3EE}" dt="2025-07-10T18:54:19.327" v="9" actId="47"/>
        <pc:sldMkLst>
          <pc:docMk/>
          <pc:sldMk cId="1771229852" sldId="515"/>
        </pc:sldMkLst>
      </pc:sldChg>
      <pc:sldChg chg="del">
        <pc:chgData name="Chad Rummel" userId="a0f11f00-fc9c-4297-9399-a721b8d3f693" providerId="ADAL" clId="{7AE2E0B9-FCB3-4A5D-B2F6-D2E6F79EA3EE}" dt="2025-07-10T18:54:48.991" v="10" actId="47"/>
        <pc:sldMkLst>
          <pc:docMk/>
          <pc:sldMk cId="1852830397" sldId="518"/>
        </pc:sldMkLst>
      </pc:sldChg>
      <pc:sldChg chg="add del">
        <pc:chgData name="Chad Rummel" userId="a0f11f00-fc9c-4297-9399-a721b8d3f693" providerId="ADAL" clId="{7AE2E0B9-FCB3-4A5D-B2F6-D2E6F79EA3EE}" dt="2025-07-10T18:54:08.064" v="7" actId="47"/>
        <pc:sldMkLst>
          <pc:docMk/>
          <pc:sldMk cId="384887740" sldId="519"/>
        </pc:sldMkLst>
      </pc:sldChg>
      <pc:sldChg chg="add">
        <pc:chgData name="Chad Rummel" userId="a0f11f00-fc9c-4297-9399-a721b8d3f693" providerId="ADAL" clId="{7AE2E0B9-FCB3-4A5D-B2F6-D2E6F79EA3EE}" dt="2025-07-10T18:53:46.598" v="5"/>
        <pc:sldMkLst>
          <pc:docMk/>
          <pc:sldMk cId="2755496787" sldId="524"/>
        </pc:sldMkLst>
      </pc:sldChg>
      <pc:sldChg chg="add">
        <pc:chgData name="Chad Rummel" userId="a0f11f00-fc9c-4297-9399-a721b8d3f693" providerId="ADAL" clId="{7AE2E0B9-FCB3-4A5D-B2F6-D2E6F79EA3EE}" dt="2025-07-10T18:53:46.598" v="5"/>
        <pc:sldMkLst>
          <pc:docMk/>
          <pc:sldMk cId="507279042" sldId="5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7/10/2025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03A9-B16D-4AAE-956D-EFCBAD841E61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2B52-1E69-4873-BDB0-D8E64B40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7582-51D8-DD9E-FAC3-9A1DC8EE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F38C0-2B39-0EA7-96BD-A1FB82FE7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79D72-88EB-66F2-385A-F07F1E719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4B6B-CEBB-540A-FDEE-1C4FA23E1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78CD-DC0A-C514-2F1E-D77F59D62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9E3D6-389E-1C5B-27D1-FF27035BC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C4633-2B1C-6686-800E-954075DB7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26E1F-8FFA-EDE1-0DC3-BC805C103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73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8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2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9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685E0-1686-7410-8FD0-2247147A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804C7-CE94-19D5-11F1-04ED0BE2E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607E7-1346-14E6-D797-0780CCD7A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FF9A6-47D2-340B-425F-3655BDA9B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6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DFD19-5F88-086F-9D8D-3CD593FE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BA88A-B0EC-73E5-BCA3-F229164BB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12E22-C37D-AEBA-2443-C68BDEE1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3B6F9-6D0B-2733-5F74-CDC246B5A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01CB-A54C-DAE9-AB78-F3F1EC83C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B23AA-568A-46C2-9244-468FEDEBB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A50A0-A8D2-3661-4D4A-A4E5FAC7C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4D5F-EC39-E765-421A-EC2A9A1FB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6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9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4621-56F6-9555-1963-119A1EAA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E6F81-29B7-DB83-424D-27981998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1A9FF-13B5-F3A9-CD5B-E9CD4CD59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B111-CC95-FB1C-3A9C-AFF7DE6B6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90DB-3412-950B-E1CF-627C7DD96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3EE4E-1231-72B8-DE93-1759BB152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E1DBB-16E1-2146-94C9-E973AF9D0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125AB-EEAC-2880-D34F-8AB62BA8B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EFCA-114C-4FDD-A712-7F4686B7D41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898D-5075-E733-1F8D-C8ECA2CC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C8FDE-7BBA-F38E-24C9-5CC3E3588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87B66-1055-48F5-4813-B69625AF1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A6EEE-7F5D-F838-2652-66A5448C6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030E5-9685-EC27-DF12-53C5FA043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7E0ABD-BA8A-3F70-3B84-9A35C0728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ADF29-3282-748D-208C-7DB8B7603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52ADD-4800-9C1B-8A95-CA77D0956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9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7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A742-3799-CC71-E9E8-E3E1ECF14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2397D-A3DB-2199-27AD-7288BEE209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70B13-90CC-2101-DCE0-09273C5D2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40230-FB8E-9147-86F4-E5B67CB74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D6310-B26D-6723-85E9-9253AEB99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12E77-5A6B-5BE1-9B4F-69C6F1315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CE836-119C-FEEA-DDAE-03929664A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A9C91-EC8D-6B7C-E285-35F65809C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5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156E-1EB7-AAA3-06C0-CB94DC10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87E99-207C-93A8-B84C-32713B18E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950D6-B4CD-6791-7204-CC55E63F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CC828-A313-9739-6C31-DF84E575E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2423-D14C-D4EB-E6B0-2C8B96E4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5D8EB-491B-504B-36F6-7AB71F55F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46145-BD92-DB40-E5C3-D2E9B06F1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0B6FB-E3AE-B1D3-2001-FD91C9EA0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2D14-65CD-C888-AE64-C0882B65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040451-BB21-DC96-C85E-3FFF51DF6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EAF049-1EA7-9327-D5E2-F129E3107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7A1CC-1494-EC22-30FC-8A1F6F203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9E357-FF35-95EF-3570-32286E18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1008A-68A8-7B90-ADD6-58544A84D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8DCAF-98FB-A9EB-B6A1-C70BA4AEE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take-aways here. 1) I’m not a lawyer 2) I’ve seen a lot of stuff and 3) I’m clearly bad luck.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DDB7-9C71-C34F-E43C-01725564B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Applies to: Every volunteer who works with you, whether appointed or elected, and every staff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4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81D7-CF25-9596-D85B-BA7AB43A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99CF-FAF7-107A-A56A-701ABB7EA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90A87-92F8-1D9F-AB58-29AAC08E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Foresight: just as important, sets apart good from great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7FA3-5103-14A8-D51B-313BCF77B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7304-F0AF-4D45-BBA4-480E7CA91B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0150E-AEA0-B6CB-E63F-CB17F2C5081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02B0-3091-2144-2BBB-5D267142F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1852"/>
            <a:ext cx="9144000" cy="30636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E5622-3F8A-DBE7-4800-C4AB2DAF6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668"/>
            <a:ext cx="9144000" cy="15154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A64268-80F4-1B70-B2BA-C4A9A9952F44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F8BF91A5-861E-E2F4-29CE-97A92FB78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E0C0EFE-2285-2CDE-55D3-00B18B105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D382D74-A7A6-F51B-4B5E-81563F78C0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AA6469F-AD1F-C37D-D15D-288784317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661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17426E7-B341-4A68-BD0D-E7A23780E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6346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ED7346-248B-27EC-8BBA-DFAC52A2B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5085" y="470514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0CF084B-42A8-540E-B9EE-45F3197AF9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346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CFB71FE-87B4-5748-E5C4-DFBA68D7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5085" y="3250757"/>
            <a:ext cx="4669654" cy="26921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13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2F9D2F-5082-DEED-5CB3-36145F66D6A0}"/>
              </a:ext>
            </a:extLst>
          </p:cNvPr>
          <p:cNvSpPr/>
          <p:nvPr userDrawn="1"/>
        </p:nvSpPr>
        <p:spPr>
          <a:xfrm>
            <a:off x="0" y="194270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1FA2-82A3-6459-041B-48329E4C4B2F}"/>
              </a:ext>
            </a:extLst>
          </p:cNvPr>
          <p:cNvSpPr/>
          <p:nvPr userDrawn="1"/>
        </p:nvSpPr>
        <p:spPr>
          <a:xfrm>
            <a:off x="0" y="2404313"/>
            <a:ext cx="12192000" cy="3731003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9595"/>
            <a:ext cx="5181600" cy="3443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9593"/>
            <a:ext cx="5181600" cy="3443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DCF0E-7C9D-9C7C-2BFE-20814CCE6B92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FD48F6-CBCD-ED15-E24A-CD30957FA94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847F045-2C5A-929D-1C95-052E2E6AF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96252D-EDEC-905B-587B-A48D88527F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B3445-0853-F6AC-B15A-878925440D57}"/>
              </a:ext>
            </a:extLst>
          </p:cNvPr>
          <p:cNvSpPr/>
          <p:nvPr userDrawn="1"/>
        </p:nvSpPr>
        <p:spPr>
          <a:xfrm>
            <a:off x="108155" y="98324"/>
            <a:ext cx="11975691" cy="6661352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F11B3-6248-43D3-594A-7BB6F20F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0243-5F64-3FF1-C33C-93EF16D6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78C32-C2B0-1771-9D26-57906C1B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79A47-4E33-A28D-0265-9DA677AE9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96317-EDFA-84ED-56E6-6CA6650C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47167-2AE5-8BA8-C35E-31221C143317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31CC3D-8154-F7DE-A514-6A341008416C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5421-DDA2-8A97-8960-DDC3E730D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B7A9ED-09A2-3039-6671-A31B67608A5D}"/>
              </a:ext>
            </a:extLst>
          </p:cNvPr>
          <p:cNvSpPr/>
          <p:nvPr userDrawn="1"/>
        </p:nvSpPr>
        <p:spPr>
          <a:xfrm>
            <a:off x="0" y="2890685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7A28A9-F6E1-8622-3038-BC95CD185B22}"/>
              </a:ext>
            </a:extLst>
          </p:cNvPr>
          <p:cNvSpPr/>
          <p:nvPr userDrawn="1"/>
        </p:nvSpPr>
        <p:spPr>
          <a:xfrm>
            <a:off x="0" y="242907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D87D4-F269-B07C-AB87-EAEFED556AC1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D4D5C-CAF1-9D3F-FE93-99A749BE7E9C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1019A5-DD24-B089-CE97-F5DA4B1075BE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C0DBF-A663-5D4A-FF76-EA34B45C2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596E99-656C-70A4-21D8-359E3AB844CD}"/>
              </a:ext>
            </a:extLst>
          </p:cNvPr>
          <p:cNvSpPr/>
          <p:nvPr userDrawn="1"/>
        </p:nvSpPr>
        <p:spPr>
          <a:xfrm>
            <a:off x="0" y="1"/>
            <a:ext cx="12192000" cy="396731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FCB4EC-380A-6A21-75D8-564A32FAEDA1}"/>
              </a:ext>
            </a:extLst>
          </p:cNvPr>
          <p:cNvSpPr/>
          <p:nvPr userDrawn="1"/>
        </p:nvSpPr>
        <p:spPr>
          <a:xfrm>
            <a:off x="0" y="3967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25EBD9-45B5-7672-5772-7749936D54BC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3090CE-8350-D095-A339-654B04BBE909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E994D7-E780-00C0-43EA-5AEB1B149A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19" name="Picture 1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EFDE906-B2DC-06DA-9EE2-32B590C0F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727436-B0E8-9651-BA6D-4A1FCEA1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CC5F79-768A-8DB3-9C8C-3997E08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1973CE-D947-3B51-00BB-1633EAD181DD}"/>
              </a:ext>
            </a:extLst>
          </p:cNvPr>
          <p:cNvSpPr/>
          <p:nvPr userDrawn="1"/>
        </p:nvSpPr>
        <p:spPr>
          <a:xfrm>
            <a:off x="0" y="538316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0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A8AD9-AF34-DA05-925B-4228BA0210D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3DCFB2-7599-33EF-B290-2D98DA7B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12E880-60C1-0575-87AA-420EAAF1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69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DF590-918F-C53E-78A1-9AA17A6B65B3}"/>
              </a:ext>
            </a:extLst>
          </p:cNvPr>
          <p:cNvSpPr/>
          <p:nvPr userDrawn="1"/>
        </p:nvSpPr>
        <p:spPr>
          <a:xfrm>
            <a:off x="0" y="5856294"/>
            <a:ext cx="12192000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30F2A-C936-7985-D84E-8CA5D84ECE89}"/>
              </a:ext>
            </a:extLst>
          </p:cNvPr>
          <p:cNvSpPr/>
          <p:nvPr userDrawn="1"/>
        </p:nvSpPr>
        <p:spPr>
          <a:xfrm>
            <a:off x="0" y="6086475"/>
            <a:ext cx="12192000" cy="771525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99CD3-728E-0538-38A1-996FD9CB465D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FCE8-3459-DE13-B515-812E9AA70D34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246F683-A4FD-F414-5B80-7301D77FA3B9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ED139-FD93-7A55-3403-76F11121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31D34B-3C35-0B5C-5B85-8ED54B2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4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7F5016-F949-8285-9162-9CC68501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10515600" cy="4092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9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8343331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5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603" y="736849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4683525" y="3198198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D1BCD-9256-F759-C25F-D59E418AF653}"/>
              </a:ext>
            </a:extLst>
          </p:cNvPr>
          <p:cNvSpPr/>
          <p:nvPr userDrawn="1"/>
        </p:nvSpPr>
        <p:spPr>
          <a:xfrm>
            <a:off x="407988" y="390617"/>
            <a:ext cx="8070187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C0F110-C9CA-F75F-5D90-43B87FC9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90" y="736850"/>
            <a:ext cx="7200137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22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9F41D1-6C52-558F-B7C7-B5B8C70634E9}"/>
              </a:ext>
            </a:extLst>
          </p:cNvPr>
          <p:cNvSpPr/>
          <p:nvPr userDrawn="1"/>
        </p:nvSpPr>
        <p:spPr>
          <a:xfrm>
            <a:off x="0" y="0"/>
            <a:ext cx="3848669" cy="6858000"/>
          </a:xfrm>
          <a:prstGeom prst="rect">
            <a:avLst/>
          </a:prstGeom>
          <a:solidFill>
            <a:srgbClr val="04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5CA94-21F6-73AB-C97F-3274906E38AB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1B4CA-A883-5E9B-33AD-06A38EE76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59" y="6244528"/>
            <a:ext cx="1010416" cy="4616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3D48D3-3FC4-5B2D-6DB1-B98C4CBE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71" y="736847"/>
            <a:ext cx="3286125" cy="530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49B52-A2BD-03C1-1913-F00B726026F6}"/>
              </a:ext>
            </a:extLst>
          </p:cNvPr>
          <p:cNvSpPr/>
          <p:nvPr userDrawn="1"/>
        </p:nvSpPr>
        <p:spPr>
          <a:xfrm rot="5400000">
            <a:off x="650470" y="3198197"/>
            <a:ext cx="6858003" cy="461607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F28766-44CF-F6E6-6118-CF4AC932B003}"/>
              </a:ext>
            </a:extLst>
          </p:cNvPr>
          <p:cNvSpPr/>
          <p:nvPr userDrawn="1"/>
        </p:nvSpPr>
        <p:spPr>
          <a:xfrm>
            <a:off x="3728620" y="390617"/>
            <a:ext cx="8055391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9536-5AEB-4666-3027-23F4BD7A6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8667" y="736848"/>
            <a:ext cx="7661745" cy="5308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2185A8-AD14-ACFF-937E-01ED9C88FE63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A79AA-16AB-88B3-7461-D4D9DA80675F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45CE3F-1FC2-51B1-37D2-59FCC4114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F9DA15-3055-39B5-3998-833CC3CA5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97518" y="681037"/>
            <a:ext cx="6254696" cy="5187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68271B-B80D-04D2-36AF-0ABD5DFC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878"/>
            <a:ext cx="4088907" cy="4063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4F6E96-4A05-E8DE-E2B1-91F27B71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0889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254D8-39ED-AAEC-7AC8-AB2391073760}"/>
              </a:ext>
            </a:extLst>
          </p:cNvPr>
          <p:cNvSpPr/>
          <p:nvPr userDrawn="1"/>
        </p:nvSpPr>
        <p:spPr>
          <a:xfrm>
            <a:off x="407988" y="390617"/>
            <a:ext cx="11376024" cy="5738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84B9712-EBDA-81B0-9F6E-DC6236E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97ED06-BD00-60E3-2145-110E9ACC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B46FA6-9A67-67F2-7121-25132BC1C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9" y="6244528"/>
            <a:ext cx="1010416" cy="46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1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2054C-E070-1379-6088-38921149659F}"/>
              </a:ext>
            </a:extLst>
          </p:cNvPr>
          <p:cNvSpPr/>
          <p:nvPr userDrawn="1"/>
        </p:nvSpPr>
        <p:spPr>
          <a:xfrm>
            <a:off x="11510413" y="6331648"/>
            <a:ext cx="273600" cy="274320"/>
          </a:xfrm>
          <a:prstGeom prst="rect">
            <a:avLst/>
          </a:prstGeom>
          <a:solidFill>
            <a:srgbClr val="00539B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40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1646B86-6580-2996-C524-3A6E82B856E7}"/>
              </a:ext>
            </a:extLst>
          </p:cNvPr>
          <p:cNvSpPr txBox="1">
            <a:spLocks/>
          </p:cNvSpPr>
          <p:nvPr userDrawn="1"/>
        </p:nvSpPr>
        <p:spPr>
          <a:xfrm>
            <a:off x="11510412" y="6331649"/>
            <a:ext cx="273600" cy="2743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B85BDB3-3CFC-403C-9871-14776D829718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8" r:id="rId4"/>
    <p:sldLayoutId id="2147483654" r:id="rId5"/>
    <p:sldLayoutId id="2147483661" r:id="rId6"/>
    <p:sldLayoutId id="2147483651" r:id="rId7"/>
    <p:sldLayoutId id="2147483656" r:id="rId8"/>
    <p:sldLayoutId id="2147483660" r:id="rId9"/>
    <p:sldLayoutId id="2147483662" r:id="rId10"/>
    <p:sldLayoutId id="2147483663" r:id="rId11"/>
    <p:sldLayoutId id="2147483652" r:id="rId12"/>
    <p:sldLayoutId id="2147483653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37C6-A0F4-D4CC-8CF5-B0981C63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motion Chart Faces Mood">
            <a:extLst>
              <a:ext uri="{FF2B5EF4-FFF2-40B4-BE49-F238E27FC236}">
                <a16:creationId xmlns:a16="http://schemas.microsoft.com/office/drawing/2014/main" id="{36AAF11D-5ADD-0F13-7795-97EF4B156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3" y="-86639"/>
            <a:ext cx="8934138" cy="66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5,500+ Scared Emoji Stock Illustrations, Royalty-Free ...">
            <a:extLst>
              <a:ext uri="{FF2B5EF4-FFF2-40B4-BE49-F238E27FC236}">
                <a16:creationId xmlns:a16="http://schemas.microsoft.com/office/drawing/2014/main" id="{07D400C3-7ED5-2388-D300-612F62A6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90" y="3908321"/>
            <a:ext cx="1717293" cy="1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1A5DD-E018-BA59-63D8-6C77EBBA9838}"/>
              </a:ext>
            </a:extLst>
          </p:cNvPr>
          <p:cNvSpPr txBox="1"/>
          <p:nvPr/>
        </p:nvSpPr>
        <p:spPr>
          <a:xfrm>
            <a:off x="9173497" y="5722374"/>
            <a:ext cx="1253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SCARED</a:t>
            </a:r>
          </a:p>
        </p:txBody>
      </p:sp>
    </p:spTree>
    <p:extLst>
      <p:ext uri="{BB962C8B-B14F-4D97-AF65-F5344CB8AC3E}">
        <p14:creationId xmlns:p14="http://schemas.microsoft.com/office/powerpoint/2010/main" val="39880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D174-D785-41F7-8709-6E3B8D19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05E93-931B-4185-8C42-6B436CE5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CB6AB-107C-4796-976C-6513889142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3048000"/>
          </a:xfrm>
        </p:spPr>
        <p:txBody>
          <a:bodyPr numCol="2">
            <a:normAutofit/>
          </a:bodyPr>
          <a:lstStyle/>
          <a:p>
            <a:r>
              <a:rPr lang="en-US" dirty="0"/>
              <a:t>Fiduciary Responsibility</a:t>
            </a:r>
          </a:p>
          <a:p>
            <a:r>
              <a:rPr lang="en-US" dirty="0"/>
              <a:t>Guiding Documents</a:t>
            </a:r>
          </a:p>
          <a:p>
            <a:r>
              <a:rPr lang="en-US" dirty="0"/>
              <a:t>501c3 and Nonprofits</a:t>
            </a:r>
          </a:p>
          <a:p>
            <a:r>
              <a:rPr lang="en-US" dirty="0"/>
              <a:t>Governance Nomenclature</a:t>
            </a:r>
          </a:p>
          <a:p>
            <a:r>
              <a:rPr lang="en-US" dirty="0"/>
              <a:t>Conflict of Interest</a:t>
            </a:r>
          </a:p>
          <a:p>
            <a:r>
              <a:rPr lang="en-US" dirty="0"/>
              <a:t>Insurance</a:t>
            </a:r>
          </a:p>
          <a:p>
            <a:r>
              <a:rPr lang="en-US" dirty="0"/>
              <a:t>License, Tax and Audit</a:t>
            </a:r>
          </a:p>
          <a:p>
            <a:r>
              <a:rPr lang="en-US" dirty="0"/>
              <a:t>Accounting</a:t>
            </a:r>
          </a:p>
          <a:p>
            <a:r>
              <a:rPr lang="en-US" dirty="0"/>
              <a:t>Contracts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BA4F175-9B1D-5C6E-4C5E-F3B9A6A65330}"/>
              </a:ext>
            </a:extLst>
          </p:cNvPr>
          <p:cNvSpPr txBox="1">
            <a:spLocks/>
          </p:cNvSpPr>
          <p:nvPr/>
        </p:nvSpPr>
        <p:spPr>
          <a:xfrm>
            <a:off x="2289048" y="1524000"/>
            <a:ext cx="8153400" cy="4495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Applies to:</a:t>
            </a:r>
          </a:p>
          <a:p>
            <a:pPr lvl="1"/>
            <a:r>
              <a:rPr lang="en-US" dirty="0"/>
              <a:t>Elected Volunteers/Leaders</a:t>
            </a:r>
          </a:p>
          <a:p>
            <a:pPr lvl="1"/>
            <a:r>
              <a:rPr lang="en-US" dirty="0"/>
              <a:t>Appointed Volunteers/Leaders</a:t>
            </a:r>
          </a:p>
          <a:p>
            <a:pPr lvl="1"/>
            <a:r>
              <a:rPr lang="en-US" dirty="0"/>
              <a:t>Staff</a:t>
            </a:r>
          </a:p>
          <a:p>
            <a:r>
              <a:rPr lang="en-US" dirty="0"/>
              <a:t>Everyone has the same fiduciary responsibilities</a:t>
            </a:r>
          </a:p>
          <a:p>
            <a:pPr lvl="1"/>
            <a:r>
              <a:rPr lang="en-US" dirty="0"/>
              <a:t>i.e. president doesn’t have more fiduciary responsibility than the membership chair</a:t>
            </a:r>
          </a:p>
          <a:p>
            <a:r>
              <a:rPr lang="en-US" dirty="0"/>
              <a:t>Legal implication for not fulfilling responsibilities</a:t>
            </a:r>
          </a:p>
          <a:p>
            <a:pPr lvl="1"/>
            <a:r>
              <a:rPr lang="en-US" dirty="0"/>
              <a:t>“Fiduciary Breach”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B302-F781-599D-81ED-1FC7BA0DE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0724-9A3D-E77E-F4BC-F39BF9B7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70E4-1A8A-C4EB-36A1-606E48E29B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6B110-11D3-CBB6-D47E-873AB48D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F73CA7-4C3A-D09F-9CAD-682EB0543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41444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03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CC7BD-658B-9279-936D-12543D9CD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77F2-FE30-5742-0EC5-9DD029E8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BB4E-D2B9-4049-3CC4-C3F32FD1DE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2CCD5-2808-1BD9-BDE7-4503DB07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A5287A-90CC-1BD9-DCD1-4C63FB68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53881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0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4673F-A2DA-7DC1-DE13-9BC498CE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AE49-8505-2846-0CBE-F3209145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CBBE4-FDC7-A05A-1AD6-D930FFF834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1A7-F3DD-E7A0-51AE-B7867501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AC33E0-812C-003E-F2D7-300F1B81B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43764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Obedience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Follow the 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Bylaws, Mission,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8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Fiduciary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56A12D-323C-4680-B765-4635CD303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8769"/>
              </p:ext>
            </p:extLst>
          </p:nvPr>
        </p:nvGraphicFramePr>
        <p:xfrm>
          <a:off x="1091381" y="1651001"/>
          <a:ext cx="9984657" cy="44957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8219">
                  <a:extLst>
                    <a:ext uri="{9D8B030D-6E8A-4147-A177-3AD203B41FA5}">
                      <a16:colId xmlns:a16="http://schemas.microsoft.com/office/drawing/2014/main" val="1413703217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2447107499"/>
                    </a:ext>
                  </a:extLst>
                </a:gridCol>
                <a:gridCol w="3328219">
                  <a:extLst>
                    <a:ext uri="{9D8B030D-6E8A-4147-A177-3AD203B41FA5}">
                      <a16:colId xmlns:a16="http://schemas.microsoft.com/office/drawing/2014/main" val="4445722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Responsibility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Chad-Speak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61217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Data, Counsel, History</a:t>
                      </a:r>
                    </a:p>
                    <a:p>
                      <a:r>
                        <a:rPr lang="en-US" sz="2400" dirty="0"/>
                        <a:t>--COME PREPARED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85974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Loyalty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Put the Organization First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Avoid Conflict, Declare Conflict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45125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Obedience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Follow the Rules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Bylaws, Mission,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775771"/>
                  </a:ext>
                </a:extLst>
              </a:tr>
              <a:tr h="983456">
                <a:tc>
                  <a:txBody>
                    <a:bodyPr/>
                    <a:lstStyle/>
                    <a:p>
                      <a:r>
                        <a:rPr lang="en-US" sz="2400" dirty="0"/>
                        <a:t>Duty of Foresight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 Proactive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Strategy, Data Mining, Listening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D34A-1EA7-4AF4-A97E-770EDE3B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Claims of Fiduciary Breach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EC324-8C76-4C63-AE6E-1C8C28D5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0B362-FEDE-4C6C-86C4-DE061FD943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Individual volunteers protected somewhat by VPA; not protected from gross negligence</a:t>
            </a:r>
          </a:p>
          <a:p>
            <a:pPr lvl="1"/>
            <a:r>
              <a:rPr lang="en-US" sz="2800" dirty="0"/>
              <a:t>Avoid negligence by seeking support/counsel</a:t>
            </a:r>
          </a:p>
          <a:p>
            <a:r>
              <a:rPr lang="en-US" sz="3200" dirty="0"/>
              <a:t>Organization NOT protected from negligence</a:t>
            </a:r>
          </a:p>
          <a:p>
            <a:r>
              <a:rPr lang="en-US" sz="3200" dirty="0"/>
              <a:t>Remove volunteers members who are negligent; promote volunteers who uphold responsibilities</a:t>
            </a:r>
          </a:p>
          <a:p>
            <a:r>
              <a:rPr lang="en-US" sz="3200" dirty="0"/>
              <a:t>Onboard/train new volunteers; make governing documents available</a:t>
            </a:r>
          </a:p>
        </p:txBody>
      </p:sp>
    </p:spTree>
    <p:extLst>
      <p:ext uri="{BB962C8B-B14F-4D97-AF65-F5344CB8AC3E}">
        <p14:creationId xmlns:p14="http://schemas.microsoft.com/office/powerpoint/2010/main" val="162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0A3-4B73-4774-8F36-0681354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797BE-B4A0-44DC-A832-7C60F752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A19E-E215-4E43-A957-F822110A91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037233"/>
            <a:ext cx="6477000" cy="4092104"/>
          </a:xfrm>
        </p:spPr>
        <p:txBody>
          <a:bodyPr/>
          <a:lstStyle/>
          <a:p>
            <a:r>
              <a:rPr lang="en-US" dirty="0"/>
              <a:t>“Duty of Obedience”</a:t>
            </a:r>
          </a:p>
          <a:p>
            <a:r>
              <a:rPr lang="en-US" dirty="0"/>
              <a:t>Follow the laws, policies, and mission of the organization.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E10152-CE01-E9F6-5D7F-8D6C49E62437}"/>
              </a:ext>
            </a:extLst>
          </p:cNvPr>
          <p:cNvGrpSpPr/>
          <p:nvPr/>
        </p:nvGrpSpPr>
        <p:grpSpPr>
          <a:xfrm>
            <a:off x="7598763" y="1922043"/>
            <a:ext cx="3874958" cy="4244289"/>
            <a:chOff x="7598763" y="1922043"/>
            <a:chExt cx="3874958" cy="4244289"/>
          </a:xfrm>
        </p:grpSpPr>
        <p:pic>
          <p:nvPicPr>
            <p:cNvPr id="2052" name="Picture 4" descr="Generated image">
              <a:extLst>
                <a:ext uri="{FF2B5EF4-FFF2-40B4-BE49-F238E27FC236}">
                  <a16:creationId xmlns:a16="http://schemas.microsoft.com/office/drawing/2014/main" id="{39304ABE-765B-66E0-F40C-F4D6F6DBD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763" y="1922043"/>
              <a:ext cx="3874957" cy="387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22D50D-42B0-C34C-F06B-F4FB9BE5EFC7}"/>
                </a:ext>
              </a:extLst>
            </p:cNvPr>
            <p:cNvSpPr txBox="1"/>
            <p:nvPr/>
          </p:nvSpPr>
          <p:spPr>
            <a:xfrm>
              <a:off x="8214852" y="5797000"/>
              <a:ext cx="3258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 created using </a:t>
              </a:r>
              <a:r>
                <a:rPr lang="en-US" dirty="0" err="1"/>
                <a:t>CHatGPT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0A3-4B73-4774-8F36-06813541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797BE-B4A0-44DC-A832-7C60F752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88E93E-3140-4FE2-9FD6-B8E410EE50F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2770344"/>
              </p:ext>
            </p:extLst>
          </p:nvPr>
        </p:nvGraphicFramePr>
        <p:xfrm>
          <a:off x="974360" y="1615440"/>
          <a:ext cx="10379439" cy="2489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0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71F5-DC9F-DBFD-1CDF-F1C5BE55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A90-7F1D-6D9A-2429-42F2896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F0B32-493E-8FC7-58D6-3E593173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8AE83E-7602-013E-D1CD-67568EC2B2C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9153954"/>
              </p:ext>
            </p:extLst>
          </p:nvPr>
        </p:nvGraphicFramePr>
        <p:xfrm>
          <a:off x="974360" y="1615440"/>
          <a:ext cx="10379439" cy="3032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7C5739-FC85-DCFE-1DF0-11B2CC122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/>
              <a:t>Avoiding Legal and Financial Pitfalls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3295B93-97DD-88D7-B9CF-C5E0FDA4A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Chad Rummel, </a:t>
            </a:r>
            <a:r>
              <a:rPr lang="en-US" sz="2800" dirty="0" err="1"/>
              <a:t>M.Ed</a:t>
            </a:r>
            <a:r>
              <a:rPr lang="en-US" sz="2800" dirty="0"/>
              <a:t>, CAE</a:t>
            </a:r>
            <a:br>
              <a:rPr lang="en-US" sz="2800" dirty="0"/>
            </a:br>
            <a:r>
              <a:rPr lang="en-US" i="1" dirty="0"/>
              <a:t>2025 Leadership Institute</a:t>
            </a:r>
            <a:endParaRPr lang="en-US" sz="28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BD4E0-EC61-5091-D8EE-9C5EA1C7411A}"/>
              </a:ext>
            </a:extLst>
          </p:cNvPr>
          <p:cNvGrpSpPr/>
          <p:nvPr/>
        </p:nvGrpSpPr>
        <p:grpSpPr>
          <a:xfrm>
            <a:off x="9165510" y="3548848"/>
            <a:ext cx="1717293" cy="2214163"/>
            <a:chOff x="9165510" y="3548848"/>
            <a:chExt cx="1717293" cy="2214163"/>
          </a:xfrm>
        </p:grpSpPr>
        <p:pic>
          <p:nvPicPr>
            <p:cNvPr id="2" name="Picture 4" descr="25,500+ Scared Emoji Stock Illustrations, Royalty-Free ...">
              <a:extLst>
                <a:ext uri="{FF2B5EF4-FFF2-40B4-BE49-F238E27FC236}">
                  <a16:creationId xmlns:a16="http://schemas.microsoft.com/office/drawing/2014/main" id="{4EB0543B-4202-42E9-C56D-7BD27BA0D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510" y="3548848"/>
              <a:ext cx="1717293" cy="175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93D705-5C14-DB15-4E75-D37B378F5880}"/>
                </a:ext>
              </a:extLst>
            </p:cNvPr>
            <p:cNvSpPr txBox="1"/>
            <p:nvPr/>
          </p:nvSpPr>
          <p:spPr>
            <a:xfrm>
              <a:off x="9453717" y="5362901"/>
              <a:ext cx="12536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SCARED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8359-DA24-4DB9-F7DF-D21ABB8B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F9CD-0BE6-63EF-866B-6AC43BE3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0C7F7-EB17-627D-6D18-3A356930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E01B60-B602-655A-E3B8-34BB21F9DCB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114545"/>
              </p:ext>
            </p:extLst>
          </p:nvPr>
        </p:nvGraphicFramePr>
        <p:xfrm>
          <a:off x="974360" y="1615440"/>
          <a:ext cx="10379439" cy="330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5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C401-C1F2-880A-7BA1-28D3DCC7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6058-4E11-0083-FD52-4FB8D3D5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AF51A-AF38-AC07-54E0-94BDB38A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3264A1-18B6-AEE8-0A8E-DE74D04A097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5179873"/>
              </p:ext>
            </p:extLst>
          </p:nvPr>
        </p:nvGraphicFramePr>
        <p:xfrm>
          <a:off x="974360" y="1615440"/>
          <a:ext cx="10379439" cy="3845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-Ad Hoc Committees</a:t>
                      </a:r>
                    </a:p>
                    <a:p>
                      <a:r>
                        <a:rPr lang="en-US" sz="1800" dirty="0"/>
                        <a:t>-Guidelines for Operating Outside of the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4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6D425-75E5-B6DD-7986-A83A55E4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380B-9B51-2DE9-DA34-F2B44339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Guiding Documents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314F0-EF54-CB06-7667-84055D97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6E2BB8-7DE2-95F8-DAA6-CED0D5DBB24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974360" y="1615440"/>
          <a:ext cx="10379439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9563">
                  <a:extLst>
                    <a:ext uri="{9D8B030D-6E8A-4147-A177-3AD203B41FA5}">
                      <a16:colId xmlns:a16="http://schemas.microsoft.com/office/drawing/2014/main" val="2712206940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66255500"/>
                    </a:ext>
                  </a:extLst>
                </a:gridCol>
                <a:gridCol w="5424947">
                  <a:extLst>
                    <a:ext uri="{9D8B030D-6E8A-4147-A177-3AD203B41FA5}">
                      <a16:colId xmlns:a16="http://schemas.microsoft.com/office/drawing/2014/main" val="293987065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Document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Created By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Includes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State/</a:t>
                      </a:r>
                    </a:p>
                    <a:p>
                      <a:r>
                        <a:rPr lang="en-US" sz="1800" dirty="0"/>
                        <a:t>Government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Lawmakers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-Who can incorporate</a:t>
                      </a:r>
                    </a:p>
                    <a:p>
                      <a:r>
                        <a:rPr lang="en-US" sz="1800" dirty="0"/>
                        <a:t>-Board responsibilities on voting, quorum, </a:t>
                      </a:r>
                      <a:r>
                        <a:rPr lang="en-US" sz="1800" dirty="0" err="1"/>
                        <a:t>etc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Articles of Incorporation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Founders/Board, Filed with Secretary of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-Mission </a:t>
                      </a:r>
                    </a:p>
                    <a:p>
                      <a:r>
                        <a:rPr lang="en-US" sz="1800" dirty="0"/>
                        <a:t>-Deliverables</a:t>
                      </a:r>
                    </a:p>
                    <a:p>
                      <a:r>
                        <a:rPr lang="en-US" sz="1800" dirty="0"/>
                        <a:t>-Who can belong/support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4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Bylaws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 (Usually Member Approved)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-Membership; -Officers; terms; “Authority”</a:t>
                      </a:r>
                    </a:p>
                    <a:p>
                      <a:r>
                        <a:rPr lang="en-US" sz="1800" dirty="0"/>
                        <a:t>-Standing Committees; Quorum; voting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5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Policy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Board of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-Ad Hoc Committees</a:t>
                      </a:r>
                    </a:p>
                    <a:p>
                      <a:r>
                        <a:rPr lang="en-US" sz="1800" dirty="0"/>
                        <a:t>-Guidelines for Operating Outside of the Board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Operations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Committees;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-Day to Day Operations</a:t>
                      </a:r>
                    </a:p>
                    <a:p>
                      <a:r>
                        <a:rPr lang="en-US" sz="1800" dirty="0"/>
                        <a:t>-Processes and Procedures</a:t>
                      </a:r>
                    </a:p>
                    <a:p>
                      <a:r>
                        <a:rPr lang="en-US" sz="1800" dirty="0"/>
                        <a:t>-Not Legally Binding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9294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E9D996-4095-1DED-F9A7-B57749F17C81}"/>
              </a:ext>
            </a:extLst>
          </p:cNvPr>
          <p:cNvSpPr/>
          <p:nvPr/>
        </p:nvSpPr>
        <p:spPr>
          <a:xfrm>
            <a:off x="974360" y="3554362"/>
            <a:ext cx="10822900" cy="2585198"/>
          </a:xfrm>
          <a:prstGeom prst="rect">
            <a:avLst/>
          </a:prstGeom>
          <a:solidFill>
            <a:srgbClr val="FFFF00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6C7C943-9F65-48FE-D176-1A2E9D797897}"/>
              </a:ext>
            </a:extLst>
          </p:cNvPr>
          <p:cNvSpPr/>
          <p:nvPr/>
        </p:nvSpPr>
        <p:spPr>
          <a:xfrm>
            <a:off x="10956559" y="1699260"/>
            <a:ext cx="1066800" cy="449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Hello my Name is Dry Erase Reusable Name Tag">
            <a:extLst>
              <a:ext uri="{FF2B5EF4-FFF2-40B4-BE49-F238E27FC236}">
                <a16:creationId xmlns:a16="http://schemas.microsoft.com/office/drawing/2014/main" id="{394FD7A3-5D7F-38B8-C606-E61CEF5C7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9" b="17672"/>
          <a:stretch/>
        </p:blipFill>
        <p:spPr bwMode="auto">
          <a:xfrm>
            <a:off x="3238500" y="2056344"/>
            <a:ext cx="5715000" cy="37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03AED-DA58-6DB3-3D68-BAF25C16B2A0}"/>
              </a:ext>
            </a:extLst>
          </p:cNvPr>
          <p:cNvSpPr txBox="1"/>
          <p:nvPr/>
        </p:nvSpPr>
        <p:spPr>
          <a:xfrm>
            <a:off x="3585148" y="3939889"/>
            <a:ext cx="502170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Board of Directors?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305BA-CD23-AA91-DACB-4244B77E8EC3}"/>
              </a:ext>
            </a:extLst>
          </p:cNvPr>
          <p:cNvSpPr txBox="1"/>
          <p:nvPr/>
        </p:nvSpPr>
        <p:spPr>
          <a:xfrm>
            <a:off x="3585148" y="3956689"/>
            <a:ext cx="50217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6592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86742-731C-4005-B9CF-ED02E5130B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Must use naming structure established in Bylaws</a:t>
            </a:r>
          </a:p>
          <a:p>
            <a:r>
              <a:rPr lang="en-US" dirty="0"/>
              <a:t>Names establish authority</a:t>
            </a:r>
          </a:p>
          <a:p>
            <a:r>
              <a:rPr lang="en-US" dirty="0"/>
              <a:t>All volunteers have same </a:t>
            </a:r>
            <a:r>
              <a:rPr lang="en-US" b="1" dirty="0"/>
              <a:t>Fiduciary</a:t>
            </a:r>
            <a:r>
              <a:rPr lang="en-US" dirty="0"/>
              <a:t> Responsibility; nomenclature defines different </a:t>
            </a:r>
            <a:r>
              <a:rPr lang="en-US" b="1" dirty="0"/>
              <a:t>Legal</a:t>
            </a:r>
            <a:r>
              <a:rPr lang="en-US" dirty="0"/>
              <a:t> Responsibility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4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Nomenclature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Chapters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52578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52660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Workgroups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52578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Subdivisions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23F06-D708-44EA-A286-BC864621DCC1}"/>
              </a:ext>
            </a:extLst>
          </p:cNvPr>
          <p:cNvSpPr/>
          <p:nvPr/>
        </p:nvSpPr>
        <p:spPr>
          <a:xfrm>
            <a:off x="1822539" y="2221468"/>
            <a:ext cx="8537531" cy="990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E8147-6BB4-48BB-8AFC-1CAC87FE0BF6}"/>
              </a:ext>
            </a:extLst>
          </p:cNvPr>
          <p:cNvSpPr txBox="1"/>
          <p:nvPr/>
        </p:nvSpPr>
        <p:spPr>
          <a:xfrm>
            <a:off x="4873669" y="2069068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1927313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774913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40205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0" grpId="1" animBg="1"/>
      <p:bldP spid="29" grpId="0" animBg="1"/>
      <p:bldP spid="29" grpId="1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23F06-D708-44EA-A286-BC864621DCC1}"/>
              </a:ext>
            </a:extLst>
          </p:cNvPr>
          <p:cNvSpPr/>
          <p:nvPr/>
        </p:nvSpPr>
        <p:spPr>
          <a:xfrm>
            <a:off x="1822539" y="2286000"/>
            <a:ext cx="8537531" cy="990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E8147-6BB4-48BB-8AFC-1CAC87FE0BF6}"/>
              </a:ext>
            </a:extLst>
          </p:cNvPr>
          <p:cNvSpPr txBox="1"/>
          <p:nvPr/>
        </p:nvSpPr>
        <p:spPr>
          <a:xfrm>
            <a:off x="4873669" y="21336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3578917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2003514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85111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69769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548983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549806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548983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92722-139E-42A8-854D-CA8E03A0A935}"/>
              </a:ext>
            </a:extLst>
          </p:cNvPr>
          <p:cNvSpPr/>
          <p:nvPr/>
        </p:nvSpPr>
        <p:spPr>
          <a:xfrm>
            <a:off x="1825670" y="2003514"/>
            <a:ext cx="8537531" cy="264468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B0209D-84D1-452E-B98B-B23F711CECB8}"/>
              </a:ext>
            </a:extLst>
          </p:cNvPr>
          <p:cNvSpPr txBox="1"/>
          <p:nvPr/>
        </p:nvSpPr>
        <p:spPr>
          <a:xfrm>
            <a:off x="4876800" y="1851114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5328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3775-0531-43BD-B588-7852ECA9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0A2DF-6D37-446C-B0EC-D13DC976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Alcohol Images - Free Download on Freepik">
            <a:extLst>
              <a:ext uri="{FF2B5EF4-FFF2-40B4-BE49-F238E27FC236}">
                <a16:creationId xmlns:a16="http://schemas.microsoft.com/office/drawing/2014/main" id="{911AC97C-FB70-B9D6-C3E0-4B93D9F1C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13041"/>
          <a:stretch/>
        </p:blipFill>
        <p:spPr bwMode="auto">
          <a:xfrm>
            <a:off x="3372465" y="1784554"/>
            <a:ext cx="5447070" cy="429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4CFBB-07AF-D1C7-74AF-DE95963E8839}"/>
              </a:ext>
            </a:extLst>
          </p:cNvPr>
          <p:cNvSpPr txBox="1"/>
          <p:nvPr/>
        </p:nvSpPr>
        <p:spPr>
          <a:xfrm>
            <a:off x="3500284" y="1784553"/>
            <a:ext cx="49702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73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8EE3-7A33-45D4-B111-0C3FCDEC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F17D56-9BE4-44AA-B1C6-B89B1E3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CFDE-02D6-476A-AB2C-34C3F6DCE8DA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2055C-E072-42DD-BB61-9C4481B8D6B5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755910-BB29-4E12-8593-89FA2C45F9CE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94B2B-51C1-4F98-A92C-9F5A80FC7F7C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BB66A-D1EF-4851-B939-12B5CB239F68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4F437-58AC-45AF-9380-F97A56CE4990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16FEE-69B0-437C-9CF5-78A03CA151CC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AE0A7A-9DAB-4EC3-965F-6020AD6B67FC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FB2FEC-2CE0-4649-BFFD-84BFE3D7148E}"/>
              </a:ext>
            </a:extLst>
          </p:cNvPr>
          <p:cNvSpPr txBox="1"/>
          <p:nvPr/>
        </p:nvSpPr>
        <p:spPr>
          <a:xfrm>
            <a:off x="1978069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3705B-1549-4CB4-A0AB-489CEFE848F4}"/>
              </a:ext>
            </a:extLst>
          </p:cNvPr>
          <p:cNvSpPr txBox="1"/>
          <p:nvPr/>
        </p:nvSpPr>
        <p:spPr>
          <a:xfrm>
            <a:off x="3654469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74AE33-C855-4C5D-B49E-515EE7F05DBC}"/>
              </a:ext>
            </a:extLst>
          </p:cNvPr>
          <p:cNvSpPr txBox="1"/>
          <p:nvPr/>
        </p:nvSpPr>
        <p:spPr>
          <a:xfrm>
            <a:off x="5316453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6354A-95BA-438E-A6CA-31CEC8B6805A}"/>
              </a:ext>
            </a:extLst>
          </p:cNvPr>
          <p:cNvSpPr txBox="1"/>
          <p:nvPr/>
        </p:nvSpPr>
        <p:spPr>
          <a:xfrm>
            <a:off x="6978437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B4CB7-8CA2-4A1A-9829-E4E4A47EE07C}"/>
              </a:ext>
            </a:extLst>
          </p:cNvPr>
          <p:cNvSpPr txBox="1"/>
          <p:nvPr/>
        </p:nvSpPr>
        <p:spPr>
          <a:xfrm>
            <a:off x="8654837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6E13A-543C-4DBB-A7D0-F5EBB5E7A823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E915F-DEEB-4B90-9324-85F1CFE5FB23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BBAB7-769B-4523-B1ED-D2C6401A87C7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58139-79C6-4C3B-9F29-C8F5899C0895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4F5D0-EC3E-489F-90D8-DA9A90AC92F0}"/>
              </a:ext>
            </a:extLst>
          </p:cNvPr>
          <p:cNvSpPr/>
          <p:nvPr/>
        </p:nvSpPr>
        <p:spPr>
          <a:xfrm>
            <a:off x="1844003" y="1698652"/>
            <a:ext cx="8537531" cy="38871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8025E4-2814-4BA5-A584-B50D84420633}"/>
              </a:ext>
            </a:extLst>
          </p:cNvPr>
          <p:cNvSpPr txBox="1"/>
          <p:nvPr/>
        </p:nvSpPr>
        <p:spPr>
          <a:xfrm>
            <a:off x="4895133" y="154625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162772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8565D-A9A2-A78E-C7CA-C2B3ABAB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61B2-7D47-6148-F914-BD66F799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SPSP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1D44AD-1BD4-D8F4-4D93-99931F180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3766C1-94D3-29B7-13FF-2E9A871CD240}"/>
              </a:ext>
            </a:extLst>
          </p:cNvPr>
          <p:cNvSpPr txBox="1"/>
          <p:nvPr/>
        </p:nvSpPr>
        <p:spPr>
          <a:xfrm>
            <a:off x="2700939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7BF7BE-8F86-9380-CAB7-730A0D15F42A}"/>
              </a:ext>
            </a:extLst>
          </p:cNvPr>
          <p:cNvSpPr txBox="1"/>
          <p:nvPr/>
        </p:nvSpPr>
        <p:spPr>
          <a:xfrm>
            <a:off x="4377339" y="3416643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E8BE6-8DB8-EBA2-4FC8-B57961EEC071}"/>
              </a:ext>
            </a:extLst>
          </p:cNvPr>
          <p:cNvSpPr txBox="1"/>
          <p:nvPr/>
        </p:nvSpPr>
        <p:spPr>
          <a:xfrm>
            <a:off x="6039323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3B656-4ECE-55D9-6F7F-8DEA9FAF24E3}"/>
              </a:ext>
            </a:extLst>
          </p:cNvPr>
          <p:cNvSpPr txBox="1"/>
          <p:nvPr/>
        </p:nvSpPr>
        <p:spPr>
          <a:xfrm>
            <a:off x="7701307" y="3424881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06A97B-10F0-3EC6-B74C-AA52D400A387}"/>
              </a:ext>
            </a:extLst>
          </p:cNvPr>
          <p:cNvSpPr txBox="1"/>
          <p:nvPr/>
        </p:nvSpPr>
        <p:spPr>
          <a:xfrm>
            <a:off x="2722522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AF955-0256-619F-C944-E5D348DFC457}"/>
              </a:ext>
            </a:extLst>
          </p:cNvPr>
          <p:cNvSpPr txBox="1"/>
          <p:nvPr/>
        </p:nvSpPr>
        <p:spPr>
          <a:xfrm>
            <a:off x="4398922" y="3917777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B114F-0815-5561-3160-759692AD3847}"/>
              </a:ext>
            </a:extLst>
          </p:cNvPr>
          <p:cNvSpPr txBox="1"/>
          <p:nvPr/>
        </p:nvSpPr>
        <p:spPr>
          <a:xfrm>
            <a:off x="6060906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218EF-76F7-D315-9D63-83462CF45589}"/>
              </a:ext>
            </a:extLst>
          </p:cNvPr>
          <p:cNvSpPr txBox="1"/>
          <p:nvPr/>
        </p:nvSpPr>
        <p:spPr>
          <a:xfrm>
            <a:off x="7722890" y="3926015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Board MAL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5D1F90-5F18-9458-574A-6976AE60AE8F}"/>
              </a:ext>
            </a:extLst>
          </p:cNvPr>
          <p:cNvSpPr txBox="1"/>
          <p:nvPr/>
        </p:nvSpPr>
        <p:spPr>
          <a:xfrm>
            <a:off x="1978069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Committees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2E561-9A87-76B3-B9EC-EB8760C3CA0F}"/>
              </a:ext>
            </a:extLst>
          </p:cNvPr>
          <p:cNvSpPr txBox="1"/>
          <p:nvPr/>
        </p:nvSpPr>
        <p:spPr>
          <a:xfrm>
            <a:off x="3654469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Editors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978C61-1E73-6CED-EE6E-FD4818FFFE6C}"/>
              </a:ext>
            </a:extLst>
          </p:cNvPr>
          <p:cNvSpPr txBox="1"/>
          <p:nvPr/>
        </p:nvSpPr>
        <p:spPr>
          <a:xfrm>
            <a:off x="5316453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Forces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CB3C7-067B-7A57-D74F-5E78D67BD268}"/>
              </a:ext>
            </a:extLst>
          </p:cNvPr>
          <p:cNvSpPr txBox="1"/>
          <p:nvPr/>
        </p:nvSpPr>
        <p:spPr>
          <a:xfrm>
            <a:off x="6978437" y="4961238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7DBA18-9FBE-BDC1-83B8-01BCEAA22A9C}"/>
              </a:ext>
            </a:extLst>
          </p:cNvPr>
          <p:cNvSpPr txBox="1"/>
          <p:nvPr/>
        </p:nvSpPr>
        <p:spPr>
          <a:xfrm>
            <a:off x="8654837" y="4953000"/>
            <a:ext cx="152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2768E-29D7-2DBF-B40A-E7BAA2C02312}"/>
              </a:ext>
            </a:extLst>
          </p:cNvPr>
          <p:cNvSpPr txBox="1"/>
          <p:nvPr/>
        </p:nvSpPr>
        <p:spPr>
          <a:xfrm>
            <a:off x="2772032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6772F-5C40-93E7-52C0-94D738F5F522}"/>
              </a:ext>
            </a:extLst>
          </p:cNvPr>
          <p:cNvSpPr txBox="1"/>
          <p:nvPr/>
        </p:nvSpPr>
        <p:spPr>
          <a:xfrm>
            <a:off x="4448432" y="2546178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Past 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9A93B-467F-5293-AB13-58F6DE6216BC}"/>
              </a:ext>
            </a:extLst>
          </p:cNvPr>
          <p:cNvSpPr txBox="1"/>
          <p:nvPr/>
        </p:nvSpPr>
        <p:spPr>
          <a:xfrm>
            <a:off x="6110416" y="2554416"/>
            <a:ext cx="152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 Elect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88878-B71B-E15F-805F-A5F010A6D49C}"/>
              </a:ext>
            </a:extLst>
          </p:cNvPr>
          <p:cNvSpPr txBox="1"/>
          <p:nvPr/>
        </p:nvSpPr>
        <p:spPr>
          <a:xfrm>
            <a:off x="7772400" y="2554415"/>
            <a:ext cx="1524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717340-8DCB-4967-398B-941FBA64CE5A}"/>
              </a:ext>
            </a:extLst>
          </p:cNvPr>
          <p:cNvSpPr/>
          <p:nvPr/>
        </p:nvSpPr>
        <p:spPr>
          <a:xfrm>
            <a:off x="1844003" y="1698652"/>
            <a:ext cx="8537531" cy="38871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7460-8EDA-7902-D23B-88903FBE4FF3}"/>
              </a:ext>
            </a:extLst>
          </p:cNvPr>
          <p:cNvSpPr txBox="1"/>
          <p:nvPr/>
        </p:nvSpPr>
        <p:spPr>
          <a:xfrm>
            <a:off x="4895133" y="154625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Executive Committee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1F13E-8AE2-EB60-CC4B-CF1897E975B9}"/>
              </a:ext>
            </a:extLst>
          </p:cNvPr>
          <p:cNvSpPr/>
          <p:nvPr/>
        </p:nvSpPr>
        <p:spPr>
          <a:xfrm>
            <a:off x="2359742" y="2257856"/>
            <a:ext cx="7241458" cy="1035224"/>
          </a:xfrm>
          <a:custGeom>
            <a:avLst/>
            <a:gdLst>
              <a:gd name="connsiteX0" fmla="*/ 0 w 7241458"/>
              <a:gd name="connsiteY0" fmla="*/ 0 h 1035224"/>
              <a:gd name="connsiteX1" fmla="*/ 484621 w 7241458"/>
              <a:gd name="connsiteY1" fmla="*/ 0 h 1035224"/>
              <a:gd name="connsiteX2" fmla="*/ 824412 w 7241458"/>
              <a:gd name="connsiteY2" fmla="*/ 0 h 1035224"/>
              <a:gd name="connsiteX3" fmla="*/ 1526277 w 7241458"/>
              <a:gd name="connsiteY3" fmla="*/ 0 h 1035224"/>
              <a:gd name="connsiteX4" fmla="*/ 2010897 w 7241458"/>
              <a:gd name="connsiteY4" fmla="*/ 0 h 1035224"/>
              <a:gd name="connsiteX5" fmla="*/ 2495518 w 7241458"/>
              <a:gd name="connsiteY5" fmla="*/ 0 h 1035224"/>
              <a:gd name="connsiteX6" fmla="*/ 3197382 w 7241458"/>
              <a:gd name="connsiteY6" fmla="*/ 0 h 1035224"/>
              <a:gd name="connsiteX7" fmla="*/ 3609588 w 7241458"/>
              <a:gd name="connsiteY7" fmla="*/ 0 h 1035224"/>
              <a:gd name="connsiteX8" fmla="*/ 4311453 w 7241458"/>
              <a:gd name="connsiteY8" fmla="*/ 0 h 1035224"/>
              <a:gd name="connsiteX9" fmla="*/ 5013317 w 7241458"/>
              <a:gd name="connsiteY9" fmla="*/ 0 h 1035224"/>
              <a:gd name="connsiteX10" fmla="*/ 5570352 w 7241458"/>
              <a:gd name="connsiteY10" fmla="*/ 0 h 1035224"/>
              <a:gd name="connsiteX11" fmla="*/ 6272217 w 7241458"/>
              <a:gd name="connsiteY11" fmla="*/ 0 h 1035224"/>
              <a:gd name="connsiteX12" fmla="*/ 6756837 w 7241458"/>
              <a:gd name="connsiteY12" fmla="*/ 0 h 1035224"/>
              <a:gd name="connsiteX13" fmla="*/ 7241458 w 7241458"/>
              <a:gd name="connsiteY13" fmla="*/ 0 h 1035224"/>
              <a:gd name="connsiteX14" fmla="*/ 7241458 w 7241458"/>
              <a:gd name="connsiteY14" fmla="*/ 527964 h 1035224"/>
              <a:gd name="connsiteX15" fmla="*/ 7241458 w 7241458"/>
              <a:gd name="connsiteY15" fmla="*/ 1035224 h 1035224"/>
              <a:gd name="connsiteX16" fmla="*/ 6684423 w 7241458"/>
              <a:gd name="connsiteY16" fmla="*/ 1035224 h 1035224"/>
              <a:gd name="connsiteX17" fmla="*/ 5982558 w 7241458"/>
              <a:gd name="connsiteY17" fmla="*/ 1035224 h 1035224"/>
              <a:gd name="connsiteX18" fmla="*/ 5425523 w 7241458"/>
              <a:gd name="connsiteY18" fmla="*/ 1035224 h 1035224"/>
              <a:gd name="connsiteX19" fmla="*/ 5085732 w 7241458"/>
              <a:gd name="connsiteY19" fmla="*/ 1035224 h 1035224"/>
              <a:gd name="connsiteX20" fmla="*/ 4673526 w 7241458"/>
              <a:gd name="connsiteY20" fmla="*/ 1035224 h 1035224"/>
              <a:gd name="connsiteX21" fmla="*/ 3971661 w 7241458"/>
              <a:gd name="connsiteY21" fmla="*/ 1035224 h 1035224"/>
              <a:gd name="connsiteX22" fmla="*/ 3414626 w 7241458"/>
              <a:gd name="connsiteY22" fmla="*/ 1035224 h 1035224"/>
              <a:gd name="connsiteX23" fmla="*/ 3002420 w 7241458"/>
              <a:gd name="connsiteY23" fmla="*/ 1035224 h 1035224"/>
              <a:gd name="connsiteX24" fmla="*/ 2445385 w 7241458"/>
              <a:gd name="connsiteY24" fmla="*/ 1035224 h 1035224"/>
              <a:gd name="connsiteX25" fmla="*/ 2105593 w 7241458"/>
              <a:gd name="connsiteY25" fmla="*/ 1035224 h 1035224"/>
              <a:gd name="connsiteX26" fmla="*/ 1765802 w 7241458"/>
              <a:gd name="connsiteY26" fmla="*/ 1035224 h 1035224"/>
              <a:gd name="connsiteX27" fmla="*/ 1208766 w 7241458"/>
              <a:gd name="connsiteY27" fmla="*/ 1035224 h 1035224"/>
              <a:gd name="connsiteX28" fmla="*/ 796560 w 7241458"/>
              <a:gd name="connsiteY28" fmla="*/ 1035224 h 1035224"/>
              <a:gd name="connsiteX29" fmla="*/ 0 w 7241458"/>
              <a:gd name="connsiteY29" fmla="*/ 1035224 h 1035224"/>
              <a:gd name="connsiteX30" fmla="*/ 0 w 7241458"/>
              <a:gd name="connsiteY30" fmla="*/ 538316 h 1035224"/>
              <a:gd name="connsiteX31" fmla="*/ 0 w 7241458"/>
              <a:gd name="connsiteY31" fmla="*/ 0 h 103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41458" h="1035224" extrusionOk="0">
                <a:moveTo>
                  <a:pt x="0" y="0"/>
                </a:moveTo>
                <a:cubicBezTo>
                  <a:pt x="131761" y="-257"/>
                  <a:pt x="282286" y="23529"/>
                  <a:pt x="484621" y="0"/>
                </a:cubicBezTo>
                <a:cubicBezTo>
                  <a:pt x="686956" y="-23529"/>
                  <a:pt x="655439" y="36501"/>
                  <a:pt x="824412" y="0"/>
                </a:cubicBezTo>
                <a:cubicBezTo>
                  <a:pt x="993385" y="-36501"/>
                  <a:pt x="1326470" y="67491"/>
                  <a:pt x="1526277" y="0"/>
                </a:cubicBezTo>
                <a:cubicBezTo>
                  <a:pt x="1726084" y="-67491"/>
                  <a:pt x="1900350" y="47558"/>
                  <a:pt x="2010897" y="0"/>
                </a:cubicBezTo>
                <a:cubicBezTo>
                  <a:pt x="2121444" y="-47558"/>
                  <a:pt x="2284945" y="57362"/>
                  <a:pt x="2495518" y="0"/>
                </a:cubicBezTo>
                <a:cubicBezTo>
                  <a:pt x="2706091" y="-57362"/>
                  <a:pt x="3048513" y="24298"/>
                  <a:pt x="3197382" y="0"/>
                </a:cubicBezTo>
                <a:cubicBezTo>
                  <a:pt x="3346251" y="-24298"/>
                  <a:pt x="3455203" y="44705"/>
                  <a:pt x="3609588" y="0"/>
                </a:cubicBezTo>
                <a:cubicBezTo>
                  <a:pt x="3763973" y="-44705"/>
                  <a:pt x="3981199" y="51311"/>
                  <a:pt x="4311453" y="0"/>
                </a:cubicBezTo>
                <a:cubicBezTo>
                  <a:pt x="4641707" y="-51311"/>
                  <a:pt x="4838361" y="31741"/>
                  <a:pt x="5013317" y="0"/>
                </a:cubicBezTo>
                <a:cubicBezTo>
                  <a:pt x="5188273" y="-31741"/>
                  <a:pt x="5454746" y="61137"/>
                  <a:pt x="5570352" y="0"/>
                </a:cubicBezTo>
                <a:cubicBezTo>
                  <a:pt x="5685958" y="-61137"/>
                  <a:pt x="6082669" y="1943"/>
                  <a:pt x="6272217" y="0"/>
                </a:cubicBezTo>
                <a:cubicBezTo>
                  <a:pt x="6461765" y="-1943"/>
                  <a:pt x="6593634" y="48509"/>
                  <a:pt x="6756837" y="0"/>
                </a:cubicBezTo>
                <a:cubicBezTo>
                  <a:pt x="6920040" y="-48509"/>
                  <a:pt x="7059519" y="30260"/>
                  <a:pt x="7241458" y="0"/>
                </a:cubicBezTo>
                <a:cubicBezTo>
                  <a:pt x="7250078" y="119742"/>
                  <a:pt x="7236695" y="374328"/>
                  <a:pt x="7241458" y="527964"/>
                </a:cubicBezTo>
                <a:cubicBezTo>
                  <a:pt x="7246221" y="681600"/>
                  <a:pt x="7181900" y="915904"/>
                  <a:pt x="7241458" y="1035224"/>
                </a:cubicBezTo>
                <a:cubicBezTo>
                  <a:pt x="7037188" y="1072766"/>
                  <a:pt x="6824736" y="991955"/>
                  <a:pt x="6684423" y="1035224"/>
                </a:cubicBezTo>
                <a:cubicBezTo>
                  <a:pt x="6544111" y="1078493"/>
                  <a:pt x="6231387" y="983297"/>
                  <a:pt x="5982558" y="1035224"/>
                </a:cubicBezTo>
                <a:cubicBezTo>
                  <a:pt x="5733729" y="1087151"/>
                  <a:pt x="5633268" y="1019128"/>
                  <a:pt x="5425523" y="1035224"/>
                </a:cubicBezTo>
                <a:cubicBezTo>
                  <a:pt x="5217778" y="1051320"/>
                  <a:pt x="5213191" y="1024929"/>
                  <a:pt x="5085732" y="1035224"/>
                </a:cubicBezTo>
                <a:cubicBezTo>
                  <a:pt x="4958273" y="1045519"/>
                  <a:pt x="4803609" y="1028800"/>
                  <a:pt x="4673526" y="1035224"/>
                </a:cubicBezTo>
                <a:cubicBezTo>
                  <a:pt x="4543443" y="1041648"/>
                  <a:pt x="4184049" y="1027345"/>
                  <a:pt x="3971661" y="1035224"/>
                </a:cubicBezTo>
                <a:cubicBezTo>
                  <a:pt x="3759274" y="1043103"/>
                  <a:pt x="3574375" y="1024685"/>
                  <a:pt x="3414626" y="1035224"/>
                </a:cubicBezTo>
                <a:cubicBezTo>
                  <a:pt x="3254877" y="1045763"/>
                  <a:pt x="3173664" y="1003481"/>
                  <a:pt x="3002420" y="1035224"/>
                </a:cubicBezTo>
                <a:cubicBezTo>
                  <a:pt x="2831176" y="1066967"/>
                  <a:pt x="2677950" y="973856"/>
                  <a:pt x="2445385" y="1035224"/>
                </a:cubicBezTo>
                <a:cubicBezTo>
                  <a:pt x="2212820" y="1096592"/>
                  <a:pt x="2201308" y="1034180"/>
                  <a:pt x="2105593" y="1035224"/>
                </a:cubicBezTo>
                <a:cubicBezTo>
                  <a:pt x="2009878" y="1036268"/>
                  <a:pt x="1908001" y="1030227"/>
                  <a:pt x="1765802" y="1035224"/>
                </a:cubicBezTo>
                <a:cubicBezTo>
                  <a:pt x="1623603" y="1040221"/>
                  <a:pt x="1476718" y="1031063"/>
                  <a:pt x="1208766" y="1035224"/>
                </a:cubicBezTo>
                <a:cubicBezTo>
                  <a:pt x="940814" y="1039385"/>
                  <a:pt x="990742" y="1018715"/>
                  <a:pt x="796560" y="1035224"/>
                </a:cubicBezTo>
                <a:cubicBezTo>
                  <a:pt x="602378" y="1051733"/>
                  <a:pt x="236936" y="1030465"/>
                  <a:pt x="0" y="1035224"/>
                </a:cubicBezTo>
                <a:cubicBezTo>
                  <a:pt x="-44635" y="830568"/>
                  <a:pt x="8436" y="686351"/>
                  <a:pt x="0" y="538316"/>
                </a:cubicBezTo>
                <a:cubicBezTo>
                  <a:pt x="-8436" y="390281"/>
                  <a:pt x="40427" y="174876"/>
                  <a:pt x="0" y="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6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E2DD-2C11-5250-89E4-496F76714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485A-0D06-0753-E719-9952B73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DB490-14FB-CF86-7AA5-DCF1BCF9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D4F96-DF80-6459-C42F-72E66E91E2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933997"/>
            <a:ext cx="10886768" cy="4092104"/>
          </a:xfrm>
        </p:spPr>
        <p:txBody>
          <a:bodyPr>
            <a:noAutofit/>
          </a:bodyPr>
          <a:lstStyle/>
          <a:p>
            <a:r>
              <a:rPr lang="en-US" sz="2400" dirty="0"/>
              <a:t>Anyone involved in the nonprofit organization — including directors, officers, employees and volunteers — could be held personally liable for errors or omissions involved in the management of the organization.</a:t>
            </a:r>
          </a:p>
          <a:p>
            <a:r>
              <a:rPr lang="en-US" sz="2400" dirty="0"/>
              <a:t>Types of lawsuits:</a:t>
            </a:r>
          </a:p>
          <a:p>
            <a:pPr lvl="1"/>
            <a:r>
              <a:rPr lang="en-US" sz="2000" dirty="0"/>
              <a:t>Employment/Contract Issues (90% of nonprofit lawsuits)</a:t>
            </a:r>
          </a:p>
          <a:p>
            <a:pPr lvl="1"/>
            <a:r>
              <a:rPr lang="en-US" sz="2000" dirty="0"/>
              <a:t>Fiduciary Duty Breach</a:t>
            </a:r>
          </a:p>
          <a:p>
            <a:pPr lvl="1"/>
            <a:r>
              <a:rPr lang="en-US" sz="2000" dirty="0"/>
              <a:t>Misuse of nonprofit funds or donor funds</a:t>
            </a:r>
          </a:p>
        </p:txBody>
      </p:sp>
    </p:spTree>
    <p:extLst>
      <p:ext uri="{BB962C8B-B14F-4D97-AF65-F5344CB8AC3E}">
        <p14:creationId xmlns:p14="http://schemas.microsoft.com/office/powerpoint/2010/main" val="106710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933997"/>
            <a:ext cx="10886768" cy="409210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Directors and Officers Insurance </a:t>
            </a:r>
            <a:r>
              <a:rPr lang="en-US" sz="2000" dirty="0"/>
              <a:t>(CEC Can Recommend)</a:t>
            </a:r>
          </a:p>
          <a:p>
            <a:pPr lvl="1"/>
            <a:r>
              <a:rPr lang="en-US" b="1" dirty="0"/>
              <a:t>Does not cover negligence	</a:t>
            </a:r>
          </a:p>
          <a:p>
            <a:r>
              <a:rPr lang="en-US" sz="2400" dirty="0"/>
              <a:t>General Liability Insurance</a:t>
            </a:r>
          </a:p>
          <a:p>
            <a:r>
              <a:rPr lang="en-US" sz="2400" dirty="0"/>
              <a:t>Event Cancellation Insurance*</a:t>
            </a:r>
          </a:p>
        </p:txBody>
      </p:sp>
    </p:spTree>
    <p:extLst>
      <p:ext uri="{BB962C8B-B14F-4D97-AF65-F5344CB8AC3E}">
        <p14:creationId xmlns:p14="http://schemas.microsoft.com/office/powerpoint/2010/main" val="28924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4A3D-9764-E275-23A6-6BF56193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03AD-D775-B970-A96C-B7F25D5A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88D7E-38C0-B1A1-C366-A3840C81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2DA2-511B-B633-D7EE-379494333C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Someone serving in two roles that MAY result in a time when both parties may not be able to be served.</a:t>
            </a:r>
          </a:p>
          <a:p>
            <a:r>
              <a:rPr lang="en-US" dirty="0"/>
              <a:t>Not Always Financial</a:t>
            </a:r>
          </a:p>
          <a:p>
            <a:pPr lvl="1"/>
            <a:r>
              <a:rPr lang="en-US" dirty="0"/>
              <a:t>Personal Gain vs. Undue Influence</a:t>
            </a:r>
          </a:p>
          <a:p>
            <a:r>
              <a:rPr lang="en-US" dirty="0"/>
              <a:t>Should be declared when identified</a:t>
            </a:r>
          </a:p>
          <a:p>
            <a:r>
              <a:rPr lang="en-US" dirty="0"/>
              <a:t>Many States Require Nonprofits to Have Written Policy, Signed Annually</a:t>
            </a:r>
          </a:p>
          <a:p>
            <a:r>
              <a:rPr lang="en-US" dirty="0"/>
              <a:t>Usually occurs because someone with power has influence (not necessarily control)—sometimes power can be diluted temporarily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30CB-A32A-85F3-8156-0A0CA94B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082624B-43AB-CA02-152C-4FAD5E0A244F}"/>
              </a:ext>
            </a:extLst>
          </p:cNvPr>
          <p:cNvSpPr/>
          <p:nvPr/>
        </p:nvSpPr>
        <p:spPr>
          <a:xfrm>
            <a:off x="2779414" y="2842788"/>
            <a:ext cx="6056768" cy="114979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36E656-6A8C-3786-7DFF-221A5C879C9A}"/>
              </a:ext>
            </a:extLst>
          </p:cNvPr>
          <p:cNvSpPr/>
          <p:nvPr/>
        </p:nvSpPr>
        <p:spPr>
          <a:xfrm>
            <a:off x="1122629" y="2602871"/>
            <a:ext cx="1656785" cy="16296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 Can’t Live With 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EFCD74-4758-8EF5-9D6B-09087FBA19B9}"/>
              </a:ext>
            </a:extLst>
          </p:cNvPr>
          <p:cNvSpPr/>
          <p:nvPr/>
        </p:nvSpPr>
        <p:spPr>
          <a:xfrm>
            <a:off x="8836182" y="2602871"/>
            <a:ext cx="1656785" cy="16296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We Can Live With 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A0499-18EE-6B9F-61AE-7580F654338C}"/>
              </a:ext>
            </a:extLst>
          </p:cNvPr>
          <p:cNvSpPr/>
          <p:nvPr/>
        </p:nvSpPr>
        <p:spPr>
          <a:xfrm>
            <a:off x="3349782" y="2602871"/>
            <a:ext cx="4943192" cy="16296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D3734-16B5-2AD1-85B0-7921BDB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5688-F8C4-B4F5-9C4D-D4D5058C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84953-A198-E3F6-A795-D8236320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233"/>
            <a:ext cx="8736595" cy="4092104"/>
          </a:xfrm>
        </p:spPr>
        <p:txBody>
          <a:bodyPr/>
          <a:lstStyle/>
          <a:p>
            <a:r>
              <a:rPr lang="en-US" dirty="0"/>
              <a:t>Does the person with the potential conflict of interest have potential influence that may affect decision-making? Can that power be diluted without a recusal?</a:t>
            </a:r>
          </a:p>
          <a:p>
            <a:r>
              <a:rPr lang="en-US" dirty="0"/>
              <a:t>Is there a potential that the person might personally benefit from their own influence OR someone with whom they are closely connected benefit?</a:t>
            </a:r>
          </a:p>
          <a:p>
            <a:r>
              <a:rPr lang="en-US" dirty="0"/>
              <a:t>Is there a potential that the person may influence a decision that would have a negative impact on CEC? (or a positive impact?)</a:t>
            </a:r>
          </a:p>
          <a:p>
            <a:endParaRPr lang="en-US" dirty="0"/>
          </a:p>
        </p:txBody>
      </p:sp>
      <p:pic>
        <p:nvPicPr>
          <p:cNvPr id="1026" name="Picture 2" descr="🤔 Thinking Face emoji Meaning | Dictionary.com">
            <a:extLst>
              <a:ext uri="{FF2B5EF4-FFF2-40B4-BE49-F238E27FC236}">
                <a16:creationId xmlns:a16="http://schemas.microsoft.com/office/drawing/2014/main" id="{EC07DAF6-1741-FF04-85FD-D5C16A85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795" y="596480"/>
            <a:ext cx="2168304" cy="21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7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6E374-AEBA-6F3F-8D70-D7CB259D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CFAC-0D3B-BBBA-F682-2D4B2609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T-Shirts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3406A-6941-5BC6-2CCB-A640D5D4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7CF29-A2CC-773E-7939-CF4D829474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CEC Board Member Jim </a:t>
            </a:r>
            <a:r>
              <a:rPr lang="en-US" dirty="0" err="1"/>
              <a:t>Millotson</a:t>
            </a:r>
            <a:r>
              <a:rPr lang="en-US" dirty="0"/>
              <a:t> owns a T-shirt company; </a:t>
            </a:r>
          </a:p>
          <a:p>
            <a:r>
              <a:rPr lang="en-US" dirty="0"/>
              <a:t>CEC prints a lot of teachers to sell at its annual convention;</a:t>
            </a:r>
          </a:p>
          <a:p>
            <a:r>
              <a:rPr lang="en-US" dirty="0"/>
              <a:t>Jim offers to print the T-Shirts for CEC at a discounted rate.</a:t>
            </a:r>
          </a:p>
          <a:p>
            <a:endParaRPr lang="en-US" dirty="0"/>
          </a:p>
          <a:p>
            <a:r>
              <a:rPr lang="en-US" b="1" dirty="0"/>
              <a:t>Option A: </a:t>
            </a:r>
            <a:r>
              <a:rPr lang="en-US" dirty="0"/>
              <a:t>Not let Jim print the T-Shirts;</a:t>
            </a:r>
          </a:p>
          <a:p>
            <a:r>
              <a:rPr lang="en-US" b="1" dirty="0"/>
              <a:t>Option B: </a:t>
            </a:r>
            <a:r>
              <a:rPr lang="en-US" dirty="0"/>
              <a:t>Let Jim print the T-shirts because it will probably save CEC money;</a:t>
            </a:r>
          </a:p>
          <a:p>
            <a:r>
              <a:rPr lang="en-US" b="1" dirty="0"/>
              <a:t>Option C: </a:t>
            </a:r>
            <a:r>
              <a:rPr lang="en-US" dirty="0"/>
              <a:t>Have the Board vote and Jim recuses himself from the vote;</a:t>
            </a:r>
          </a:p>
          <a:p>
            <a:r>
              <a:rPr lang="en-US" b="1" dirty="0"/>
              <a:t>Option D: </a:t>
            </a:r>
            <a:r>
              <a:rPr lang="en-US" dirty="0"/>
              <a:t>Implement a bid process for printing shirts that doesn’t involve the Board of Directors and let Jim bid on the business.</a:t>
            </a:r>
          </a:p>
        </p:txBody>
      </p:sp>
    </p:spTree>
    <p:extLst>
      <p:ext uri="{BB962C8B-B14F-4D97-AF65-F5344CB8AC3E}">
        <p14:creationId xmlns:p14="http://schemas.microsoft.com/office/powerpoint/2010/main" val="33062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E2A0-2B0B-08B2-77BA-5B545014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D5DD-57C1-060C-966C-9D66257A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Awardee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93F27A-398A-6183-0C75-42C6521A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FFB4F-8152-F437-CB73-5D6A323050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199" y="2037233"/>
            <a:ext cx="10857271" cy="4092104"/>
          </a:xfrm>
        </p:spPr>
        <p:txBody>
          <a:bodyPr>
            <a:noAutofit/>
          </a:bodyPr>
          <a:lstStyle/>
          <a:p>
            <a:r>
              <a:rPr lang="en-US" sz="2400" dirty="0"/>
              <a:t>CEC Board Member Cindy Gotham is a local administrator and always nominates her students for the Yes I Can program;</a:t>
            </a:r>
          </a:p>
          <a:p>
            <a:r>
              <a:rPr lang="en-US" sz="2400" dirty="0"/>
              <a:t>Cindy currently serves as the Board liaison to the YIC committee (no voting power, but there to support the work of the group);</a:t>
            </a:r>
          </a:p>
          <a:p>
            <a:r>
              <a:rPr lang="en-US" sz="2400" dirty="0"/>
              <a:t>While on the Board, Cindy asked the YIC committee if she can nominate a student for the awards program;</a:t>
            </a:r>
          </a:p>
          <a:p>
            <a:r>
              <a:rPr lang="en-US" sz="2400" b="1" dirty="0"/>
              <a:t>Option A: </a:t>
            </a:r>
            <a:r>
              <a:rPr lang="en-US" sz="2400" dirty="0"/>
              <a:t>Let Cindy nominate her student—there’s no money involved;</a:t>
            </a:r>
          </a:p>
          <a:p>
            <a:r>
              <a:rPr lang="en-US" sz="2400" b="1" dirty="0"/>
              <a:t>Option B: </a:t>
            </a:r>
            <a:r>
              <a:rPr lang="en-US" sz="2400" dirty="0"/>
              <a:t>Do not let Cindy nominate her student;</a:t>
            </a:r>
          </a:p>
          <a:p>
            <a:r>
              <a:rPr lang="en-US" sz="2400" b="1" dirty="0"/>
              <a:t>Option C: </a:t>
            </a:r>
            <a:r>
              <a:rPr lang="en-US" sz="2400" dirty="0"/>
              <a:t>Tell Cindy she can nominate her student only if she first switches to be a liaison to another committee.</a:t>
            </a:r>
          </a:p>
        </p:txBody>
      </p:sp>
    </p:spTree>
    <p:extLst>
      <p:ext uri="{BB962C8B-B14F-4D97-AF65-F5344CB8AC3E}">
        <p14:creationId xmlns:p14="http://schemas.microsoft.com/office/powerpoint/2010/main" val="29697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992C-0F9D-8A0E-053B-528586F7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208F-AED6-F5EF-CBB4-22592F1A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5FD27-D866-9B5B-A0A3-04D524E4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0C516-EE2B-F94B-0E8D-53D18AD5BA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29 Different 501c NONPROFIT organizations, all exempt from some federal taxes</a:t>
            </a:r>
          </a:p>
          <a:p>
            <a:pPr lvl="1"/>
            <a:r>
              <a:rPr lang="en-US" sz="2800" dirty="0"/>
              <a:t>501c3 – Religious, charity, education, science, </a:t>
            </a:r>
            <a:r>
              <a:rPr lang="en-US" sz="2800" dirty="0" err="1"/>
              <a:t>etc</a:t>
            </a:r>
            <a:endParaRPr lang="en-US" sz="2800" dirty="0"/>
          </a:p>
          <a:p>
            <a:pPr lvl="1"/>
            <a:r>
              <a:rPr lang="en-US" sz="2800" dirty="0"/>
              <a:t>501c4 – Civic leagues, social welfare, local employee	</a:t>
            </a:r>
          </a:p>
          <a:p>
            <a:pPr lvl="2"/>
            <a:r>
              <a:rPr lang="en-US" sz="2400" dirty="0"/>
              <a:t>Most Political Action Committees (PAC)</a:t>
            </a:r>
          </a:p>
          <a:p>
            <a:pPr lvl="1"/>
            <a:r>
              <a:rPr lang="en-US" sz="2800" dirty="0"/>
              <a:t>501c5 –Labor unions, agricultural organizations</a:t>
            </a:r>
          </a:p>
          <a:p>
            <a:pPr lvl="1"/>
            <a:r>
              <a:rPr lang="en-US" sz="2800" dirty="0"/>
              <a:t>501c6 – Business leagues, chamber of commerce</a:t>
            </a:r>
          </a:p>
          <a:p>
            <a:pPr lvl="2"/>
            <a:r>
              <a:rPr lang="en-US" sz="2400" dirty="0"/>
              <a:t>Lots of Lobbying</a:t>
            </a:r>
          </a:p>
        </p:txBody>
      </p:sp>
    </p:spTree>
    <p:extLst>
      <p:ext uri="{BB962C8B-B14F-4D97-AF65-F5344CB8AC3E}">
        <p14:creationId xmlns:p14="http://schemas.microsoft.com/office/powerpoint/2010/main" val="787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821E4-533B-DE8F-D6CC-2850EAE8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1ADE-6AD6-6E80-B1D4-D70AA49E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41F71-C1AD-1AB8-B68D-B3BFBBB9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B4147-CC25-F04D-53DB-374F0E9FE3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worked for a </a:t>
            </a:r>
            <a:r>
              <a:rPr lang="en-US" sz="3600" u="sng" dirty="0"/>
              <a:t>nonprofit that was shuttered </a:t>
            </a:r>
            <a:r>
              <a:rPr lang="en-US" sz="3600" dirty="0"/>
              <a:t>by the NY Attorney General in a multi-million dollar lawsuit against the nonprofit, its founders, its vendors AND Board members;</a:t>
            </a:r>
          </a:p>
        </p:txBody>
      </p:sp>
    </p:spTree>
    <p:extLst>
      <p:ext uri="{BB962C8B-B14F-4D97-AF65-F5344CB8AC3E}">
        <p14:creationId xmlns:p14="http://schemas.microsoft.com/office/powerpoint/2010/main" val="9892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662062" cy="5029200"/>
          </a:xfrm>
        </p:spPr>
        <p:txBody>
          <a:bodyPr>
            <a:normAutofit/>
          </a:bodyPr>
          <a:lstStyle/>
          <a:p>
            <a:r>
              <a:rPr lang="en-US" dirty="0"/>
              <a:t>No tax on operating income, local sales tax</a:t>
            </a:r>
          </a:p>
          <a:p>
            <a:r>
              <a:rPr lang="en-US" dirty="0"/>
              <a:t>Contributions are tax deductible – NOT membership</a:t>
            </a:r>
          </a:p>
          <a:p>
            <a:pPr lvl="1"/>
            <a:r>
              <a:rPr lang="en-US" sz="2000" dirty="0"/>
              <a:t>Must register to be ACTIVELY pursue donations</a:t>
            </a:r>
          </a:p>
          <a:p>
            <a:r>
              <a:rPr lang="en-US" dirty="0"/>
              <a:t>Members cannot engage in activities that utilize nonprofit resources to benefit personally (i.e. book promos)</a:t>
            </a:r>
          </a:p>
          <a:p>
            <a:r>
              <a:rPr lang="en-US" dirty="0"/>
              <a:t>Cannot engage in electioneering, supporting any candidate for public office OR allow it to happen in forums, </a:t>
            </a:r>
            <a:r>
              <a:rPr lang="en-US" dirty="0" err="1"/>
              <a:t>listserves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3125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501c3 Cans and </a:t>
            </a:r>
            <a:r>
              <a:rPr lang="en-US" dirty="0" err="1"/>
              <a:t>Cannots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Cannot engage or create forums for Antitrust violations (propose boycotts of companies, agree on pricing to pay, exclusionary practices,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r>
              <a:rPr lang="en-US" sz="3200" dirty="0"/>
              <a:t>CAN do lobbying</a:t>
            </a:r>
          </a:p>
          <a:p>
            <a:pPr lvl="1"/>
            <a:r>
              <a:rPr lang="en-US" dirty="0"/>
              <a:t>Safe Harbor Law: Cannot spend more than 20% of first $500,000 of revenue</a:t>
            </a:r>
          </a:p>
        </p:txBody>
      </p:sp>
    </p:spTree>
    <p:extLst>
      <p:ext uri="{BB962C8B-B14F-4D97-AF65-F5344CB8AC3E}">
        <p14:creationId xmlns:p14="http://schemas.microsoft.com/office/powerpoint/2010/main" val="10118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9CFA-56F0-4DCF-BF34-980ADED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for 501c6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E7633-27B8-4778-B62C-C803D140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F2AF7-2A9C-40AA-B96B-27787E25E7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95219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Membership collateral MUST state what percent of dues goes to lobbying</a:t>
            </a:r>
          </a:p>
        </p:txBody>
      </p:sp>
    </p:spTree>
    <p:extLst>
      <p:ext uri="{BB962C8B-B14F-4D97-AF65-F5344CB8AC3E}">
        <p14:creationId xmlns:p14="http://schemas.microsoft.com/office/powerpoint/2010/main" val="19781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C96E-4D7A-487D-83AF-0B032628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41B0C-F0A8-4840-AC9D-BBB04C0C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DF62CF-0F1E-4E6F-AF3D-F8203C4BA2D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5484371"/>
              </p:ext>
            </p:extLst>
          </p:nvPr>
        </p:nvGraphicFramePr>
        <p:xfrm>
          <a:off x="1002890" y="1828800"/>
          <a:ext cx="10655708" cy="3444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84674">
                  <a:extLst>
                    <a:ext uri="{9D8B030D-6E8A-4147-A177-3AD203B41FA5}">
                      <a16:colId xmlns:a16="http://schemas.microsoft.com/office/drawing/2014/main" val="2181751197"/>
                    </a:ext>
                  </a:extLst>
                </a:gridCol>
                <a:gridCol w="3985517">
                  <a:extLst>
                    <a:ext uri="{9D8B030D-6E8A-4147-A177-3AD203B41FA5}">
                      <a16:colId xmlns:a16="http://schemas.microsoft.com/office/drawing/2014/main" val="1548022571"/>
                    </a:ext>
                  </a:extLst>
                </a:gridCol>
                <a:gridCol w="3985517">
                  <a:extLst>
                    <a:ext uri="{9D8B030D-6E8A-4147-A177-3AD203B41FA5}">
                      <a16:colId xmlns:a16="http://schemas.microsoft.com/office/drawing/2014/main" val="652840580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Bylaws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 File with CEC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3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Membership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Unified - 1% of CEC (~200)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Unified; 50-Person Minimum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7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Groups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Oversee Subdivisions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Oversee Chapters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5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Budget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Should Have 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Public Statements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Must Use Disclaimer Unless Approved by CEC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Must Be in Alignment with CEC (unless state-level)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6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Reporting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Submit Annual Assurance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015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Elections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May support candidates for CEC Board election (new as of 2021)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1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8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E54F1-8FBB-499D-BE7A-F6BFAE324A8B}"/>
              </a:ext>
            </a:extLst>
          </p:cNvPr>
          <p:cNvSpPr txBox="1"/>
          <p:nvPr/>
        </p:nvSpPr>
        <p:spPr>
          <a:xfrm>
            <a:off x="1430594" y="1752601"/>
            <a:ext cx="3065206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</a:t>
            </a:r>
          </a:p>
          <a:p>
            <a:pPr algn="ctr"/>
            <a:r>
              <a:rPr lang="en-US" dirty="0"/>
              <a:t>Registration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484FF-E2FA-40C3-B2B4-8F00B075AC9C}"/>
              </a:ext>
            </a:extLst>
          </p:cNvPr>
          <p:cNvSpPr txBox="1"/>
          <p:nvPr/>
        </p:nvSpPr>
        <p:spPr>
          <a:xfrm>
            <a:off x="1430594" y="2416076"/>
            <a:ext cx="3065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Registration Proves Your “License” </a:t>
            </a:r>
          </a:p>
          <a:p>
            <a:endParaRPr lang="en-US" sz="1200" dirty="0"/>
          </a:p>
          <a:p>
            <a:r>
              <a:rPr lang="en-US" sz="2000" dirty="0"/>
              <a:t>Filed Annually</a:t>
            </a:r>
          </a:p>
          <a:p>
            <a:endParaRPr lang="en-US" sz="1200" dirty="0"/>
          </a:p>
          <a:p>
            <a:r>
              <a:rPr lang="en-US" sz="2000" dirty="0"/>
              <a:t>Update Officers</a:t>
            </a:r>
          </a:p>
          <a:p>
            <a:endParaRPr lang="en-US" sz="1200" dirty="0"/>
          </a:p>
          <a:p>
            <a:r>
              <a:rPr lang="en-US" sz="2000" dirty="0"/>
              <a:t>“Local” Contact</a:t>
            </a:r>
          </a:p>
          <a:p>
            <a:endParaRPr lang="en-US" sz="1200" dirty="0"/>
          </a:p>
          <a:p>
            <a:r>
              <a:rPr lang="en-US" sz="2000" dirty="0"/>
              <a:t>Sometimes include Tax Info</a:t>
            </a:r>
          </a:p>
          <a:p>
            <a:endParaRPr lang="en-US" sz="1200" dirty="0"/>
          </a:p>
          <a:p>
            <a:r>
              <a:rPr lang="en-US" sz="2000" dirty="0"/>
              <a:t>Often includes a payment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569320-0824-4408-ABAE-BBCD96463E3E}"/>
              </a:ext>
            </a:extLst>
          </p:cNvPr>
          <p:cNvSpPr txBox="1"/>
          <p:nvPr/>
        </p:nvSpPr>
        <p:spPr>
          <a:xfrm>
            <a:off x="5105400" y="1850233"/>
            <a:ext cx="2669458" cy="36933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Registration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09D04-D05D-4244-908D-546195591147}"/>
              </a:ext>
            </a:extLst>
          </p:cNvPr>
          <p:cNvSpPr txBox="1"/>
          <p:nvPr/>
        </p:nvSpPr>
        <p:spPr>
          <a:xfrm>
            <a:off x="5105400" y="2429470"/>
            <a:ext cx="26694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Registration Provides an EIN</a:t>
            </a:r>
          </a:p>
          <a:p>
            <a:endParaRPr lang="en-US" sz="1200" dirty="0"/>
          </a:p>
          <a:p>
            <a:r>
              <a:rPr lang="en-US" sz="2000" dirty="0"/>
              <a:t>Annually File a 990 (T3010 in Canada)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265A5-95E7-4F09-9F62-6DA732F18615}"/>
              </a:ext>
            </a:extLst>
          </p:cNvPr>
          <p:cNvSpPr txBox="1"/>
          <p:nvPr/>
        </p:nvSpPr>
        <p:spPr>
          <a:xfrm>
            <a:off x="8303342" y="1761745"/>
            <a:ext cx="2669458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Nonprofit 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EEA2B-B223-4EC3-AC1D-64D6A9BBC9B5}"/>
              </a:ext>
            </a:extLst>
          </p:cNvPr>
          <p:cNvSpPr txBox="1"/>
          <p:nvPr/>
        </p:nvSpPr>
        <p:spPr>
          <a:xfrm>
            <a:off x="8303340" y="2429470"/>
            <a:ext cx="2669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Done One Time</a:t>
            </a:r>
          </a:p>
          <a:p>
            <a:endParaRPr lang="en-US" sz="2000" dirty="0"/>
          </a:p>
          <a:p>
            <a:r>
              <a:rPr lang="en-US" sz="2000" dirty="0"/>
              <a:t>KEEP YOUR LETTER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4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/>
      <p:bldP spid="20" grpId="0" animBg="1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 990 is an annual reporting return that tax-exempt organizations must file with the IRS. It provides information on the filing organization's mission, programs, and finances.</a:t>
            </a:r>
          </a:p>
          <a:p>
            <a:pPr lvl="1"/>
            <a:r>
              <a:rPr lang="en-US" dirty="0"/>
              <a:t>All 501c3 organizations must file</a:t>
            </a:r>
          </a:p>
          <a:p>
            <a:pPr lvl="1"/>
            <a:r>
              <a:rPr lang="en-US" dirty="0"/>
              <a:t>Revenue &lt;$50,000 can file 990-N (Postcard)</a:t>
            </a:r>
          </a:p>
          <a:p>
            <a:pPr lvl="1"/>
            <a:r>
              <a:rPr lang="en-US" dirty="0"/>
              <a:t>Revenue &lt;$200,00 can file 990-EZ</a:t>
            </a:r>
          </a:p>
          <a:p>
            <a:pPr lvl="1"/>
            <a:r>
              <a:rPr lang="en-US" dirty="0"/>
              <a:t>May be subject to Unrelated Business Income Tax (UBIT)</a:t>
            </a:r>
          </a:p>
          <a:p>
            <a:pPr lvl="1"/>
            <a:r>
              <a:rPr lang="en-US" dirty="0"/>
              <a:t>990 Must be made available upon request</a:t>
            </a:r>
          </a:p>
          <a:p>
            <a:r>
              <a:rPr lang="en-US" dirty="0"/>
              <a:t>CEC will not relinquish dues without proof of filing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Best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637071"/>
            <a:ext cx="10515600" cy="4492266"/>
          </a:xfrm>
        </p:spPr>
        <p:txBody>
          <a:bodyPr>
            <a:noAutofit/>
          </a:bodyPr>
          <a:lstStyle/>
          <a:p>
            <a:r>
              <a:rPr lang="en-US" dirty="0"/>
              <a:t>Approve an Annual Budget</a:t>
            </a:r>
          </a:p>
          <a:p>
            <a:pPr lvl="1"/>
            <a:r>
              <a:rPr lang="en-US" dirty="0"/>
              <a:t>Review Regularly</a:t>
            </a:r>
          </a:p>
          <a:p>
            <a:pPr lvl="1"/>
            <a:r>
              <a:rPr lang="en-US" dirty="0"/>
              <a:t>Look at TRENDS, Not Just This Year (Foresight)</a:t>
            </a:r>
          </a:p>
          <a:p>
            <a:pPr lvl="2"/>
            <a:r>
              <a:rPr lang="en-US" sz="2400" dirty="0"/>
              <a:t>Division dues come monthly, Units come annually</a:t>
            </a:r>
          </a:p>
          <a:p>
            <a:pPr lvl="1"/>
            <a:r>
              <a:rPr lang="en-US" dirty="0"/>
              <a:t>Diversify Revenue</a:t>
            </a:r>
          </a:p>
          <a:p>
            <a:pPr lvl="1"/>
            <a:r>
              <a:rPr lang="en-US" dirty="0"/>
              <a:t>Management vs. Programs</a:t>
            </a:r>
          </a:p>
          <a:p>
            <a:r>
              <a:rPr lang="en-US" dirty="0"/>
              <a:t>Multiple “Hands” Involved in Process</a:t>
            </a:r>
          </a:p>
          <a:p>
            <a:pPr lvl="1"/>
            <a:r>
              <a:rPr lang="en-US" dirty="0"/>
              <a:t>Minimum = Someone Reviewing Bank Statements </a:t>
            </a:r>
          </a:p>
          <a:p>
            <a:r>
              <a:rPr lang="en-US" dirty="0"/>
              <a:t>Rotate Treasurer Role; Audit periodically</a:t>
            </a:r>
          </a:p>
          <a:p>
            <a:r>
              <a:rPr lang="en-US" dirty="0"/>
              <a:t>“How Much Should We Have In Reserves?”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8B53-C02B-8538-C23E-576DDA4D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E8FA-A666-6885-528B-7EC7CC04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3F61C-07F5-4CA2-F3AC-0B28254A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B4FC4-D8EA-4A39-04F0-1F725BC1CC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37071"/>
            <a:ext cx="10515600" cy="4492266"/>
          </a:xfrm>
        </p:spPr>
        <p:txBody>
          <a:bodyPr>
            <a:noAutofit/>
          </a:bodyPr>
          <a:lstStyle/>
          <a:p>
            <a:r>
              <a:rPr lang="en-US" dirty="0"/>
              <a:t>No money, no mission</a:t>
            </a:r>
          </a:p>
          <a:p>
            <a:r>
              <a:rPr lang="en-US" dirty="0"/>
              <a:t>“Business first; family second”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81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GET IT IN WRITING</a:t>
            </a:r>
          </a:p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19DEA4-1F75-465A-8AE8-42539FEAE375}"/>
              </a:ext>
            </a:extLst>
          </p:cNvPr>
          <p:cNvSpPr txBox="1">
            <a:spLocks/>
          </p:cNvSpPr>
          <p:nvPr/>
        </p:nvSpPr>
        <p:spPr>
          <a:xfrm>
            <a:off x="2362200" y="3276600"/>
            <a:ext cx="3613762" cy="46025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“No, Jimmy, I distinctly said you could HALVE your allowance by mowing the lawn.”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C4FBD-F6CF-4449-92DF-3029ACE9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701" y="533400"/>
            <a:ext cx="4592776" cy="58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IT IN WRITING</a:t>
            </a:r>
          </a:p>
          <a:p>
            <a:r>
              <a:rPr lang="en-US" dirty="0"/>
              <a:t>Anything involving money, Speaker contracts, Web development, Meeting/Event contracts, Editors/Publishers,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CEC will provide free, non-legal review of any contract; Legal review should be handled by an attorney in your state or territory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6B05-A1DA-D182-9F76-CBBDCCA1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17D4-7BE4-6B76-23AD-7C294892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CC4BE-6BFF-0D4E-DFEC-54E19420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B903E-17CB-AB13-0EA9-2C2BE3C947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have testified in a courtroom following an </a:t>
            </a:r>
            <a:r>
              <a:rPr lang="en-US" sz="3600" u="sng" dirty="0"/>
              <a:t>embezzlement</a:t>
            </a:r>
            <a:r>
              <a:rPr lang="en-US" sz="3600" dirty="0"/>
              <a:t> at an association where he worked;</a:t>
            </a:r>
          </a:p>
        </p:txBody>
      </p:sp>
    </p:spTree>
    <p:extLst>
      <p:ext uri="{BB962C8B-B14F-4D97-AF65-F5344CB8AC3E}">
        <p14:creationId xmlns:p14="http://schemas.microsoft.com/office/powerpoint/2010/main" val="2578925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Meetings/Hotels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Always start with an RFP (CEC can provide sample)</a:t>
            </a:r>
          </a:p>
          <a:p>
            <a:pPr lvl="1"/>
            <a:r>
              <a:rPr lang="en-US" dirty="0"/>
              <a:t>Ask for what YOU want, not what they want to give</a:t>
            </a:r>
          </a:p>
          <a:p>
            <a:pPr lvl="1"/>
            <a:r>
              <a:rPr lang="en-US" dirty="0"/>
              <a:t>Discounts on Food/Beverage and A/V (20% minimum)</a:t>
            </a:r>
          </a:p>
          <a:p>
            <a:pPr lvl="1"/>
            <a:r>
              <a:rPr lang="en-US" dirty="0"/>
              <a:t>Comped Rooms (1:40 Comped at a minimum)</a:t>
            </a:r>
          </a:p>
          <a:p>
            <a:pPr lvl="1"/>
            <a:r>
              <a:rPr lang="en-US" dirty="0"/>
              <a:t>Free Upgrades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C48B-0726-4713-8D5F-04A733B4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Meetings/Hotels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DE7A2-5AC4-4BC3-A5E6-9C4BC85A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435EB-8B0C-41C2-932C-3D75AE9D7E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Chad’s Must-Haves</a:t>
            </a:r>
          </a:p>
          <a:p>
            <a:pPr lvl="1"/>
            <a:r>
              <a:rPr lang="en-US" dirty="0"/>
              <a:t>Attrition/Slippage of 20%+</a:t>
            </a:r>
          </a:p>
          <a:p>
            <a:pPr lvl="1"/>
            <a:r>
              <a:rPr lang="en-US" dirty="0"/>
              <a:t>Any revenue minimums and ability to decrease</a:t>
            </a:r>
          </a:p>
          <a:p>
            <a:pPr lvl="1"/>
            <a:r>
              <a:rPr lang="en-US" dirty="0"/>
              <a:t>Cancellation Clause</a:t>
            </a:r>
          </a:p>
          <a:p>
            <a:pPr lvl="1"/>
            <a:r>
              <a:rPr lang="en-US" dirty="0"/>
              <a:t>Force Majeure Clause</a:t>
            </a:r>
          </a:p>
          <a:p>
            <a:pPr lvl="1"/>
            <a:r>
              <a:rPr lang="en-US" dirty="0"/>
              <a:t>Alcohol Responsibility Clause</a:t>
            </a:r>
          </a:p>
          <a:p>
            <a:pPr lvl="1"/>
            <a:r>
              <a:rPr lang="en-US" dirty="0"/>
              <a:t>Walk Clause</a:t>
            </a:r>
          </a:p>
          <a:p>
            <a:pPr lvl="1"/>
            <a:r>
              <a:rPr lang="en-US" dirty="0"/>
              <a:t>Rate Integrity Clause</a:t>
            </a:r>
          </a:p>
          <a:p>
            <a:pPr lvl="1"/>
            <a:r>
              <a:rPr lang="en-US" dirty="0"/>
              <a:t>Resell/Rebook Clause</a:t>
            </a:r>
          </a:p>
          <a:p>
            <a:r>
              <a:rPr lang="en-US" dirty="0"/>
              <a:t>If not experienced, use a third party (CEC can recommend)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6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0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Emotion Chart Faces Mood">
            <a:extLst>
              <a:ext uri="{FF2B5EF4-FFF2-40B4-BE49-F238E27FC236}">
                <a16:creationId xmlns:a16="http://schemas.microsoft.com/office/drawing/2014/main" id="{0F92DBAC-9018-34A5-93A6-0525ACF3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5,500+ Scared Emoji Stock Illustrations, Royalty-Free ...">
            <a:extLst>
              <a:ext uri="{FF2B5EF4-FFF2-40B4-BE49-F238E27FC236}">
                <a16:creationId xmlns:a16="http://schemas.microsoft.com/office/drawing/2014/main" id="{4DE2122B-B4AB-627B-00F3-43A7192C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4" y="4188541"/>
            <a:ext cx="1717293" cy="175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7A6E24-D6A9-A15E-93D3-86A0F84A8935}"/>
              </a:ext>
            </a:extLst>
          </p:cNvPr>
          <p:cNvSpPr txBox="1"/>
          <p:nvPr/>
        </p:nvSpPr>
        <p:spPr>
          <a:xfrm>
            <a:off x="8863781" y="6002594"/>
            <a:ext cx="1253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SCARED</a:t>
            </a:r>
          </a:p>
        </p:txBody>
      </p:sp>
    </p:spTree>
    <p:extLst>
      <p:ext uri="{BB962C8B-B14F-4D97-AF65-F5344CB8AC3E}">
        <p14:creationId xmlns:p14="http://schemas.microsoft.com/office/powerpoint/2010/main" val="3876710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0FF6-603B-42B0-D839-5BE93261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8F2FE-8E6A-D8AD-06D2-660B238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FD47-44DA-9893-A655-2603B382C5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Feel free to email</a:t>
            </a:r>
          </a:p>
          <a:p>
            <a:r>
              <a:rPr lang="en-US" dirty="0"/>
              <a:t>Laurie VanderPloeg</a:t>
            </a:r>
          </a:p>
          <a:p>
            <a:pPr lvl="1"/>
            <a:r>
              <a:rPr lang="en-US" dirty="0"/>
              <a:t>lvanderploeg@exceptionalchildren.org</a:t>
            </a:r>
          </a:p>
          <a:p>
            <a:endParaRPr lang="en-US" dirty="0"/>
          </a:p>
        </p:txBody>
      </p:sp>
      <p:pic>
        <p:nvPicPr>
          <p:cNvPr id="5124" name="Picture 4" descr="Laurie Vanderploeg">
            <a:extLst>
              <a:ext uri="{FF2B5EF4-FFF2-40B4-BE49-F238E27FC236}">
                <a16:creationId xmlns:a16="http://schemas.microsoft.com/office/drawing/2014/main" id="{22D2ABBB-9179-1E89-8653-943404D9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51" y="2037233"/>
            <a:ext cx="2223886" cy="22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9D7A0-6477-31B2-E63D-6F85A445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DDA8-0060-51CE-B6CE-1CED0BAB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64618-B711-0CF7-530D-91D35993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146" name="Picture 2" descr="Brannan Meyers">
            <a:extLst>
              <a:ext uri="{FF2B5EF4-FFF2-40B4-BE49-F238E27FC236}">
                <a16:creationId xmlns:a16="http://schemas.microsoft.com/office/drawing/2014/main" id="{F287C8B4-0E8D-1167-BE5E-AB938426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49" y="1550768"/>
            <a:ext cx="1878232" cy="187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lliam Webber Headshot">
            <a:extLst>
              <a:ext uri="{FF2B5EF4-FFF2-40B4-BE49-F238E27FC236}">
                <a16:creationId xmlns:a16="http://schemas.microsoft.com/office/drawing/2014/main" id="{6EFF1C98-8BFA-AE40-606D-0C947AA9A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6" t="9599" r="12246" b="14895"/>
          <a:stretch/>
        </p:blipFill>
        <p:spPr bwMode="auto">
          <a:xfrm>
            <a:off x="3815750" y="3933247"/>
            <a:ext cx="1878232" cy="18782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8A20F-9C95-BAB1-0129-E208B8295DF1}"/>
              </a:ext>
            </a:extLst>
          </p:cNvPr>
          <p:cNvSpPr txBox="1"/>
          <p:nvPr/>
        </p:nvSpPr>
        <p:spPr>
          <a:xfrm>
            <a:off x="5797219" y="1550768"/>
            <a:ext cx="4924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DIVISIONS</a:t>
            </a:r>
          </a:p>
          <a:p>
            <a:endParaRPr lang="en-US" sz="2400" dirty="0"/>
          </a:p>
          <a:p>
            <a:r>
              <a:rPr lang="en-US" sz="2400" b="1" dirty="0"/>
              <a:t>Brannan Meyers, CAE</a:t>
            </a:r>
          </a:p>
          <a:p>
            <a:r>
              <a:rPr lang="en-US" sz="2400" dirty="0"/>
              <a:t>bmeyers@exceptionalchildren.org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35F1-F431-A28D-1693-874C74DEE084}"/>
              </a:ext>
            </a:extLst>
          </p:cNvPr>
          <p:cNvSpPr txBox="1"/>
          <p:nvPr/>
        </p:nvSpPr>
        <p:spPr>
          <a:xfrm>
            <a:off x="5797219" y="3879929"/>
            <a:ext cx="49248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UNITS</a:t>
            </a:r>
          </a:p>
          <a:p>
            <a:endParaRPr lang="en-US" sz="2400" dirty="0"/>
          </a:p>
          <a:p>
            <a:r>
              <a:rPr lang="en-US" sz="2400" b="1" dirty="0"/>
              <a:t>Will Webber, CAE</a:t>
            </a:r>
          </a:p>
          <a:p>
            <a:r>
              <a:rPr lang="en-US" sz="2400" dirty="0"/>
              <a:t>wwebber@exceptionalchildren.org</a:t>
            </a:r>
          </a:p>
        </p:txBody>
      </p:sp>
    </p:spTree>
    <p:extLst>
      <p:ext uri="{BB962C8B-B14F-4D97-AF65-F5344CB8AC3E}">
        <p14:creationId xmlns:p14="http://schemas.microsoft.com/office/powerpoint/2010/main" val="218790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7436-CC98-5861-1BE9-C9A4736FA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FC4C-92BD-1495-2D73-7B5E2D2B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FC521-DBB1-1CC5-40A9-F029E2E0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53BAD-6201-34B4-E812-0EE0371770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have been a plaintiff on a </a:t>
            </a:r>
            <a:r>
              <a:rPr lang="en-US" sz="3600" u="sng" dirty="0"/>
              <a:t>breach of fiduciary responsibility</a:t>
            </a:r>
            <a:r>
              <a:rPr lang="en-US" sz="3600" dirty="0"/>
              <a:t> lawsuit against an association Board, ultimately leading to the termination of the Executive Director and Deputy Director;</a:t>
            </a:r>
          </a:p>
        </p:txBody>
      </p:sp>
    </p:spTree>
    <p:extLst>
      <p:ext uri="{BB962C8B-B14F-4D97-AF65-F5344CB8AC3E}">
        <p14:creationId xmlns:p14="http://schemas.microsoft.com/office/powerpoint/2010/main" val="153958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AD38-CB07-413A-1922-C07812E2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09AB-AA48-4C64-D5F6-EE72EF9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9FA30-9FFD-F876-049F-474A695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A00F8-F975-9BD9-85E5-E82A5A357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While at CEC, I have advised a CEC unit on dealing with an embezzlement, helped a division file Articles of Incorporation, guided a Unit who lost its nonprofit status, and advised a CEC volunteer worried about indemnification and his legal responsibilities;</a:t>
            </a:r>
          </a:p>
        </p:txBody>
      </p:sp>
    </p:spTree>
    <p:extLst>
      <p:ext uri="{BB962C8B-B14F-4D97-AF65-F5344CB8AC3E}">
        <p14:creationId xmlns:p14="http://schemas.microsoft.com/office/powerpoint/2010/main" val="11054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FFFD-E287-0C2E-7246-6CFFC24B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E6EC-CF7C-CFE0-AC3B-CAAF3192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C7256-BECB-81EF-3896-4BDA429C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A367-AABE-A07A-EACB-F2BFC445E3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 am a lawyer.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3070F-F697-F116-215C-2276B67635FE}"/>
              </a:ext>
            </a:extLst>
          </p:cNvPr>
          <p:cNvGrpSpPr/>
          <p:nvPr/>
        </p:nvGrpSpPr>
        <p:grpSpPr>
          <a:xfrm>
            <a:off x="9165510" y="3548848"/>
            <a:ext cx="1717293" cy="2214163"/>
            <a:chOff x="9165510" y="3548848"/>
            <a:chExt cx="1717293" cy="2214163"/>
          </a:xfrm>
        </p:grpSpPr>
        <p:pic>
          <p:nvPicPr>
            <p:cNvPr id="6" name="Picture 4" descr="25,500+ Scared Emoji Stock Illustrations, Royalty-Free ...">
              <a:extLst>
                <a:ext uri="{FF2B5EF4-FFF2-40B4-BE49-F238E27FC236}">
                  <a16:creationId xmlns:a16="http://schemas.microsoft.com/office/drawing/2014/main" id="{613E3820-909D-A92D-99F5-F4E0D8B7A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510" y="3548848"/>
              <a:ext cx="1717293" cy="175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04E989-771B-E053-F996-93A4C68F5830}"/>
                </a:ext>
              </a:extLst>
            </p:cNvPr>
            <p:cNvSpPr txBox="1"/>
            <p:nvPr/>
          </p:nvSpPr>
          <p:spPr>
            <a:xfrm>
              <a:off x="9453717" y="5362901"/>
              <a:ext cx="125361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SCARED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36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3A6C-04A5-F64B-73F9-A060A4E0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C515-26F0-7097-D1A6-06590D01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Truths and a Lie -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73967-8C21-8000-A4E7-22D494BB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77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8394EC-998F-4A75-A298-338FFE107B7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FDA17-B1AF-50C0-4F96-F579698EE6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I’m not a lawyer - No legal guidance today, just </a:t>
            </a:r>
            <a:r>
              <a:rPr lang="en-US" sz="3600" dirty="0" err="1"/>
              <a:t>Chadvice</a:t>
            </a:r>
            <a:r>
              <a:rPr lang="en-US" sz="3600" dirty="0"/>
              <a:t>;</a:t>
            </a:r>
          </a:p>
          <a:p>
            <a:r>
              <a:rPr lang="en-US" sz="3600" dirty="0"/>
              <a:t>I’m clearly bad luck;</a:t>
            </a:r>
          </a:p>
          <a:p>
            <a:r>
              <a:rPr lang="en-US" sz="3600" b="1" dirty="0"/>
              <a:t>Associations are businesses</a:t>
            </a:r>
            <a:r>
              <a:rPr lang="en-US" sz="3600" dirty="0"/>
              <a:t>;</a:t>
            </a:r>
          </a:p>
          <a:p>
            <a:r>
              <a:rPr lang="en-US" sz="3600" dirty="0"/>
              <a:t>Regardless of size of your division or unit, </a:t>
            </a:r>
            <a:r>
              <a:rPr lang="en-US" sz="3600" b="1" dirty="0"/>
              <a:t>laws apply</a:t>
            </a:r>
            <a:r>
              <a:rPr lang="en-US" sz="3600" dirty="0"/>
              <a:t>;</a:t>
            </a:r>
          </a:p>
          <a:p>
            <a:r>
              <a:rPr lang="en-US" sz="3600" dirty="0"/>
              <a:t>Knowledge is your best safeguard.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80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C BRAND COLORS">
      <a:dk1>
        <a:sysClr val="windowText" lastClr="000000"/>
      </a:dk1>
      <a:lt1>
        <a:sysClr val="window" lastClr="FFFFFF"/>
      </a:lt1>
      <a:dk2>
        <a:srgbClr val="04305C"/>
      </a:dk2>
      <a:lt2>
        <a:srgbClr val="EFEFEF"/>
      </a:lt2>
      <a:accent1>
        <a:srgbClr val="04305C"/>
      </a:accent1>
      <a:accent2>
        <a:srgbClr val="00539B"/>
      </a:accent2>
      <a:accent3>
        <a:srgbClr val="BF311A"/>
      </a:accent3>
      <a:accent4>
        <a:srgbClr val="5EA157"/>
      </a:accent4>
      <a:accent5>
        <a:srgbClr val="EA7229"/>
      </a:accent5>
      <a:accent6>
        <a:srgbClr val="995FA3"/>
      </a:accent6>
      <a:hlink>
        <a:srgbClr val="00539B"/>
      </a:hlink>
      <a:folHlink>
        <a:srgbClr val="04305C"/>
      </a:folHlink>
    </a:clrScheme>
    <a:fontScheme name="CEC BRAND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_8 SECC Townhall DRAFT" id="{D3A057AA-60DB-4A4D-9431-8470D126F6C0}" vid="{1A33AAD2-DCA7-4DA5-B9F0-C11160677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9D6607-3EBA-42A7-B70B-45FFD1831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03D99-384E-4011-A93F-7B2CE6259CDA}"/>
</file>

<file path=customXml/itemProps3.xml><?xml version="1.0" encoding="utf-8"?>
<ds:datastoreItem xmlns:ds="http://schemas.openxmlformats.org/officeDocument/2006/customXml" ds:itemID="{300F4502-96DA-4F58-85E7-952AEACE5EA0}"/>
</file>

<file path=docProps/app.xml><?xml version="1.0" encoding="utf-8"?>
<Properties xmlns="http://schemas.openxmlformats.org/officeDocument/2006/extended-properties" xmlns:vt="http://schemas.openxmlformats.org/officeDocument/2006/docPropsVTypes">
  <Template>[TEMPLATE] THE NEW CEC BRANDED POWERPOINT (Updated 11.5.24)</Template>
  <TotalTime>494</TotalTime>
  <Words>2571</Words>
  <Application>Microsoft Office PowerPoint</Application>
  <PresentationFormat>Widescreen</PresentationFormat>
  <Paragraphs>570</Paragraphs>
  <Slides>55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Aptos</vt:lpstr>
      <vt:lpstr>Arial</vt:lpstr>
      <vt:lpstr>Bradley Hand ITC</vt:lpstr>
      <vt:lpstr>Calibri</vt:lpstr>
      <vt:lpstr>Heebo</vt:lpstr>
      <vt:lpstr>Heebo ExtraBold</vt:lpstr>
      <vt:lpstr>Office Theme</vt:lpstr>
      <vt:lpstr>PowerPoint Presentation</vt:lpstr>
      <vt:lpstr>Avoiding Legal and Financial Pitfalls </vt:lpstr>
      <vt:lpstr>Four Truths and a Lie</vt:lpstr>
      <vt:lpstr>Four Truths and a Lie</vt:lpstr>
      <vt:lpstr>Four Truths and a Lie</vt:lpstr>
      <vt:lpstr>Four Truths and a Lie</vt:lpstr>
      <vt:lpstr>Four Truths and a Lie</vt:lpstr>
      <vt:lpstr>Four Truths and a Lie</vt:lpstr>
      <vt:lpstr>Four Truths and a Lie - Takeaways</vt:lpstr>
      <vt:lpstr>Agenda</vt:lpstr>
      <vt:lpstr>Fiduciary Responsibilities</vt:lpstr>
      <vt:lpstr>Fiduciary Responsibilities</vt:lpstr>
      <vt:lpstr>Fiduciary Responsibilities</vt:lpstr>
      <vt:lpstr>Fiduciary Responsibilities</vt:lpstr>
      <vt:lpstr>Fiduciary Responsibilities</vt:lpstr>
      <vt:lpstr>Avoiding Claims of Fiduciary Breach</vt:lpstr>
      <vt:lpstr>Hierarchy of Guiding Documents</vt:lpstr>
      <vt:lpstr>Hierarchy of Guiding Documents</vt:lpstr>
      <vt:lpstr>Hierarchy of Guiding Documents</vt:lpstr>
      <vt:lpstr>Hierarchy of Guiding Documents</vt:lpstr>
      <vt:lpstr>Hierarchy of Guiding Documents</vt:lpstr>
      <vt:lpstr>Hierarchy of Guiding Documents</vt:lpstr>
      <vt:lpstr>Governance Nomenclature</vt:lpstr>
      <vt:lpstr>Governance Nomenclature</vt:lpstr>
      <vt:lpstr>Governance Nomenclature</vt:lpstr>
      <vt:lpstr>CASE STUDY: SPSP</vt:lpstr>
      <vt:lpstr>CASE STUDY: SPSP</vt:lpstr>
      <vt:lpstr>CASE STUDY: SPSP</vt:lpstr>
      <vt:lpstr>CASE STUDY: SPSP</vt:lpstr>
      <vt:lpstr>CASE STUDY: SPSP</vt:lpstr>
      <vt:lpstr>CASE STUDY: SPSP</vt:lpstr>
      <vt:lpstr>Insurance</vt:lpstr>
      <vt:lpstr>Insurance</vt:lpstr>
      <vt:lpstr>Conflict of Interest</vt:lpstr>
      <vt:lpstr>PowerPoint Presentation</vt:lpstr>
      <vt:lpstr>Questions to consider</vt:lpstr>
      <vt:lpstr>CASE STUDY: T-Shirts</vt:lpstr>
      <vt:lpstr>CASE STUDY: Awardee</vt:lpstr>
      <vt:lpstr>501c3 Cans and Cannots</vt:lpstr>
      <vt:lpstr>501c3 Cans and Cannots</vt:lpstr>
      <vt:lpstr>501c3 Cans and Cannots</vt:lpstr>
      <vt:lpstr>Note for 501c6</vt:lpstr>
      <vt:lpstr>CEC Policies</vt:lpstr>
      <vt:lpstr>Licensure</vt:lpstr>
      <vt:lpstr>IRS 990</vt:lpstr>
      <vt:lpstr>Accounting Best Practices</vt:lpstr>
      <vt:lpstr>Accounting Best Practices</vt:lpstr>
      <vt:lpstr>Contracts</vt:lpstr>
      <vt:lpstr>Contracts</vt:lpstr>
      <vt:lpstr>Meetings/Hotels</vt:lpstr>
      <vt:lpstr>Meetings/Hotels</vt:lpstr>
      <vt:lpstr>So……</vt:lpstr>
      <vt:lpstr>PowerPoint Presentation</vt:lpstr>
      <vt:lpstr>Questions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Rummel</dc:creator>
  <cp:lastModifiedBy>Chad Rummel</cp:lastModifiedBy>
  <cp:revision>1</cp:revision>
  <dcterms:created xsi:type="dcterms:W3CDTF">2025-07-07T18:16:19Z</dcterms:created>
  <dcterms:modified xsi:type="dcterms:W3CDTF">2025-07-10T18:54:57Z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</Properties>
</file>