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3"/>
  </p:sldMasterIdLst>
  <p:notesMasterIdLst>
    <p:notesMasterId r:id="rId59"/>
  </p:notesMasterIdLst>
  <p:handoutMasterIdLst>
    <p:handoutMasterId r:id="rId60"/>
  </p:handoutMasterIdLst>
  <p:sldIdLst>
    <p:sldId id="497" r:id="rId4"/>
    <p:sldId id="256" r:id="rId5"/>
    <p:sldId id="472" r:id="rId6"/>
    <p:sldId id="493" r:id="rId7"/>
    <p:sldId id="494" r:id="rId8"/>
    <p:sldId id="495" r:id="rId9"/>
    <p:sldId id="496" r:id="rId10"/>
    <p:sldId id="500" r:id="rId11"/>
    <p:sldId id="499" r:id="rId12"/>
    <p:sldId id="317" r:id="rId13"/>
    <p:sldId id="473" r:id="rId14"/>
    <p:sldId id="503" r:id="rId15"/>
    <p:sldId id="502" r:id="rId16"/>
    <p:sldId id="501" r:id="rId17"/>
    <p:sldId id="269" r:id="rId18"/>
    <p:sldId id="478" r:id="rId19"/>
    <p:sldId id="318" r:id="rId20"/>
    <p:sldId id="471" r:id="rId21"/>
    <p:sldId id="504" r:id="rId22"/>
    <p:sldId id="507" r:id="rId23"/>
    <p:sldId id="506" r:id="rId24"/>
    <p:sldId id="505" r:id="rId25"/>
    <p:sldId id="484" r:id="rId26"/>
    <p:sldId id="455" r:id="rId27"/>
    <p:sldId id="450" r:id="rId28"/>
    <p:sldId id="451" r:id="rId29"/>
    <p:sldId id="474" r:id="rId30"/>
    <p:sldId id="452" r:id="rId31"/>
    <p:sldId id="453" r:id="rId32"/>
    <p:sldId id="454" r:id="rId33"/>
    <p:sldId id="508" r:id="rId34"/>
    <p:sldId id="512" r:id="rId35"/>
    <p:sldId id="310" r:id="rId36"/>
    <p:sldId id="509" r:id="rId37"/>
    <p:sldId id="524" r:id="rId38"/>
    <p:sldId id="525" r:id="rId39"/>
    <p:sldId id="513" r:id="rId40"/>
    <p:sldId id="517" r:id="rId41"/>
    <p:sldId id="516" r:id="rId42"/>
    <p:sldId id="485" r:id="rId43"/>
    <p:sldId id="487" r:id="rId44"/>
    <p:sldId id="489" r:id="rId45"/>
    <p:sldId id="321" r:id="rId46"/>
    <p:sldId id="456" r:id="rId47"/>
    <p:sldId id="303" r:id="rId48"/>
    <p:sldId id="312" r:id="rId49"/>
    <p:sldId id="511" r:id="rId50"/>
    <p:sldId id="457" r:id="rId51"/>
    <p:sldId id="461" r:id="rId52"/>
    <p:sldId id="462" r:id="rId53"/>
    <p:sldId id="488" r:id="rId54"/>
    <p:sldId id="491" r:id="rId55"/>
    <p:sldId id="458" r:id="rId56"/>
    <p:sldId id="492" r:id="rId57"/>
    <p:sldId id="510" r:id="rId5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39B"/>
    <a:srgbClr val="0430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AE2E0B9-FCB3-4A5D-B2F6-D2E6F79EA3EE}" v="7" dt="2025-07-10T18:54:02.63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228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microsoft.com/office/2015/10/relationships/revisionInfo" Target="revisionInfo.xml"/><Relationship Id="rId5" Type="http://schemas.openxmlformats.org/officeDocument/2006/relationships/slide" Target="slides/slide2.xml"/><Relationship Id="rId61" Type="http://schemas.openxmlformats.org/officeDocument/2006/relationships/presProps" Target="presProps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tableStyles" Target="tableStyle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1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notesMaster" Target="notesMasters/notesMaster1.xml"/><Relationship Id="rId67" Type="http://schemas.openxmlformats.org/officeDocument/2006/relationships/customXml" Target="../customXml/item3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handoutMaster" Target="handoutMasters/handoutMaster1.xml"/><Relationship Id="rId65" Type="http://schemas.microsoft.com/office/2016/11/relationships/changesInfo" Target="changesInfos/changesInfo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ad Rummel" userId="a0f11f00-fc9c-4297-9399-a721b8d3f693" providerId="ADAL" clId="{7AE2E0B9-FCB3-4A5D-B2F6-D2E6F79EA3EE}"/>
    <pc:docChg chg="addSld delSld modSld">
      <pc:chgData name="Chad Rummel" userId="a0f11f00-fc9c-4297-9399-a721b8d3f693" providerId="ADAL" clId="{7AE2E0B9-FCB3-4A5D-B2F6-D2E6F79EA3EE}" dt="2025-07-10T18:54:48.991" v="10" actId="47"/>
      <pc:docMkLst>
        <pc:docMk/>
      </pc:docMkLst>
      <pc:sldChg chg="modAnim">
        <pc:chgData name="Chad Rummel" userId="a0f11f00-fc9c-4297-9399-a721b8d3f693" providerId="ADAL" clId="{7AE2E0B9-FCB3-4A5D-B2F6-D2E6F79EA3EE}" dt="2025-07-10T18:51:44.754" v="0"/>
        <pc:sldMkLst>
          <pc:docMk/>
          <pc:sldMk cId="2578925416" sldId="494"/>
        </pc:sldMkLst>
      </pc:sldChg>
      <pc:sldChg chg="modAnim">
        <pc:chgData name="Chad Rummel" userId="a0f11f00-fc9c-4297-9399-a721b8d3f693" providerId="ADAL" clId="{7AE2E0B9-FCB3-4A5D-B2F6-D2E6F79EA3EE}" dt="2025-07-10T18:51:52.955" v="1"/>
        <pc:sldMkLst>
          <pc:docMk/>
          <pc:sldMk cId="1539581321" sldId="495"/>
        </pc:sldMkLst>
      </pc:sldChg>
      <pc:sldChg chg="modAnim">
        <pc:chgData name="Chad Rummel" userId="a0f11f00-fc9c-4297-9399-a721b8d3f693" providerId="ADAL" clId="{7AE2E0B9-FCB3-4A5D-B2F6-D2E6F79EA3EE}" dt="2025-07-10T18:51:57.814" v="2"/>
        <pc:sldMkLst>
          <pc:docMk/>
          <pc:sldMk cId="1105492865" sldId="496"/>
        </pc:sldMkLst>
      </pc:sldChg>
      <pc:sldChg chg="modAnim">
        <pc:chgData name="Chad Rummel" userId="a0f11f00-fc9c-4297-9399-a721b8d3f693" providerId="ADAL" clId="{7AE2E0B9-FCB3-4A5D-B2F6-D2E6F79EA3EE}" dt="2025-07-10T18:52:03.441" v="4"/>
        <pc:sldMkLst>
          <pc:docMk/>
          <pc:sldMk cId="3384360547" sldId="500"/>
        </pc:sldMkLst>
      </pc:sldChg>
      <pc:sldChg chg="modSp modAnim">
        <pc:chgData name="Chad Rummel" userId="a0f11f00-fc9c-4297-9399-a721b8d3f693" providerId="ADAL" clId="{7AE2E0B9-FCB3-4A5D-B2F6-D2E6F79EA3EE}" dt="2025-07-10T18:54:02.635" v="6"/>
        <pc:sldMkLst>
          <pc:docMk/>
          <pc:sldMk cId="1547812401" sldId="509"/>
        </pc:sldMkLst>
        <pc:spChg chg="mod">
          <ac:chgData name="Chad Rummel" userId="a0f11f00-fc9c-4297-9399-a721b8d3f693" providerId="ADAL" clId="{7AE2E0B9-FCB3-4A5D-B2F6-D2E6F79EA3EE}" dt="2025-07-10T18:54:02.635" v="6"/>
          <ac:spMkLst>
            <pc:docMk/>
            <pc:sldMk cId="1547812401" sldId="509"/>
            <ac:spMk id="4" creationId="{37682DA2-511B-B633-D7EE-379494333CDA}"/>
          </ac:spMkLst>
        </pc:spChg>
      </pc:sldChg>
      <pc:sldChg chg="del">
        <pc:chgData name="Chad Rummel" userId="a0f11f00-fc9c-4297-9399-a721b8d3f693" providerId="ADAL" clId="{7AE2E0B9-FCB3-4A5D-B2F6-D2E6F79EA3EE}" dt="2025-07-10T18:54:16.289" v="8" actId="47"/>
        <pc:sldMkLst>
          <pc:docMk/>
          <pc:sldMk cId="104445221" sldId="514"/>
        </pc:sldMkLst>
      </pc:sldChg>
      <pc:sldChg chg="del">
        <pc:chgData name="Chad Rummel" userId="a0f11f00-fc9c-4297-9399-a721b8d3f693" providerId="ADAL" clId="{7AE2E0B9-FCB3-4A5D-B2F6-D2E6F79EA3EE}" dt="2025-07-10T18:54:19.327" v="9" actId="47"/>
        <pc:sldMkLst>
          <pc:docMk/>
          <pc:sldMk cId="1771229852" sldId="515"/>
        </pc:sldMkLst>
      </pc:sldChg>
      <pc:sldChg chg="del">
        <pc:chgData name="Chad Rummel" userId="a0f11f00-fc9c-4297-9399-a721b8d3f693" providerId="ADAL" clId="{7AE2E0B9-FCB3-4A5D-B2F6-D2E6F79EA3EE}" dt="2025-07-10T18:54:48.991" v="10" actId="47"/>
        <pc:sldMkLst>
          <pc:docMk/>
          <pc:sldMk cId="1852830397" sldId="518"/>
        </pc:sldMkLst>
      </pc:sldChg>
      <pc:sldChg chg="add del">
        <pc:chgData name="Chad Rummel" userId="a0f11f00-fc9c-4297-9399-a721b8d3f693" providerId="ADAL" clId="{7AE2E0B9-FCB3-4A5D-B2F6-D2E6F79EA3EE}" dt="2025-07-10T18:54:08.064" v="7" actId="47"/>
        <pc:sldMkLst>
          <pc:docMk/>
          <pc:sldMk cId="384887740" sldId="519"/>
        </pc:sldMkLst>
      </pc:sldChg>
      <pc:sldChg chg="add">
        <pc:chgData name="Chad Rummel" userId="a0f11f00-fc9c-4297-9399-a721b8d3f693" providerId="ADAL" clId="{7AE2E0B9-FCB3-4A5D-B2F6-D2E6F79EA3EE}" dt="2025-07-10T18:53:46.598" v="5"/>
        <pc:sldMkLst>
          <pc:docMk/>
          <pc:sldMk cId="2755496787" sldId="524"/>
        </pc:sldMkLst>
      </pc:sldChg>
      <pc:sldChg chg="add">
        <pc:chgData name="Chad Rummel" userId="a0f11f00-fc9c-4297-9399-a721b8d3f693" providerId="ADAL" clId="{7AE2E0B9-FCB3-4A5D-B2F6-D2E6F79EA3EE}" dt="2025-07-10T18:53:46.598" v="5"/>
        <pc:sldMkLst>
          <pc:docMk/>
          <pc:sldMk cId="507279042" sldId="525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763CE51-0000-9571-D6A3-BA5C10A9DA2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9DD31BB-34CE-4421-0392-F156F753E2A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FEF57B-1DCF-4B76-426C-0553029A26A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23520D-907A-481A-8942-7BFA971793AF}" type="slidenum">
              <a:rPr lang="en-US" smtClean="0"/>
              <a:t>‹#›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42A0E37E-F1A2-2A4D-944E-E152D9F4148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2BBD16-0C02-45EF-B4CB-D597E10E2EC2}" type="datetimeFigureOut">
              <a:rPr lang="en-US" smtClean="0"/>
              <a:t>7/10/2025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2622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4303A9-B16D-4AAE-956D-EFCBAD841E61}" type="datetimeFigureOut">
              <a:rPr lang="en-US" smtClean="0"/>
              <a:t>7/10/2025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DD2B52-1E69-4873-BDB0-D8E64B4083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6562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There are three take-aways here. 1) I’m not a lawyer 2) I’ve seen a lot of stuff and 3) I’m clearly bad luck.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E77304-F0AF-4D45-BBA4-480E7CA91B6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0583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F27582-51D8-DD9E-FAC3-9A1DC8EEC8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28F38C0-2B39-0EA7-96BD-A1FB82FE797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0179D72-88EB-66F2-385A-F07F1E719A9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Foresight: just as important, sets apart good from great organizations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024B6B-CEBB-540A-FDEE-1C4FA23E1F7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E77304-F0AF-4D45-BBA4-480E7CA91B63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094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D578CD-DC0A-C514-2F1E-D77F59D62B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B79E3D6-389E-1C5B-27D1-FF27035BCE1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7CC4633-2B1C-6686-800E-954075DB742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Foresight: just as important, sets apart good from great organizations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226E1F-8FFA-EDE1-0DC3-BC805C1039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E77304-F0AF-4D45-BBA4-480E7CA91B63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0581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Foresight: just as important, sets apart good from great organizations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E77304-F0AF-4D45-BBA4-480E7CA91B63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9731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Chad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E77304-F0AF-4D45-BBA4-480E7CA91B63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2686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Chad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E77304-F0AF-4D45-BBA4-480E7CA91B63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0742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Chad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E77304-F0AF-4D45-BBA4-480E7CA91B63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5390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Chad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E77304-F0AF-4D45-BBA4-480E7CA91B63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2889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Chad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E77304-F0AF-4D45-BBA4-480E7CA91B63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77244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Chad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E77304-F0AF-4D45-BBA4-480E7CA91B63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59967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Chad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E77304-F0AF-4D45-BBA4-480E7CA91B63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5959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A685E0-1686-7410-8FD0-2247147AA0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B0804C7-CE94-19D5-11F1-04ED0BE2E06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FD607E7-1346-14E6-D797-0780CCD7AD9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There are three take-aways here. 1) I’m not a lawyer 2) I’ve seen a lot of stuff and 3) I’m clearly bad luck.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DFF9A6-47D2-340B-425F-3655BDA9B40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E77304-F0AF-4D45-BBA4-480E7CA91B6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27629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6DFD19-5F88-086F-9D8D-3CD593FE13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29BA88A-B0EC-73E5-BCA3-F229164BB77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CA12E22-C37D-AEBA-2443-C68BDEE1B1A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Chad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53B6F9-6D0B-2733-5F74-CDC246B5AC5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E77304-F0AF-4D45-BBA4-480E7CA91B63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19050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3601CB-A54C-DAE9-AB78-F3F1EC83C7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ACB23AA-568A-46C2-9244-468FEDEBB64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D4A50A0-A8D2-3661-4D4A-A4E5FAC7C1C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D34D5F-EC39-E765-421A-EC2A9A1FB1E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E77304-F0AF-4D45-BBA4-480E7CA91B63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70653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E77304-F0AF-4D45-BBA4-480E7CA91B63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38989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5D4621-56F6-9555-1963-119A1EAAC4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C8E6F81-29B7-DB83-424D-279819982FE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971A9FF-13B5-F3A9-CD5B-E9CD4CD5920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3EB111-CC95-FB1C-3A9C-AFF7DE6B662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E77304-F0AF-4D45-BBA4-480E7CA91B63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1040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CE90DB-3412-950B-E1CF-627C7DD965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BF3EE4E-1231-72B8-DE93-1759BB15288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24E1DBB-16E1-2146-94C9-E973AF9D0E2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A125AB-EEAC-2880-D34F-8AB62BA8B99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58EFCA-114C-4FDD-A712-7F4686B7D412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6734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7F898D-5075-E733-1F8D-C8ECA2CC45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B7C8FDE-7BBA-F38E-24C9-5CC3E35880F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B487B66-1055-48F5-4813-B69625AF1D1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0A6EEE-7F5D-F838-2652-66A5448C6A8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E77304-F0AF-4D45-BBA4-480E7CA91B63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93161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4030E5-9685-EC27-DF12-53C5FA0435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67E0ABD-BA8A-3F70-3B84-9A35C07289F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6BADF29-3282-748D-208C-7DB8B7603A8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452ADD-4800-9C1B-8A95-CA77D09563F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E77304-F0AF-4D45-BBA4-480E7CA91B63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71932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E77304-F0AF-4D45-BBA4-480E7CA91B63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31783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E77304-F0AF-4D45-BBA4-480E7CA91B63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50A742-3799-CC71-E9E8-E3E1ECF145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C32397D-A3DB-2199-27AD-7288BEE209F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5970B13-90CC-2101-DCE0-09273C5D28B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D40230-FB8E-9147-86F4-E5B67CB7455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E77304-F0AF-4D45-BBA4-480E7CA91B63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3991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CD6310-B26D-6723-85E9-9253AEB996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AE12E77-5A6B-5BE1-9B4F-69C6F131561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22CE836-119C-FEEA-DDAE-03929664A59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There are three take-aways here. 1) I’m not a lawyer 2) I’ve seen a lot of stuff and 3) I’m clearly bad luck.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DA9C91-EC8D-6B7C-E285-35F65809CEA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E77304-F0AF-4D45-BBA4-480E7CA91B6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24571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E77304-F0AF-4D45-BBA4-480E7CA91B63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9599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E77304-F0AF-4D45-BBA4-480E7CA91B63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1592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F5156E-1EB7-AAA3-06C0-CB94DC109B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0987E99-207C-93A8-B84C-32713B18E1C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96950D6-B4CD-6791-7204-CC55E63FB50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There are three take-aways here. 1) I’m not a lawyer 2) I’ve seen a lot of stuff and 3) I’m clearly bad luck.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CCC828-A313-9739-6C31-DF84E575EA7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E77304-F0AF-4D45-BBA4-480E7CA91B6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7885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4F2423-D14C-D4EB-E6B0-2C8B96E459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6C5D8EB-491B-504B-36F6-7AB71F55FB4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F046145-BD92-DB40-E5C3-D2E9B06F14F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There are three take-aways here. 1) I’m not a lawyer 2) I’ve seen a lot of stuff and 3) I’m clearly bad luck.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E0B6FB-E3AE-B1D3-2001-FD91C9EA0C0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E77304-F0AF-4D45-BBA4-480E7CA91B63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0090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112D14-65CD-C888-AE64-C0882B6516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3040451-BB21-DC96-C85E-3FFF51DF620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9EAF049-1EA7-9327-D5E2-F129E3107A4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There are three take-aways here. 1) I’m not a lawyer 2) I’ve seen a lot of stuff and 3) I’m clearly bad luck.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07A1CC-1494-EC22-30FC-8A1F6F20340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E77304-F0AF-4D45-BBA4-480E7CA91B6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6495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C9E357-FF35-95EF-3570-32286E188F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ED1008A-68A8-7B90-ADD6-58544A84D6A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418DCAF-98FB-A9EB-B6A1-C70BA4AEE9E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There are three take-aways here. 1) I’m not a lawyer 2) I’ve seen a lot of stuff and 3) I’m clearly bad luck.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2CDDB7-9C71-C34F-E43C-01725564B55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E77304-F0AF-4D45-BBA4-480E7CA91B63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7066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Applies to: Every volunteer who works with you, whether appointed or elected, and every staff member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E77304-F0AF-4D45-BBA4-480E7CA91B63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0438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C681D7-CF25-9596-D85B-BA7AB43A7C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EC499CF-FAF7-107A-A56A-701ABB7EAF0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EB90A87-92F8-1D9F-AB58-29AAC08E674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Foresight: just as important, sets apart good from great organizations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4A7FA3-5103-14A8-D51B-313BCF77B9D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E77304-F0AF-4D45-BBA4-480E7CA91B63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8050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4BFCB4EC-380A-6A21-75D8-564A32FAEDA1}"/>
              </a:ext>
            </a:extLst>
          </p:cNvPr>
          <p:cNvSpPr/>
          <p:nvPr userDrawn="1"/>
        </p:nvSpPr>
        <p:spPr>
          <a:xfrm>
            <a:off x="0" y="3967316"/>
            <a:ext cx="12192000" cy="461607"/>
          </a:xfrm>
          <a:prstGeom prst="rect">
            <a:avLst/>
          </a:prstGeom>
          <a:solidFill>
            <a:srgbClr val="0053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1596E99-656C-70A4-21D8-359E3AB844CD}"/>
              </a:ext>
            </a:extLst>
          </p:cNvPr>
          <p:cNvSpPr/>
          <p:nvPr userDrawn="1"/>
        </p:nvSpPr>
        <p:spPr>
          <a:xfrm>
            <a:off x="0" y="1"/>
            <a:ext cx="12192000" cy="3967315"/>
          </a:xfrm>
          <a:prstGeom prst="rect">
            <a:avLst/>
          </a:prstGeom>
          <a:solidFill>
            <a:srgbClr val="0430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980150E-AEA0-B6CB-E63F-CB17F2C50811}"/>
              </a:ext>
            </a:extLst>
          </p:cNvPr>
          <p:cNvSpPr/>
          <p:nvPr userDrawn="1"/>
        </p:nvSpPr>
        <p:spPr>
          <a:xfrm>
            <a:off x="407988" y="390617"/>
            <a:ext cx="11376024" cy="57387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st="635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B602B0-3091-2144-2BBB-5D267142FE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71852"/>
            <a:ext cx="9144000" cy="306362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DE5622-3F8A-DBE7-4800-C4AB2DAF63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424668"/>
            <a:ext cx="9144000" cy="1515479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E3090CE-8350-D095-A339-654B04BBE909}"/>
              </a:ext>
            </a:extLst>
          </p:cNvPr>
          <p:cNvSpPr/>
          <p:nvPr userDrawn="1"/>
        </p:nvSpPr>
        <p:spPr>
          <a:xfrm>
            <a:off x="11510413" y="6331648"/>
            <a:ext cx="273600" cy="274320"/>
          </a:xfrm>
          <a:prstGeom prst="rect">
            <a:avLst/>
          </a:prstGeom>
          <a:solidFill>
            <a:srgbClr val="00539B"/>
          </a:solidFill>
          <a:ln>
            <a:noFill/>
          </a:ln>
          <a:effectLst>
            <a:outerShdw blurRad="127000" dist="635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400"/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92E994D7-E780-00C0-43EA-5AEB1B149A63}"/>
              </a:ext>
            </a:extLst>
          </p:cNvPr>
          <p:cNvSpPr txBox="1">
            <a:spLocks/>
          </p:cNvSpPr>
          <p:nvPr userDrawn="1"/>
        </p:nvSpPr>
        <p:spPr>
          <a:xfrm>
            <a:off x="11510412" y="6331649"/>
            <a:ext cx="273600" cy="274321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FB85BDB3-3CFC-403C-9871-14776D829718}" type="slidenum">
              <a:rPr lang="en-US" sz="1000" b="1" smtClean="0">
                <a:solidFill>
                  <a:schemeClr val="bg1"/>
                </a:solidFill>
              </a:rPr>
              <a:pPr algn="ctr"/>
              <a:t>‹#›</a:t>
            </a:fld>
            <a:endParaRPr lang="en-US" sz="1000" b="1">
              <a:solidFill>
                <a:schemeClr val="bg1"/>
              </a:solidFill>
            </a:endParaRPr>
          </a:p>
        </p:txBody>
      </p:sp>
      <p:pic>
        <p:nvPicPr>
          <p:cNvPr id="19" name="Picture 18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7EFDE906-B2DC-06DA-9EE2-32B590C0F25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259" y="6244528"/>
            <a:ext cx="1010416" cy="461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3223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3A64268-80F4-1B70-B2BA-C4A9A9952F44}"/>
              </a:ext>
            </a:extLst>
          </p:cNvPr>
          <p:cNvSpPr/>
          <p:nvPr userDrawn="1"/>
        </p:nvSpPr>
        <p:spPr>
          <a:xfrm>
            <a:off x="407988" y="390617"/>
            <a:ext cx="11376024" cy="57387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st="635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5AB46FA6-9A67-67F2-7121-25132BC1CC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259" y="6244528"/>
            <a:ext cx="1010416" cy="461607"/>
          </a:xfrm>
          <a:prstGeom prst="rect">
            <a:avLst/>
          </a:prstGeom>
        </p:spPr>
      </p:pic>
      <p:sp>
        <p:nvSpPr>
          <p:cNvPr id="15" name="Picture Placeholder 10">
            <a:extLst>
              <a:ext uri="{FF2B5EF4-FFF2-40B4-BE49-F238E27FC236}">
                <a16:creationId xmlns:a16="http://schemas.microsoft.com/office/drawing/2014/main" id="{F8BF91A5-861E-E2F4-29CE-97A92FB78F1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426346" y="470514"/>
            <a:ext cx="4669654" cy="269215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" name="Picture Placeholder 10">
            <a:extLst>
              <a:ext uri="{FF2B5EF4-FFF2-40B4-BE49-F238E27FC236}">
                <a16:creationId xmlns:a16="http://schemas.microsoft.com/office/drawing/2014/main" id="{6E0C0EFE-2285-2CDE-55D3-00B18B105EE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235085" y="470514"/>
            <a:ext cx="4669654" cy="269215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Picture Placeholder 10">
            <a:extLst>
              <a:ext uri="{FF2B5EF4-FFF2-40B4-BE49-F238E27FC236}">
                <a16:creationId xmlns:a16="http://schemas.microsoft.com/office/drawing/2014/main" id="{6D382D74-A7A6-F51B-4B5E-81563F78C02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426346" y="3250757"/>
            <a:ext cx="4669654" cy="269215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8" name="Picture Placeholder 10">
            <a:extLst>
              <a:ext uri="{FF2B5EF4-FFF2-40B4-BE49-F238E27FC236}">
                <a16:creationId xmlns:a16="http://schemas.microsoft.com/office/drawing/2014/main" id="{2AA6469F-AD1F-C37D-D15D-288784317C5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35085" y="3250757"/>
            <a:ext cx="4669654" cy="269215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0566121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5FB3445-0853-F6AC-B15A-878925440D57}"/>
              </a:ext>
            </a:extLst>
          </p:cNvPr>
          <p:cNvSpPr/>
          <p:nvPr userDrawn="1"/>
        </p:nvSpPr>
        <p:spPr>
          <a:xfrm>
            <a:off x="108155" y="98324"/>
            <a:ext cx="11975691" cy="6661352"/>
          </a:xfrm>
          <a:prstGeom prst="rect">
            <a:avLst/>
          </a:prstGeom>
          <a:solidFill>
            <a:srgbClr val="0430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0747167-2AE5-8BA8-C35E-31221C143317}"/>
              </a:ext>
            </a:extLst>
          </p:cNvPr>
          <p:cNvSpPr/>
          <p:nvPr userDrawn="1"/>
        </p:nvSpPr>
        <p:spPr>
          <a:xfrm>
            <a:off x="11510413" y="6331648"/>
            <a:ext cx="273600" cy="274320"/>
          </a:xfrm>
          <a:prstGeom prst="rect">
            <a:avLst/>
          </a:prstGeom>
          <a:solidFill>
            <a:srgbClr val="00539B"/>
          </a:solidFill>
          <a:ln>
            <a:noFill/>
          </a:ln>
          <a:effectLst>
            <a:outerShdw blurRad="127000" dist="635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400"/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8231CC3D-8154-F7DE-A514-6A341008416C}"/>
              </a:ext>
            </a:extLst>
          </p:cNvPr>
          <p:cNvSpPr txBox="1">
            <a:spLocks/>
          </p:cNvSpPr>
          <p:nvPr userDrawn="1"/>
        </p:nvSpPr>
        <p:spPr>
          <a:xfrm>
            <a:off x="11510412" y="6331649"/>
            <a:ext cx="273600" cy="274321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FB85BDB3-3CFC-403C-9871-14776D829718}" type="slidenum">
              <a:rPr lang="en-US" sz="1000" b="1" smtClean="0">
                <a:solidFill>
                  <a:schemeClr val="bg1"/>
                </a:solidFill>
              </a:rPr>
              <a:pPr algn="ctr"/>
              <a:t>‹#›</a:t>
            </a:fld>
            <a:endParaRPr lang="en-US" sz="1000" b="1">
              <a:solidFill>
                <a:schemeClr val="bg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28E5421-DDA2-8A97-8960-DDC3E730D5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9259" y="6244528"/>
            <a:ext cx="1010416" cy="461606"/>
          </a:xfrm>
          <a:prstGeom prst="rect">
            <a:avLst/>
          </a:prstGeom>
        </p:spPr>
      </p:pic>
      <p:sp>
        <p:nvSpPr>
          <p:cNvPr id="2" name="Picture Placeholder 10">
            <a:extLst>
              <a:ext uri="{FF2B5EF4-FFF2-40B4-BE49-F238E27FC236}">
                <a16:creationId xmlns:a16="http://schemas.microsoft.com/office/drawing/2014/main" id="{817426E7-B341-4A68-BD0D-E7A23780EE8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426346" y="470514"/>
            <a:ext cx="4669654" cy="269215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" name="Picture Placeholder 10">
            <a:extLst>
              <a:ext uri="{FF2B5EF4-FFF2-40B4-BE49-F238E27FC236}">
                <a16:creationId xmlns:a16="http://schemas.microsoft.com/office/drawing/2014/main" id="{A9ED7346-248B-27EC-8BBA-DFAC52A2B6C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235085" y="470514"/>
            <a:ext cx="4669654" cy="269215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Picture Placeholder 10">
            <a:extLst>
              <a:ext uri="{FF2B5EF4-FFF2-40B4-BE49-F238E27FC236}">
                <a16:creationId xmlns:a16="http://schemas.microsoft.com/office/drawing/2014/main" id="{E0CF084B-42A8-540E-B9EE-45F3197AF91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426346" y="3250757"/>
            <a:ext cx="4669654" cy="269215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Picture Placeholder 10">
            <a:extLst>
              <a:ext uri="{FF2B5EF4-FFF2-40B4-BE49-F238E27FC236}">
                <a16:creationId xmlns:a16="http://schemas.microsoft.com/office/drawing/2014/main" id="{FCFB71FE-87B4-5748-E5C4-DFBA68D75ED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35085" y="3250757"/>
            <a:ext cx="4669654" cy="269215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8581309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02F9D2F-5082-DEED-5CB3-36145F66D6A0}"/>
              </a:ext>
            </a:extLst>
          </p:cNvPr>
          <p:cNvSpPr/>
          <p:nvPr userDrawn="1"/>
        </p:nvSpPr>
        <p:spPr>
          <a:xfrm>
            <a:off x="0" y="1942704"/>
            <a:ext cx="12192000" cy="461607"/>
          </a:xfrm>
          <a:prstGeom prst="rect">
            <a:avLst/>
          </a:prstGeom>
          <a:solidFill>
            <a:srgbClr val="0053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18E1FA2-82A3-6459-041B-48329E4C4B2F}"/>
              </a:ext>
            </a:extLst>
          </p:cNvPr>
          <p:cNvSpPr/>
          <p:nvPr userDrawn="1"/>
        </p:nvSpPr>
        <p:spPr>
          <a:xfrm>
            <a:off x="0" y="2404313"/>
            <a:ext cx="12192000" cy="3731003"/>
          </a:xfrm>
          <a:prstGeom prst="rect">
            <a:avLst/>
          </a:prstGeom>
          <a:solidFill>
            <a:srgbClr val="0430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A17902-E6BD-F1C0-5822-E3DCCA55F9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0A2204-DE87-AFCD-BB59-44103A6EF5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649595"/>
            <a:ext cx="5181600" cy="34432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696C3E-540E-0CC3-C3FC-E5DA2105D3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649593"/>
            <a:ext cx="5181600" cy="344328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64DCF0E-7C9D-9C7C-2BFE-20814CCE6B92}"/>
              </a:ext>
            </a:extLst>
          </p:cNvPr>
          <p:cNvSpPr/>
          <p:nvPr userDrawn="1"/>
        </p:nvSpPr>
        <p:spPr>
          <a:xfrm>
            <a:off x="11510413" y="6331648"/>
            <a:ext cx="273600" cy="274320"/>
          </a:xfrm>
          <a:prstGeom prst="rect">
            <a:avLst/>
          </a:prstGeom>
          <a:solidFill>
            <a:srgbClr val="00539B"/>
          </a:solidFill>
          <a:ln>
            <a:noFill/>
          </a:ln>
          <a:effectLst>
            <a:outerShdw blurRad="127000" dist="635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400"/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22FD48F6-CBCD-ED15-E24A-CD30957FA94E}"/>
              </a:ext>
            </a:extLst>
          </p:cNvPr>
          <p:cNvSpPr txBox="1">
            <a:spLocks/>
          </p:cNvSpPr>
          <p:nvPr userDrawn="1"/>
        </p:nvSpPr>
        <p:spPr>
          <a:xfrm>
            <a:off x="11510412" y="6331649"/>
            <a:ext cx="273600" cy="274321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FB85BDB3-3CFC-403C-9871-14776D829718}" type="slidenum">
              <a:rPr lang="en-US" sz="1000" b="1" smtClean="0">
                <a:solidFill>
                  <a:schemeClr val="bg1"/>
                </a:solidFill>
              </a:rPr>
              <a:pPr algn="ctr"/>
              <a:t>‹#›</a:t>
            </a:fld>
            <a:endParaRPr lang="en-US" sz="1000" b="1">
              <a:solidFill>
                <a:schemeClr val="bg1"/>
              </a:solidFill>
            </a:endParaRPr>
          </a:p>
        </p:txBody>
      </p:sp>
      <p:pic>
        <p:nvPicPr>
          <p:cNvPr id="8" name="Picture 7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3847F045-2C5A-929D-1C95-052E2E6AFA1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259" y="6244528"/>
            <a:ext cx="1010416" cy="461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7165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5FB3445-0853-F6AC-B15A-878925440D57}"/>
              </a:ext>
            </a:extLst>
          </p:cNvPr>
          <p:cNvSpPr/>
          <p:nvPr userDrawn="1"/>
        </p:nvSpPr>
        <p:spPr>
          <a:xfrm>
            <a:off x="108155" y="98324"/>
            <a:ext cx="11975691" cy="6661352"/>
          </a:xfrm>
          <a:prstGeom prst="rect">
            <a:avLst/>
          </a:prstGeom>
          <a:solidFill>
            <a:srgbClr val="0430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BF11B3-6248-43D3-594A-7BB6F20FBF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4F0243-5F64-3FF1-C33C-93EF16D615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Autofit/>
          </a:bodyPr>
          <a:lstStyle>
            <a:lvl1pPr marL="0" indent="0">
              <a:buNone/>
              <a:defRPr sz="28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E78C32-C2B0-1771-9D26-57906C1BFE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5979A47-4E33-A28D-0265-9DA677AE9F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Autofit/>
          </a:bodyPr>
          <a:lstStyle>
            <a:lvl1pPr marL="0" indent="0">
              <a:buNone/>
              <a:defRPr sz="28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3896317-EDFA-84ED-56E6-6CA6650C54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0747167-2AE5-8BA8-C35E-31221C143317}"/>
              </a:ext>
            </a:extLst>
          </p:cNvPr>
          <p:cNvSpPr/>
          <p:nvPr userDrawn="1"/>
        </p:nvSpPr>
        <p:spPr>
          <a:xfrm>
            <a:off x="11510413" y="6331648"/>
            <a:ext cx="273600" cy="274320"/>
          </a:xfrm>
          <a:prstGeom prst="rect">
            <a:avLst/>
          </a:prstGeom>
          <a:solidFill>
            <a:srgbClr val="00539B"/>
          </a:solidFill>
          <a:ln>
            <a:noFill/>
          </a:ln>
          <a:effectLst>
            <a:outerShdw blurRad="127000" dist="635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400"/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8231CC3D-8154-F7DE-A514-6A341008416C}"/>
              </a:ext>
            </a:extLst>
          </p:cNvPr>
          <p:cNvSpPr txBox="1">
            <a:spLocks/>
          </p:cNvSpPr>
          <p:nvPr userDrawn="1"/>
        </p:nvSpPr>
        <p:spPr>
          <a:xfrm>
            <a:off x="11510412" y="6331649"/>
            <a:ext cx="273600" cy="274321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FB85BDB3-3CFC-403C-9871-14776D829718}" type="slidenum">
              <a:rPr lang="en-US" sz="1000" b="1" smtClean="0">
                <a:solidFill>
                  <a:schemeClr val="bg1"/>
                </a:solidFill>
              </a:rPr>
              <a:pPr algn="ctr"/>
              <a:t>‹#›</a:t>
            </a:fld>
            <a:endParaRPr lang="en-US" sz="1000" b="1">
              <a:solidFill>
                <a:schemeClr val="bg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28E5421-DDA2-8A97-8960-DDC3E730D5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9259" y="6244528"/>
            <a:ext cx="1010416" cy="461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0012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D96252D-EDEC-905B-587B-A48D88527F2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53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5FB3445-0853-F6AC-B15A-878925440D57}"/>
              </a:ext>
            </a:extLst>
          </p:cNvPr>
          <p:cNvSpPr/>
          <p:nvPr userDrawn="1"/>
        </p:nvSpPr>
        <p:spPr>
          <a:xfrm>
            <a:off x="108155" y="98324"/>
            <a:ext cx="11975691" cy="6661352"/>
          </a:xfrm>
          <a:prstGeom prst="rect">
            <a:avLst/>
          </a:prstGeom>
          <a:solidFill>
            <a:srgbClr val="0430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BF11B3-6248-43D3-594A-7BB6F20FBF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4F0243-5F64-3FF1-C33C-93EF16D615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Autofit/>
          </a:bodyPr>
          <a:lstStyle>
            <a:lvl1pPr marL="0" indent="0">
              <a:buNone/>
              <a:defRPr sz="28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E78C32-C2B0-1771-9D26-57906C1BFE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5979A47-4E33-A28D-0265-9DA677AE9F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Autofit/>
          </a:bodyPr>
          <a:lstStyle>
            <a:lvl1pPr marL="0" indent="0">
              <a:buNone/>
              <a:defRPr sz="28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3896317-EDFA-84ED-56E6-6CA6650C54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0747167-2AE5-8BA8-C35E-31221C143317}"/>
              </a:ext>
            </a:extLst>
          </p:cNvPr>
          <p:cNvSpPr/>
          <p:nvPr userDrawn="1"/>
        </p:nvSpPr>
        <p:spPr>
          <a:xfrm>
            <a:off x="11510413" y="6331648"/>
            <a:ext cx="273600" cy="274320"/>
          </a:xfrm>
          <a:prstGeom prst="rect">
            <a:avLst/>
          </a:prstGeom>
          <a:solidFill>
            <a:srgbClr val="00539B"/>
          </a:solidFill>
          <a:ln>
            <a:noFill/>
          </a:ln>
          <a:effectLst>
            <a:outerShdw blurRad="127000" dist="635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400"/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8231CC3D-8154-F7DE-A514-6A341008416C}"/>
              </a:ext>
            </a:extLst>
          </p:cNvPr>
          <p:cNvSpPr txBox="1">
            <a:spLocks/>
          </p:cNvSpPr>
          <p:nvPr userDrawn="1"/>
        </p:nvSpPr>
        <p:spPr>
          <a:xfrm>
            <a:off x="11510412" y="6331649"/>
            <a:ext cx="273600" cy="274321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FB85BDB3-3CFC-403C-9871-14776D829718}" type="slidenum">
              <a:rPr lang="en-US" sz="1000" b="1" smtClean="0">
                <a:solidFill>
                  <a:schemeClr val="bg1"/>
                </a:solidFill>
              </a:rPr>
              <a:pPr algn="ctr"/>
              <a:t>‹#›</a:t>
            </a:fld>
            <a:endParaRPr lang="en-US" sz="1000" b="1">
              <a:solidFill>
                <a:schemeClr val="bg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28E5421-DDA2-8A97-8960-DDC3E730D5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9259" y="6244528"/>
            <a:ext cx="1010416" cy="461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978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FB7A9ED-09A2-3039-6671-A31B67608A5D}"/>
              </a:ext>
            </a:extLst>
          </p:cNvPr>
          <p:cNvSpPr/>
          <p:nvPr userDrawn="1"/>
        </p:nvSpPr>
        <p:spPr>
          <a:xfrm>
            <a:off x="0" y="2890685"/>
            <a:ext cx="12192000" cy="3967315"/>
          </a:xfrm>
          <a:prstGeom prst="rect">
            <a:avLst/>
          </a:prstGeom>
          <a:solidFill>
            <a:srgbClr val="0430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F7A28A9-F6E1-8622-3038-BC95CD185B22}"/>
              </a:ext>
            </a:extLst>
          </p:cNvPr>
          <p:cNvSpPr/>
          <p:nvPr userDrawn="1"/>
        </p:nvSpPr>
        <p:spPr>
          <a:xfrm>
            <a:off x="0" y="2429076"/>
            <a:ext cx="12192000" cy="461607"/>
          </a:xfrm>
          <a:prstGeom prst="rect">
            <a:avLst/>
          </a:prstGeom>
          <a:solidFill>
            <a:srgbClr val="0053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E3D87D4-F269-B07C-AB87-EAEFED556AC1}"/>
              </a:ext>
            </a:extLst>
          </p:cNvPr>
          <p:cNvSpPr/>
          <p:nvPr userDrawn="1"/>
        </p:nvSpPr>
        <p:spPr>
          <a:xfrm>
            <a:off x="407988" y="390617"/>
            <a:ext cx="11376024" cy="57387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st="635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E01C6F-032B-9C16-EB33-47F6FCBB94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96480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DD72B1-6F1B-36D3-05BF-072DB02036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37233"/>
            <a:ext cx="10515600" cy="40921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ECD4D5C-CAF1-9D3F-FE93-99A749BE7E9C}"/>
              </a:ext>
            </a:extLst>
          </p:cNvPr>
          <p:cNvSpPr/>
          <p:nvPr userDrawn="1"/>
        </p:nvSpPr>
        <p:spPr>
          <a:xfrm>
            <a:off x="11510413" y="6331648"/>
            <a:ext cx="273600" cy="274320"/>
          </a:xfrm>
          <a:prstGeom prst="rect">
            <a:avLst/>
          </a:prstGeom>
          <a:solidFill>
            <a:srgbClr val="00539B"/>
          </a:solidFill>
          <a:ln>
            <a:noFill/>
          </a:ln>
          <a:effectLst>
            <a:outerShdw blurRad="127000" dist="635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400"/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B21019A5-DD24-B089-CE97-F5DA4B1075BE}"/>
              </a:ext>
            </a:extLst>
          </p:cNvPr>
          <p:cNvSpPr txBox="1">
            <a:spLocks/>
          </p:cNvSpPr>
          <p:nvPr userDrawn="1"/>
        </p:nvSpPr>
        <p:spPr>
          <a:xfrm>
            <a:off x="11510412" y="6331649"/>
            <a:ext cx="273600" cy="274321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FB85BDB3-3CFC-403C-9871-14776D829718}" type="slidenum">
              <a:rPr lang="en-US" sz="1000" b="1" smtClean="0">
                <a:solidFill>
                  <a:schemeClr val="bg1"/>
                </a:solidFill>
              </a:rPr>
              <a:pPr algn="ctr"/>
              <a:t>‹#›</a:t>
            </a:fld>
            <a:endParaRPr lang="en-US" sz="1000" b="1">
              <a:solidFill>
                <a:schemeClr val="bg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D2C0DBF-A663-5D4A-FF76-EA34B45C25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9259" y="6244528"/>
            <a:ext cx="1010416" cy="461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643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1596E99-656C-70A4-21D8-359E3AB844CD}"/>
              </a:ext>
            </a:extLst>
          </p:cNvPr>
          <p:cNvSpPr/>
          <p:nvPr userDrawn="1"/>
        </p:nvSpPr>
        <p:spPr>
          <a:xfrm>
            <a:off x="0" y="1"/>
            <a:ext cx="12192000" cy="3967315"/>
          </a:xfrm>
          <a:prstGeom prst="rect">
            <a:avLst/>
          </a:prstGeom>
          <a:solidFill>
            <a:srgbClr val="0430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BFCB4EC-380A-6A21-75D8-564A32FAEDA1}"/>
              </a:ext>
            </a:extLst>
          </p:cNvPr>
          <p:cNvSpPr/>
          <p:nvPr userDrawn="1"/>
        </p:nvSpPr>
        <p:spPr>
          <a:xfrm>
            <a:off x="0" y="3967316"/>
            <a:ext cx="12192000" cy="461607"/>
          </a:xfrm>
          <a:prstGeom prst="rect">
            <a:avLst/>
          </a:prstGeom>
          <a:solidFill>
            <a:srgbClr val="0053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725EBD9-45B5-7672-5772-7749936D54BC}"/>
              </a:ext>
            </a:extLst>
          </p:cNvPr>
          <p:cNvSpPr/>
          <p:nvPr userDrawn="1"/>
        </p:nvSpPr>
        <p:spPr>
          <a:xfrm>
            <a:off x="407988" y="390617"/>
            <a:ext cx="11376024" cy="57387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st="635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E3090CE-8350-D095-A339-654B04BBE909}"/>
              </a:ext>
            </a:extLst>
          </p:cNvPr>
          <p:cNvSpPr/>
          <p:nvPr userDrawn="1"/>
        </p:nvSpPr>
        <p:spPr>
          <a:xfrm>
            <a:off x="11510413" y="6331648"/>
            <a:ext cx="273600" cy="274320"/>
          </a:xfrm>
          <a:prstGeom prst="rect">
            <a:avLst/>
          </a:prstGeom>
          <a:solidFill>
            <a:srgbClr val="00539B"/>
          </a:solidFill>
          <a:ln>
            <a:noFill/>
          </a:ln>
          <a:effectLst>
            <a:outerShdw blurRad="127000" dist="635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400"/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92E994D7-E780-00C0-43EA-5AEB1B149A63}"/>
              </a:ext>
            </a:extLst>
          </p:cNvPr>
          <p:cNvSpPr txBox="1">
            <a:spLocks/>
          </p:cNvSpPr>
          <p:nvPr userDrawn="1"/>
        </p:nvSpPr>
        <p:spPr>
          <a:xfrm>
            <a:off x="11510412" y="6331649"/>
            <a:ext cx="273600" cy="274321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FB85BDB3-3CFC-403C-9871-14776D829718}" type="slidenum">
              <a:rPr lang="en-US" sz="1000" b="1" smtClean="0">
                <a:solidFill>
                  <a:schemeClr val="bg1"/>
                </a:solidFill>
              </a:rPr>
              <a:pPr algn="ctr"/>
              <a:t>‹#›</a:t>
            </a:fld>
            <a:endParaRPr lang="en-US" sz="1000" b="1">
              <a:solidFill>
                <a:schemeClr val="bg1"/>
              </a:solidFill>
            </a:endParaRPr>
          </a:p>
        </p:txBody>
      </p:sp>
      <p:pic>
        <p:nvPicPr>
          <p:cNvPr id="19" name="Picture 18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7EFDE906-B2DC-06DA-9EE2-32B590C0F25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259" y="6244528"/>
            <a:ext cx="1010416" cy="461607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D6727436-B0E8-9651-BA6D-4A1FCEA16B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96480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BCC5F79-768A-8DB3-9C8C-3997E08A8C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37233"/>
            <a:ext cx="10515600" cy="40921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613522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F1973CE-D947-3B51-00BB-1633EAD181DD}"/>
              </a:ext>
            </a:extLst>
          </p:cNvPr>
          <p:cNvSpPr/>
          <p:nvPr userDrawn="1"/>
        </p:nvSpPr>
        <p:spPr>
          <a:xfrm>
            <a:off x="0" y="538316"/>
            <a:ext cx="12192000" cy="461607"/>
          </a:xfrm>
          <a:prstGeom prst="rect">
            <a:avLst/>
          </a:prstGeom>
          <a:solidFill>
            <a:srgbClr val="0053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2230F2A-C936-7985-D84E-8CA5D84ECE89}"/>
              </a:ext>
            </a:extLst>
          </p:cNvPr>
          <p:cNvSpPr/>
          <p:nvPr userDrawn="1"/>
        </p:nvSpPr>
        <p:spPr>
          <a:xfrm>
            <a:off x="0" y="0"/>
            <a:ext cx="12192000" cy="771525"/>
          </a:xfrm>
          <a:prstGeom prst="rect">
            <a:avLst/>
          </a:prstGeom>
          <a:solidFill>
            <a:srgbClr val="0430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09A8AD9-AF34-DA05-925B-4228BA0210D0}"/>
              </a:ext>
            </a:extLst>
          </p:cNvPr>
          <p:cNvSpPr/>
          <p:nvPr userDrawn="1"/>
        </p:nvSpPr>
        <p:spPr>
          <a:xfrm>
            <a:off x="407988" y="390617"/>
            <a:ext cx="11376024" cy="57387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st="635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957FCE8-3459-DE13-B515-812E9AA70D34}"/>
              </a:ext>
            </a:extLst>
          </p:cNvPr>
          <p:cNvSpPr/>
          <p:nvPr userDrawn="1"/>
        </p:nvSpPr>
        <p:spPr>
          <a:xfrm>
            <a:off x="11510413" y="6331648"/>
            <a:ext cx="273600" cy="274320"/>
          </a:xfrm>
          <a:prstGeom prst="rect">
            <a:avLst/>
          </a:prstGeom>
          <a:solidFill>
            <a:srgbClr val="00539B"/>
          </a:solidFill>
          <a:ln>
            <a:noFill/>
          </a:ln>
          <a:effectLst>
            <a:outerShdw blurRad="127000" dist="635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400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B246F683-A4FD-F414-5B80-7301D77FA3B9}"/>
              </a:ext>
            </a:extLst>
          </p:cNvPr>
          <p:cNvSpPr txBox="1">
            <a:spLocks/>
          </p:cNvSpPr>
          <p:nvPr userDrawn="1"/>
        </p:nvSpPr>
        <p:spPr>
          <a:xfrm>
            <a:off x="11510412" y="6331649"/>
            <a:ext cx="273600" cy="274321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FB85BDB3-3CFC-403C-9871-14776D829718}" type="slidenum">
              <a:rPr lang="en-US" sz="1000" b="1" smtClean="0">
                <a:solidFill>
                  <a:schemeClr val="bg1"/>
                </a:solidFill>
              </a:rPr>
              <a:pPr algn="ctr"/>
              <a:t>‹#›</a:t>
            </a:fld>
            <a:endParaRPr lang="en-US" sz="1000" b="1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4EED139-FD93-7A55-3403-76F11121870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9259" y="6244528"/>
            <a:ext cx="1010415" cy="461606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923DCFB2-7599-33EF-B290-2D98DA7B50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96480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E12E880-60C1-0575-87AA-420EAAF16F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37233"/>
            <a:ext cx="10515600" cy="40921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95692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53DF590-918F-C53E-78A1-9AA17A6B65B3}"/>
              </a:ext>
            </a:extLst>
          </p:cNvPr>
          <p:cNvSpPr/>
          <p:nvPr userDrawn="1"/>
        </p:nvSpPr>
        <p:spPr>
          <a:xfrm>
            <a:off x="0" y="5856294"/>
            <a:ext cx="12192000" cy="461607"/>
          </a:xfrm>
          <a:prstGeom prst="rect">
            <a:avLst/>
          </a:prstGeom>
          <a:solidFill>
            <a:srgbClr val="0053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2230F2A-C936-7985-D84E-8CA5D84ECE89}"/>
              </a:ext>
            </a:extLst>
          </p:cNvPr>
          <p:cNvSpPr/>
          <p:nvPr userDrawn="1"/>
        </p:nvSpPr>
        <p:spPr>
          <a:xfrm>
            <a:off x="0" y="6086475"/>
            <a:ext cx="12192000" cy="771525"/>
          </a:xfrm>
          <a:prstGeom prst="rect">
            <a:avLst/>
          </a:prstGeom>
          <a:solidFill>
            <a:srgbClr val="0430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3299CD3-728E-0538-38A1-996FD9CB465D}"/>
              </a:ext>
            </a:extLst>
          </p:cNvPr>
          <p:cNvSpPr/>
          <p:nvPr userDrawn="1"/>
        </p:nvSpPr>
        <p:spPr>
          <a:xfrm>
            <a:off x="407988" y="390617"/>
            <a:ext cx="11376024" cy="57387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st="635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957FCE8-3459-DE13-B515-812E9AA70D34}"/>
              </a:ext>
            </a:extLst>
          </p:cNvPr>
          <p:cNvSpPr/>
          <p:nvPr userDrawn="1"/>
        </p:nvSpPr>
        <p:spPr>
          <a:xfrm>
            <a:off x="11510413" y="6331648"/>
            <a:ext cx="273600" cy="274320"/>
          </a:xfrm>
          <a:prstGeom prst="rect">
            <a:avLst/>
          </a:prstGeom>
          <a:solidFill>
            <a:srgbClr val="00539B"/>
          </a:solidFill>
          <a:ln>
            <a:noFill/>
          </a:ln>
          <a:effectLst>
            <a:outerShdw blurRad="127000" dist="635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400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B246F683-A4FD-F414-5B80-7301D77FA3B9}"/>
              </a:ext>
            </a:extLst>
          </p:cNvPr>
          <p:cNvSpPr txBox="1">
            <a:spLocks/>
          </p:cNvSpPr>
          <p:nvPr userDrawn="1"/>
        </p:nvSpPr>
        <p:spPr>
          <a:xfrm>
            <a:off x="11510412" y="6331649"/>
            <a:ext cx="273600" cy="274321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FB85BDB3-3CFC-403C-9871-14776D829718}" type="slidenum">
              <a:rPr lang="en-US" sz="1000" b="1" smtClean="0">
                <a:solidFill>
                  <a:schemeClr val="bg1"/>
                </a:solidFill>
              </a:rPr>
              <a:pPr algn="ctr"/>
              <a:t>‹#›</a:t>
            </a:fld>
            <a:endParaRPr lang="en-US" sz="1000" b="1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4EED139-FD93-7A55-3403-76F11121870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9259" y="6244528"/>
            <a:ext cx="1010416" cy="461606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D031D34B-3C35-0B5C-5B85-8ED54B249B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96480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CC7F5016-F949-8285-9162-9CC68501D6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37233"/>
            <a:ext cx="10515600" cy="40921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349713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99F41D1-6C52-558F-B7C7-B5B8C70634E9}"/>
              </a:ext>
            </a:extLst>
          </p:cNvPr>
          <p:cNvSpPr/>
          <p:nvPr userDrawn="1"/>
        </p:nvSpPr>
        <p:spPr>
          <a:xfrm>
            <a:off x="8343331" y="0"/>
            <a:ext cx="3848669" cy="6858000"/>
          </a:xfrm>
          <a:prstGeom prst="rect">
            <a:avLst/>
          </a:prstGeom>
          <a:solidFill>
            <a:srgbClr val="0430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B25CA94-21F6-73AB-C97F-3274906E38AB}"/>
              </a:ext>
            </a:extLst>
          </p:cNvPr>
          <p:cNvSpPr/>
          <p:nvPr userDrawn="1"/>
        </p:nvSpPr>
        <p:spPr>
          <a:xfrm>
            <a:off x="11510413" y="6331648"/>
            <a:ext cx="273600" cy="274320"/>
          </a:xfrm>
          <a:prstGeom prst="rect">
            <a:avLst/>
          </a:prstGeom>
          <a:solidFill>
            <a:srgbClr val="00539B"/>
          </a:solidFill>
          <a:ln>
            <a:noFill/>
          </a:ln>
          <a:effectLst>
            <a:outerShdw blurRad="127000" dist="635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400"/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692185A8-AD14-ACFF-937E-01ED9C88FE63}"/>
              </a:ext>
            </a:extLst>
          </p:cNvPr>
          <p:cNvSpPr txBox="1">
            <a:spLocks/>
          </p:cNvSpPr>
          <p:nvPr userDrawn="1"/>
        </p:nvSpPr>
        <p:spPr>
          <a:xfrm>
            <a:off x="11510412" y="6331649"/>
            <a:ext cx="273600" cy="274321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FB85BDB3-3CFC-403C-9871-14776D829718}" type="slidenum">
              <a:rPr lang="en-US" sz="1000" b="1" smtClean="0">
                <a:solidFill>
                  <a:schemeClr val="bg1"/>
                </a:solidFill>
              </a:rPr>
              <a:pPr algn="ctr"/>
              <a:t>‹#›</a:t>
            </a:fld>
            <a:endParaRPr lang="en-US" sz="1000" b="1">
              <a:solidFill>
                <a:schemeClr val="bg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2E1B4CA-A883-5E9B-33AD-06A38EE760E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9259" y="6244528"/>
            <a:ext cx="1010415" cy="461606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A13D48D3-3FC4-5B2D-6DB1-B98C4CBEB1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24603" y="736849"/>
            <a:ext cx="3286125" cy="53088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A249B52-A2BD-03C1-1913-F00B726026F6}"/>
              </a:ext>
            </a:extLst>
          </p:cNvPr>
          <p:cNvSpPr/>
          <p:nvPr userDrawn="1"/>
        </p:nvSpPr>
        <p:spPr>
          <a:xfrm rot="5400000">
            <a:off x="4683525" y="3198198"/>
            <a:ext cx="6858003" cy="461607"/>
          </a:xfrm>
          <a:prstGeom prst="rect">
            <a:avLst/>
          </a:prstGeom>
          <a:solidFill>
            <a:srgbClr val="0053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ACD1BCD-9256-F759-C25F-D59E418AF653}"/>
              </a:ext>
            </a:extLst>
          </p:cNvPr>
          <p:cNvSpPr/>
          <p:nvPr userDrawn="1"/>
        </p:nvSpPr>
        <p:spPr>
          <a:xfrm>
            <a:off x="407988" y="390617"/>
            <a:ext cx="8070187" cy="57387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st="635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5C0F110-C9CA-F75F-5D90-43B87FC913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8790" y="736850"/>
            <a:ext cx="7200137" cy="5308846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102292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99F41D1-6C52-558F-B7C7-B5B8C70634E9}"/>
              </a:ext>
            </a:extLst>
          </p:cNvPr>
          <p:cNvSpPr/>
          <p:nvPr userDrawn="1"/>
        </p:nvSpPr>
        <p:spPr>
          <a:xfrm>
            <a:off x="0" y="0"/>
            <a:ext cx="3848669" cy="6858000"/>
          </a:xfrm>
          <a:prstGeom prst="rect">
            <a:avLst/>
          </a:prstGeom>
          <a:solidFill>
            <a:srgbClr val="0430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B25CA94-21F6-73AB-C97F-3274906E38AB}"/>
              </a:ext>
            </a:extLst>
          </p:cNvPr>
          <p:cNvSpPr/>
          <p:nvPr userDrawn="1"/>
        </p:nvSpPr>
        <p:spPr>
          <a:xfrm>
            <a:off x="11510413" y="6331648"/>
            <a:ext cx="273600" cy="274320"/>
          </a:xfrm>
          <a:prstGeom prst="rect">
            <a:avLst/>
          </a:prstGeom>
          <a:solidFill>
            <a:srgbClr val="00539B"/>
          </a:solidFill>
          <a:ln>
            <a:noFill/>
          </a:ln>
          <a:effectLst>
            <a:outerShdw blurRad="127000" dist="635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40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2E1B4CA-A883-5E9B-33AD-06A38EE760E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9259" y="6244528"/>
            <a:ext cx="1010416" cy="461606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A13D48D3-3FC4-5B2D-6DB1-B98C4CBEB1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271" y="736847"/>
            <a:ext cx="3286125" cy="53088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A249B52-A2BD-03C1-1913-F00B726026F6}"/>
              </a:ext>
            </a:extLst>
          </p:cNvPr>
          <p:cNvSpPr/>
          <p:nvPr userDrawn="1"/>
        </p:nvSpPr>
        <p:spPr>
          <a:xfrm rot="5400000">
            <a:off x="650470" y="3198197"/>
            <a:ext cx="6858003" cy="461607"/>
          </a:xfrm>
          <a:prstGeom prst="rect">
            <a:avLst/>
          </a:prstGeom>
          <a:solidFill>
            <a:srgbClr val="0053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5F28766-44CF-F6E6-6118-CF4AC932B003}"/>
              </a:ext>
            </a:extLst>
          </p:cNvPr>
          <p:cNvSpPr/>
          <p:nvPr userDrawn="1"/>
        </p:nvSpPr>
        <p:spPr>
          <a:xfrm>
            <a:off x="3728620" y="390617"/>
            <a:ext cx="8055391" cy="57387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st="635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179536-5AEB-4666-3027-23F4BD7A63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48667" y="736848"/>
            <a:ext cx="7661745" cy="5308846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692185A8-AD14-ACFF-937E-01ED9C88FE63}"/>
              </a:ext>
            </a:extLst>
          </p:cNvPr>
          <p:cNvSpPr txBox="1">
            <a:spLocks/>
          </p:cNvSpPr>
          <p:nvPr userDrawn="1"/>
        </p:nvSpPr>
        <p:spPr>
          <a:xfrm>
            <a:off x="11510412" y="6331649"/>
            <a:ext cx="273600" cy="274321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FB85BDB3-3CFC-403C-9871-14776D829718}" type="slidenum">
              <a:rPr lang="en-US" sz="1000" b="1" smtClean="0">
                <a:solidFill>
                  <a:schemeClr val="bg1"/>
                </a:solidFill>
              </a:rPr>
              <a:pPr algn="ctr"/>
              <a:t>‹#›</a:t>
            </a:fld>
            <a:endParaRPr lang="en-US" sz="10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1643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61A79AA-16AB-88B3-7461-D4D9DA80675F}"/>
              </a:ext>
            </a:extLst>
          </p:cNvPr>
          <p:cNvSpPr/>
          <p:nvPr userDrawn="1"/>
        </p:nvSpPr>
        <p:spPr>
          <a:xfrm>
            <a:off x="407988" y="390617"/>
            <a:ext cx="11376024" cy="57387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st="635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B545CE3F-1FC2-51B1-37D2-59FCC4114D6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259" y="6244528"/>
            <a:ext cx="1010416" cy="461607"/>
          </a:xfrm>
          <a:prstGeom prst="rect">
            <a:avLst/>
          </a:prstGeom>
        </p:spPr>
      </p:pic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3CF9DA15-3055-39B5-3998-833CC3CA59C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097518" y="681037"/>
            <a:ext cx="6254696" cy="5187952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9B68271B-B80D-04D2-36AF-0ABD5DFCAA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05878"/>
            <a:ext cx="4088907" cy="40631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4F4F6E96-4A05-E8DE-E2B1-91F27B713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4088907" cy="10096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2842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D0254D8-39ED-AAEC-7AC8-AB2391073760}"/>
              </a:ext>
            </a:extLst>
          </p:cNvPr>
          <p:cNvSpPr/>
          <p:nvPr userDrawn="1"/>
        </p:nvSpPr>
        <p:spPr>
          <a:xfrm>
            <a:off x="407988" y="390617"/>
            <a:ext cx="11376024" cy="57387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st="635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584B9712-EBDA-81B0-9F6E-DC6236E4CF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0096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2597ED06-BD00-60E3-2145-110E9ACC40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5" name="Picture 4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5AB46FA6-9A67-67F2-7121-25132BC1CC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259" y="6244528"/>
            <a:ext cx="1010416" cy="461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1144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35AD7B7-D22E-F594-39FC-F5D2A71CE8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5EF035-98D6-C433-64B6-5C69EBAA1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592054C-E070-1379-6088-38921149659F}"/>
              </a:ext>
            </a:extLst>
          </p:cNvPr>
          <p:cNvSpPr/>
          <p:nvPr userDrawn="1"/>
        </p:nvSpPr>
        <p:spPr>
          <a:xfrm>
            <a:off x="11510413" y="6331648"/>
            <a:ext cx="273600" cy="274320"/>
          </a:xfrm>
          <a:prstGeom prst="rect">
            <a:avLst/>
          </a:prstGeom>
          <a:solidFill>
            <a:srgbClr val="00539B"/>
          </a:solidFill>
          <a:ln>
            <a:noFill/>
          </a:ln>
          <a:effectLst>
            <a:outerShdw blurRad="127000" dist="635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400"/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B1646B86-6580-2996-C524-3A6E82B856E7}"/>
              </a:ext>
            </a:extLst>
          </p:cNvPr>
          <p:cNvSpPr txBox="1">
            <a:spLocks/>
          </p:cNvSpPr>
          <p:nvPr userDrawn="1"/>
        </p:nvSpPr>
        <p:spPr>
          <a:xfrm>
            <a:off x="11510412" y="6331649"/>
            <a:ext cx="273600" cy="274321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FB85BDB3-3CFC-403C-9871-14776D829718}" type="slidenum">
              <a:rPr lang="en-US" sz="1000" b="1" smtClean="0">
                <a:solidFill>
                  <a:schemeClr val="bg1"/>
                </a:solidFill>
              </a:rPr>
              <a:pPr algn="ctr"/>
              <a:t>‹#›</a:t>
            </a:fld>
            <a:endParaRPr lang="en-US" sz="10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2776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4" r:id="rId3"/>
    <p:sldLayoutId id="2147483658" r:id="rId4"/>
    <p:sldLayoutId id="2147483654" r:id="rId5"/>
    <p:sldLayoutId id="2147483661" r:id="rId6"/>
    <p:sldLayoutId id="2147483651" r:id="rId7"/>
    <p:sldLayoutId id="2147483656" r:id="rId8"/>
    <p:sldLayoutId id="2147483660" r:id="rId9"/>
    <p:sldLayoutId id="2147483662" r:id="rId10"/>
    <p:sldLayoutId id="2147483663" r:id="rId11"/>
    <p:sldLayoutId id="2147483652" r:id="rId12"/>
    <p:sldLayoutId id="2147483653" r:id="rId13"/>
    <p:sldLayoutId id="2147483659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B37C6-A0F4-D4CC-8CF5-B0981C6335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Emotion Chart Faces Mood">
            <a:extLst>
              <a:ext uri="{FF2B5EF4-FFF2-40B4-BE49-F238E27FC236}">
                <a16:creationId xmlns:a16="http://schemas.microsoft.com/office/drawing/2014/main" id="{36AAF11D-5ADD-0F13-7795-97EF4B1565F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8623" y="-86639"/>
            <a:ext cx="8934138" cy="6644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25,500+ Scared Emoji Stock Illustrations, Royalty-Free ...">
            <a:extLst>
              <a:ext uri="{FF2B5EF4-FFF2-40B4-BE49-F238E27FC236}">
                <a16:creationId xmlns:a16="http://schemas.microsoft.com/office/drawing/2014/main" id="{07D400C3-7ED5-2388-D300-612F62A6E0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5290" y="3908321"/>
            <a:ext cx="1717293" cy="1751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581A5DD-E018-BA59-63D8-6C77EBBA9838}"/>
              </a:ext>
            </a:extLst>
          </p:cNvPr>
          <p:cNvSpPr txBox="1"/>
          <p:nvPr/>
        </p:nvSpPr>
        <p:spPr>
          <a:xfrm>
            <a:off x="9173497" y="5722374"/>
            <a:ext cx="1253613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C00000"/>
                </a:solidFill>
              </a:rPr>
              <a:t>SCARED</a:t>
            </a:r>
          </a:p>
        </p:txBody>
      </p:sp>
    </p:spTree>
    <p:extLst>
      <p:ext uri="{BB962C8B-B14F-4D97-AF65-F5344CB8AC3E}">
        <p14:creationId xmlns:p14="http://schemas.microsoft.com/office/powerpoint/2010/main" val="39880682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BAD174-D785-41F7-8709-6E3B8D1953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1E05E93-931B-4185-8C42-6B436CE5A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 fontScale="77500" lnSpcReduction="20000"/>
          </a:bodyPr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18394EC-998F-4A75-A298-338FFE107B74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FCB6AB-107C-4796-976C-6513889142FC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136648" y="1600200"/>
            <a:ext cx="9521952" cy="3048000"/>
          </a:xfrm>
        </p:spPr>
        <p:txBody>
          <a:bodyPr numCol="2">
            <a:normAutofit/>
          </a:bodyPr>
          <a:lstStyle/>
          <a:p>
            <a:r>
              <a:rPr lang="en-US" dirty="0"/>
              <a:t>Fiduciary Responsibility</a:t>
            </a:r>
          </a:p>
          <a:p>
            <a:r>
              <a:rPr lang="en-US" dirty="0"/>
              <a:t>Guiding Documents</a:t>
            </a:r>
          </a:p>
          <a:p>
            <a:r>
              <a:rPr lang="en-US" dirty="0"/>
              <a:t>501c3 and Nonprofits</a:t>
            </a:r>
          </a:p>
          <a:p>
            <a:r>
              <a:rPr lang="en-US" dirty="0"/>
              <a:t>Governance Nomenclature</a:t>
            </a:r>
          </a:p>
          <a:p>
            <a:r>
              <a:rPr lang="en-US" dirty="0"/>
              <a:t>Conflict of Interest</a:t>
            </a:r>
          </a:p>
          <a:p>
            <a:r>
              <a:rPr lang="en-US" dirty="0"/>
              <a:t>Insurance</a:t>
            </a:r>
          </a:p>
          <a:p>
            <a:r>
              <a:rPr lang="en-US" dirty="0"/>
              <a:t>License, Tax and Audit</a:t>
            </a:r>
          </a:p>
          <a:p>
            <a:r>
              <a:rPr lang="en-US" dirty="0"/>
              <a:t>Accounting</a:t>
            </a:r>
          </a:p>
          <a:p>
            <a:r>
              <a:rPr lang="en-US" dirty="0"/>
              <a:t>Contracts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1404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Fiduciary Responsibilities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 fontScale="77500" lnSpcReduction="20000"/>
          </a:bodyPr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18394EC-998F-4A75-A298-338FFE107B74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br>
              <a:rPr lang="en-US" dirty="0"/>
            </a:b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ABA4F175-9B1D-5C6E-4C5E-F3B9A6A65330}"/>
              </a:ext>
            </a:extLst>
          </p:cNvPr>
          <p:cNvSpPr txBox="1">
            <a:spLocks/>
          </p:cNvSpPr>
          <p:nvPr/>
        </p:nvSpPr>
        <p:spPr>
          <a:xfrm>
            <a:off x="2289048" y="1524000"/>
            <a:ext cx="8153400" cy="4495800"/>
          </a:xfrm>
          <a:prstGeom prst="rect">
            <a:avLst/>
          </a:prstGeom>
        </p:spPr>
        <p:txBody>
          <a:bodyPr vert="horz">
            <a:normAutofit fontScale="92500"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Applies to:</a:t>
            </a:r>
          </a:p>
          <a:p>
            <a:pPr lvl="1"/>
            <a:r>
              <a:rPr lang="en-US" dirty="0"/>
              <a:t>Elected Volunteers/Leaders</a:t>
            </a:r>
          </a:p>
          <a:p>
            <a:pPr lvl="1"/>
            <a:r>
              <a:rPr lang="en-US" dirty="0"/>
              <a:t>Appointed Volunteers/Leaders</a:t>
            </a:r>
          </a:p>
          <a:p>
            <a:pPr lvl="1"/>
            <a:r>
              <a:rPr lang="en-US" dirty="0"/>
              <a:t>Staff</a:t>
            </a:r>
          </a:p>
          <a:p>
            <a:r>
              <a:rPr lang="en-US" dirty="0"/>
              <a:t>Everyone has the same fiduciary responsibilities</a:t>
            </a:r>
          </a:p>
          <a:p>
            <a:pPr lvl="1"/>
            <a:r>
              <a:rPr lang="en-US" dirty="0"/>
              <a:t>i.e. president doesn’t have more fiduciary responsibility than the membership chair</a:t>
            </a:r>
          </a:p>
          <a:p>
            <a:r>
              <a:rPr lang="en-US" dirty="0"/>
              <a:t>Legal implication for not fulfilling responsibilities</a:t>
            </a:r>
          </a:p>
          <a:p>
            <a:pPr lvl="1"/>
            <a:r>
              <a:rPr lang="en-US" dirty="0"/>
              <a:t>“Fiduciary Breach”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9971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EBB302-F781-599D-81ED-1FC7BA0DEF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B80724-9A3D-E77E-F4BC-F39BF9B7FF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Fiduciary Responsibilities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C370E4-1A8A-C4EB-36A1-606E48E29BB9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br>
              <a:rPr lang="en-US" dirty="0"/>
            </a:b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A6B110-11D3-CBB6-D47E-873AB48D82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 fontScale="77500" lnSpcReduction="20000"/>
          </a:bodyPr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18394EC-998F-4A75-A298-338FFE107B74}" type="slidenum">
              <a:rPr lang="en-US" smtClean="0"/>
              <a:pPr/>
              <a:t>12</a:t>
            </a:fld>
            <a:endParaRPr lang="en-US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3BF73CA7-4C3A-D09F-9CAD-682EB0543D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1341444"/>
              </p:ext>
            </p:extLst>
          </p:nvPr>
        </p:nvGraphicFramePr>
        <p:xfrm>
          <a:off x="1091381" y="1651001"/>
          <a:ext cx="9984657" cy="4495799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3328219">
                  <a:extLst>
                    <a:ext uri="{9D8B030D-6E8A-4147-A177-3AD203B41FA5}">
                      <a16:colId xmlns:a16="http://schemas.microsoft.com/office/drawing/2014/main" val="1413703217"/>
                    </a:ext>
                  </a:extLst>
                </a:gridCol>
                <a:gridCol w="3328219">
                  <a:extLst>
                    <a:ext uri="{9D8B030D-6E8A-4147-A177-3AD203B41FA5}">
                      <a16:colId xmlns:a16="http://schemas.microsoft.com/office/drawing/2014/main" val="2447107499"/>
                    </a:ext>
                  </a:extLst>
                </a:gridCol>
                <a:gridCol w="3328219">
                  <a:extLst>
                    <a:ext uri="{9D8B030D-6E8A-4147-A177-3AD203B41FA5}">
                      <a16:colId xmlns:a16="http://schemas.microsoft.com/office/drawing/2014/main" val="44457221"/>
                    </a:ext>
                  </a:extLst>
                </a:gridCol>
              </a:tblGrid>
              <a:tr h="56197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C00000"/>
                          </a:solidFill>
                        </a:rPr>
                        <a:t>Responsibility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C00000"/>
                          </a:solidFill>
                        </a:rPr>
                        <a:t>Chad-Speak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C00000"/>
                          </a:solidFill>
                        </a:rPr>
                        <a:t>Examples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6261217"/>
                  </a:ext>
                </a:extLst>
              </a:tr>
              <a:tr h="983456">
                <a:tc>
                  <a:txBody>
                    <a:bodyPr/>
                    <a:lstStyle/>
                    <a:p>
                      <a:r>
                        <a:rPr lang="en-US" sz="2400" dirty="0"/>
                        <a:t>Duty of Care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Be Informed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Data, Counsel, History</a:t>
                      </a:r>
                    </a:p>
                    <a:p>
                      <a:r>
                        <a:rPr lang="en-US" sz="2400" dirty="0"/>
                        <a:t>--COME PREPARED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95385974"/>
                  </a:ext>
                </a:extLst>
              </a:tr>
              <a:tr h="983456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43345125"/>
                  </a:ext>
                </a:extLst>
              </a:tr>
              <a:tr h="983456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64775771"/>
                  </a:ext>
                </a:extLst>
              </a:tr>
              <a:tr h="983456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70509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10348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5CC7BD-658B-9279-936D-12543D9CDB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2977F2-FE30-5742-0EC5-9DD029E84D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Fiduciary Responsibilities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62BB4E-D2B9-4049-3CC4-C3F32FD1DE5E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br>
              <a:rPr lang="en-US" dirty="0"/>
            </a:b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A2CCD5-2808-1BD9-BDE7-4503DB079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 fontScale="77500" lnSpcReduction="20000"/>
          </a:bodyPr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18394EC-998F-4A75-A298-338FFE107B74}" type="slidenum">
              <a:rPr lang="en-US" smtClean="0"/>
              <a:pPr/>
              <a:t>13</a:t>
            </a:fld>
            <a:endParaRPr lang="en-US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DAA5287A-90CC-1BD9-DCD1-4C63FB6828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4053881"/>
              </p:ext>
            </p:extLst>
          </p:nvPr>
        </p:nvGraphicFramePr>
        <p:xfrm>
          <a:off x="1091381" y="1651001"/>
          <a:ext cx="9984657" cy="4495799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3328219">
                  <a:extLst>
                    <a:ext uri="{9D8B030D-6E8A-4147-A177-3AD203B41FA5}">
                      <a16:colId xmlns:a16="http://schemas.microsoft.com/office/drawing/2014/main" val="1413703217"/>
                    </a:ext>
                  </a:extLst>
                </a:gridCol>
                <a:gridCol w="3328219">
                  <a:extLst>
                    <a:ext uri="{9D8B030D-6E8A-4147-A177-3AD203B41FA5}">
                      <a16:colId xmlns:a16="http://schemas.microsoft.com/office/drawing/2014/main" val="2447107499"/>
                    </a:ext>
                  </a:extLst>
                </a:gridCol>
                <a:gridCol w="3328219">
                  <a:extLst>
                    <a:ext uri="{9D8B030D-6E8A-4147-A177-3AD203B41FA5}">
                      <a16:colId xmlns:a16="http://schemas.microsoft.com/office/drawing/2014/main" val="44457221"/>
                    </a:ext>
                  </a:extLst>
                </a:gridCol>
              </a:tblGrid>
              <a:tr h="56197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C00000"/>
                          </a:solidFill>
                        </a:rPr>
                        <a:t>Responsibility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C00000"/>
                          </a:solidFill>
                        </a:rPr>
                        <a:t>Chad-Speak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C00000"/>
                          </a:solidFill>
                        </a:rPr>
                        <a:t>Examples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6261217"/>
                  </a:ext>
                </a:extLst>
              </a:tr>
              <a:tr h="983456">
                <a:tc>
                  <a:txBody>
                    <a:bodyPr/>
                    <a:lstStyle/>
                    <a:p>
                      <a:r>
                        <a:rPr lang="en-US" sz="2400" dirty="0"/>
                        <a:t>Duty of Care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Be Informed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Data, Counsel, History</a:t>
                      </a:r>
                    </a:p>
                    <a:p>
                      <a:r>
                        <a:rPr lang="en-US" sz="2400" dirty="0"/>
                        <a:t>--COME PREPARED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95385974"/>
                  </a:ext>
                </a:extLst>
              </a:tr>
              <a:tr h="983456">
                <a:tc>
                  <a:txBody>
                    <a:bodyPr/>
                    <a:lstStyle/>
                    <a:p>
                      <a:r>
                        <a:rPr lang="en-US" sz="2400" dirty="0"/>
                        <a:t>Duty of Loyalty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Put the Organization First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Avoid Conflict, Declare Conflict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43345125"/>
                  </a:ext>
                </a:extLst>
              </a:tr>
              <a:tr h="983456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64775771"/>
                  </a:ext>
                </a:extLst>
              </a:tr>
              <a:tr h="983456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70509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296093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74673F-A2DA-7DC1-DE13-9BC498CEA1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29AE49-8505-2846-0CBE-F320914524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Fiduciary Responsibilities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7CBBE4-FDC7-A05A-1AD6-D930FFF83422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br>
              <a:rPr lang="en-US" dirty="0"/>
            </a:b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8D51A7-F3DD-E7A0-51AE-B786750129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 fontScale="77500" lnSpcReduction="20000"/>
          </a:bodyPr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18394EC-998F-4A75-A298-338FFE107B74}" type="slidenum">
              <a:rPr lang="en-US" smtClean="0"/>
              <a:pPr/>
              <a:t>14</a:t>
            </a:fld>
            <a:endParaRPr lang="en-US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48AC33E0-812C-003E-F2D7-300F1B81B1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5843764"/>
              </p:ext>
            </p:extLst>
          </p:nvPr>
        </p:nvGraphicFramePr>
        <p:xfrm>
          <a:off x="1091381" y="1651001"/>
          <a:ext cx="9984657" cy="4495799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3328219">
                  <a:extLst>
                    <a:ext uri="{9D8B030D-6E8A-4147-A177-3AD203B41FA5}">
                      <a16:colId xmlns:a16="http://schemas.microsoft.com/office/drawing/2014/main" val="1413703217"/>
                    </a:ext>
                  </a:extLst>
                </a:gridCol>
                <a:gridCol w="3328219">
                  <a:extLst>
                    <a:ext uri="{9D8B030D-6E8A-4147-A177-3AD203B41FA5}">
                      <a16:colId xmlns:a16="http://schemas.microsoft.com/office/drawing/2014/main" val="2447107499"/>
                    </a:ext>
                  </a:extLst>
                </a:gridCol>
                <a:gridCol w="3328219">
                  <a:extLst>
                    <a:ext uri="{9D8B030D-6E8A-4147-A177-3AD203B41FA5}">
                      <a16:colId xmlns:a16="http://schemas.microsoft.com/office/drawing/2014/main" val="44457221"/>
                    </a:ext>
                  </a:extLst>
                </a:gridCol>
              </a:tblGrid>
              <a:tr h="56197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C00000"/>
                          </a:solidFill>
                        </a:rPr>
                        <a:t>Responsibility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C00000"/>
                          </a:solidFill>
                        </a:rPr>
                        <a:t>Chad-Speak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C00000"/>
                          </a:solidFill>
                        </a:rPr>
                        <a:t>Examples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6261217"/>
                  </a:ext>
                </a:extLst>
              </a:tr>
              <a:tr h="983456">
                <a:tc>
                  <a:txBody>
                    <a:bodyPr/>
                    <a:lstStyle/>
                    <a:p>
                      <a:r>
                        <a:rPr lang="en-US" sz="2400" dirty="0"/>
                        <a:t>Duty of Care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Be Informed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Data, Counsel, History</a:t>
                      </a:r>
                    </a:p>
                    <a:p>
                      <a:r>
                        <a:rPr lang="en-US" sz="2400" dirty="0"/>
                        <a:t>--COME PREPARED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95385974"/>
                  </a:ext>
                </a:extLst>
              </a:tr>
              <a:tr h="983456">
                <a:tc>
                  <a:txBody>
                    <a:bodyPr/>
                    <a:lstStyle/>
                    <a:p>
                      <a:r>
                        <a:rPr lang="en-US" sz="2400" dirty="0"/>
                        <a:t>Duty of Loyalty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Put the Organization First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Avoid Conflict, Declare Conflict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43345125"/>
                  </a:ext>
                </a:extLst>
              </a:tr>
              <a:tr h="983456">
                <a:tc>
                  <a:txBody>
                    <a:bodyPr/>
                    <a:lstStyle/>
                    <a:p>
                      <a:r>
                        <a:rPr lang="en-US" sz="2400" dirty="0"/>
                        <a:t>Duty of Obedience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Follow the Rules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Bylaws, Mission, Policies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64775771"/>
                  </a:ext>
                </a:extLst>
              </a:tr>
              <a:tr h="983456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70509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906861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Fiduciary Responsibilities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br>
              <a:rPr lang="en-US" dirty="0"/>
            </a:b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 fontScale="77500" lnSpcReduction="20000"/>
          </a:bodyPr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18394EC-998F-4A75-A298-338FFE107B74}" type="slidenum">
              <a:rPr lang="en-US" smtClean="0"/>
              <a:pPr/>
              <a:t>15</a:t>
            </a:fld>
            <a:endParaRPr lang="en-US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BC56A12D-323C-4680-B765-4635CD3035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278769"/>
              </p:ext>
            </p:extLst>
          </p:nvPr>
        </p:nvGraphicFramePr>
        <p:xfrm>
          <a:off x="1091381" y="1651001"/>
          <a:ext cx="9984657" cy="4495799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3328219">
                  <a:extLst>
                    <a:ext uri="{9D8B030D-6E8A-4147-A177-3AD203B41FA5}">
                      <a16:colId xmlns:a16="http://schemas.microsoft.com/office/drawing/2014/main" val="1413703217"/>
                    </a:ext>
                  </a:extLst>
                </a:gridCol>
                <a:gridCol w="3328219">
                  <a:extLst>
                    <a:ext uri="{9D8B030D-6E8A-4147-A177-3AD203B41FA5}">
                      <a16:colId xmlns:a16="http://schemas.microsoft.com/office/drawing/2014/main" val="2447107499"/>
                    </a:ext>
                  </a:extLst>
                </a:gridCol>
                <a:gridCol w="3328219">
                  <a:extLst>
                    <a:ext uri="{9D8B030D-6E8A-4147-A177-3AD203B41FA5}">
                      <a16:colId xmlns:a16="http://schemas.microsoft.com/office/drawing/2014/main" val="44457221"/>
                    </a:ext>
                  </a:extLst>
                </a:gridCol>
              </a:tblGrid>
              <a:tr h="56197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C00000"/>
                          </a:solidFill>
                        </a:rPr>
                        <a:t>Responsibility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C00000"/>
                          </a:solidFill>
                        </a:rPr>
                        <a:t>Chad-Speak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C00000"/>
                          </a:solidFill>
                        </a:rPr>
                        <a:t>Examples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6261217"/>
                  </a:ext>
                </a:extLst>
              </a:tr>
              <a:tr h="983456">
                <a:tc>
                  <a:txBody>
                    <a:bodyPr/>
                    <a:lstStyle/>
                    <a:p>
                      <a:r>
                        <a:rPr lang="en-US" sz="2400" dirty="0"/>
                        <a:t>Duty of Care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Be Informed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Data, Counsel, History</a:t>
                      </a:r>
                    </a:p>
                    <a:p>
                      <a:r>
                        <a:rPr lang="en-US" sz="2400" dirty="0"/>
                        <a:t>--COME PREPARED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95385974"/>
                  </a:ext>
                </a:extLst>
              </a:tr>
              <a:tr h="983456">
                <a:tc>
                  <a:txBody>
                    <a:bodyPr/>
                    <a:lstStyle/>
                    <a:p>
                      <a:r>
                        <a:rPr lang="en-US" sz="2400" dirty="0"/>
                        <a:t>Duty of Loyalty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Put the Organization First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Avoid Conflict, Declare Conflict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43345125"/>
                  </a:ext>
                </a:extLst>
              </a:tr>
              <a:tr h="983456">
                <a:tc>
                  <a:txBody>
                    <a:bodyPr/>
                    <a:lstStyle/>
                    <a:p>
                      <a:r>
                        <a:rPr lang="en-US" sz="2400" dirty="0"/>
                        <a:t>Duty of Obedience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Follow the Rules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Bylaws, Mission, Policies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64775771"/>
                  </a:ext>
                </a:extLst>
              </a:tr>
              <a:tr h="983456">
                <a:tc>
                  <a:txBody>
                    <a:bodyPr/>
                    <a:lstStyle/>
                    <a:p>
                      <a:r>
                        <a:rPr lang="en-US" sz="2400" dirty="0"/>
                        <a:t>Duty of Foresight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Be Proactive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Strategy, Data Mining, Listening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0509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5082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1DD34A-1EA7-4AF4-A97E-770EDE3B21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Avoiding Claims of Fiduciary Breach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BFEC324-8C76-4C63-AE6E-1C8C28D554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 fontScale="77500" lnSpcReduction="20000"/>
          </a:bodyPr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18394EC-998F-4A75-A298-338FFE107B74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E0B362-FEDE-4C6C-86C4-DE061FD94311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Individual volunteers protected somewhat by VPA; not protected from gross negligence</a:t>
            </a:r>
          </a:p>
          <a:p>
            <a:pPr lvl="1"/>
            <a:r>
              <a:rPr lang="en-US" sz="2800" dirty="0"/>
              <a:t>Avoid negligence by seeking support/counsel</a:t>
            </a:r>
          </a:p>
          <a:p>
            <a:r>
              <a:rPr lang="en-US" sz="3200" dirty="0"/>
              <a:t>Organization NOT protected from negligence</a:t>
            </a:r>
          </a:p>
          <a:p>
            <a:r>
              <a:rPr lang="en-US" sz="3200" dirty="0"/>
              <a:t>Remove volunteers members who are negligent; promote volunteers who uphold responsibilities</a:t>
            </a:r>
          </a:p>
          <a:p>
            <a:r>
              <a:rPr lang="en-US" sz="3200" dirty="0"/>
              <a:t>Onboard/train new volunteers; make governing documents available</a:t>
            </a:r>
          </a:p>
        </p:txBody>
      </p:sp>
    </p:spTree>
    <p:extLst>
      <p:ext uri="{BB962C8B-B14F-4D97-AF65-F5344CB8AC3E}">
        <p14:creationId xmlns:p14="http://schemas.microsoft.com/office/powerpoint/2010/main" val="1622307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9910A3-4B73-4774-8F36-0681354197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Hierarchy of Guiding Documents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A2797BE-B4A0-44DC-A832-7C60F752EB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 fontScale="77500" lnSpcReduction="20000"/>
          </a:bodyPr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18394EC-998F-4A75-A298-338FFE107B74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765A19E-E215-4E43-A957-F822110A91BB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838200" y="2037233"/>
            <a:ext cx="6477000" cy="4092104"/>
          </a:xfrm>
        </p:spPr>
        <p:txBody>
          <a:bodyPr/>
          <a:lstStyle/>
          <a:p>
            <a:r>
              <a:rPr lang="en-US" dirty="0"/>
              <a:t>“Duty of Obedience”</a:t>
            </a:r>
          </a:p>
          <a:p>
            <a:r>
              <a:rPr lang="en-US" dirty="0"/>
              <a:t>Follow the laws, policies, and mission of the organization.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8E10152-CE01-E9F6-5D7F-8D6C49E62437}"/>
              </a:ext>
            </a:extLst>
          </p:cNvPr>
          <p:cNvGrpSpPr/>
          <p:nvPr/>
        </p:nvGrpSpPr>
        <p:grpSpPr>
          <a:xfrm>
            <a:off x="7598763" y="1922043"/>
            <a:ext cx="3874958" cy="4244289"/>
            <a:chOff x="7598763" y="1922043"/>
            <a:chExt cx="3874958" cy="4244289"/>
          </a:xfrm>
        </p:grpSpPr>
        <p:pic>
          <p:nvPicPr>
            <p:cNvPr id="2052" name="Picture 4" descr="Generated image">
              <a:extLst>
                <a:ext uri="{FF2B5EF4-FFF2-40B4-BE49-F238E27FC236}">
                  <a16:creationId xmlns:a16="http://schemas.microsoft.com/office/drawing/2014/main" id="{39304ABE-765B-66E0-F40C-F4D6F6DBDD8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98763" y="1922043"/>
              <a:ext cx="3874957" cy="38749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D22D50D-42B0-C34C-F06B-F4FB9BE5EFC7}"/>
                </a:ext>
              </a:extLst>
            </p:cNvPr>
            <p:cNvSpPr txBox="1"/>
            <p:nvPr/>
          </p:nvSpPr>
          <p:spPr>
            <a:xfrm>
              <a:off x="8214852" y="5797000"/>
              <a:ext cx="32588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Image created using </a:t>
              </a:r>
              <a:r>
                <a:rPr lang="en-US" dirty="0" err="1"/>
                <a:t>CHatGPT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274134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9910A3-4B73-4774-8F36-0681354197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Hierarchy of Guiding Documents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A2797BE-B4A0-44DC-A832-7C60F752EB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 fontScale="77500" lnSpcReduction="20000"/>
          </a:bodyPr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18394EC-998F-4A75-A298-338FFE107B74}" type="slidenum">
              <a:rPr lang="en-US" smtClean="0"/>
              <a:pPr/>
              <a:t>18</a:t>
            </a:fld>
            <a:endParaRPr lang="en-US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A488E93E-3140-4FE2-9FD6-B8E410EE50F7}"/>
              </a:ext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362770344"/>
              </p:ext>
            </p:extLst>
          </p:nvPr>
        </p:nvGraphicFramePr>
        <p:xfrm>
          <a:off x="974360" y="1615440"/>
          <a:ext cx="10379439" cy="248920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2019563">
                  <a:extLst>
                    <a:ext uri="{9D8B030D-6E8A-4147-A177-3AD203B41FA5}">
                      <a16:colId xmlns:a16="http://schemas.microsoft.com/office/drawing/2014/main" val="2712206940"/>
                    </a:ext>
                  </a:extLst>
                </a:gridCol>
                <a:gridCol w="2934929">
                  <a:extLst>
                    <a:ext uri="{9D8B030D-6E8A-4147-A177-3AD203B41FA5}">
                      <a16:colId xmlns:a16="http://schemas.microsoft.com/office/drawing/2014/main" val="566255500"/>
                    </a:ext>
                  </a:extLst>
                </a:gridCol>
                <a:gridCol w="5424947">
                  <a:extLst>
                    <a:ext uri="{9D8B030D-6E8A-4147-A177-3AD203B41FA5}">
                      <a16:colId xmlns:a16="http://schemas.microsoft.com/office/drawing/2014/main" val="2939870652"/>
                    </a:ext>
                  </a:extLst>
                </a:gridCol>
              </a:tblGrid>
              <a:tr h="142240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C00000"/>
                          </a:solidFill>
                        </a:rPr>
                        <a:t>Document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C00000"/>
                          </a:solidFill>
                        </a:rPr>
                        <a:t>Created By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C00000"/>
                          </a:solidFill>
                        </a:rPr>
                        <a:t>Includes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58288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/>
                        <a:t>State/</a:t>
                      </a:r>
                    </a:p>
                    <a:p>
                      <a:r>
                        <a:rPr lang="en-US" sz="1800" dirty="0"/>
                        <a:t>Government Law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Lawmakers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-Who can incorporate</a:t>
                      </a:r>
                    </a:p>
                    <a:p>
                      <a:r>
                        <a:rPr lang="en-US" sz="1800" dirty="0"/>
                        <a:t>-Board responsibilities on voting, quorum, </a:t>
                      </a:r>
                      <a:r>
                        <a:rPr lang="en-US" sz="1800" dirty="0" err="1"/>
                        <a:t>etc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07394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08491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68517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7454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19294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87079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5F71F5-DC9F-DBFD-1CDF-F1C5BE559A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BF2A90-7F1D-6D9A-2429-42F289659F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Hierarchy of Guiding Documents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9CF0B32-493E-8FC7-58D6-3E593173D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 fontScale="77500" lnSpcReduction="20000"/>
          </a:bodyPr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18394EC-998F-4A75-A298-338FFE107B74}" type="slidenum">
              <a:rPr lang="en-US" smtClean="0"/>
              <a:pPr/>
              <a:t>19</a:t>
            </a:fld>
            <a:endParaRPr lang="en-US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3E8AE83E-7602-013E-D1CD-67568EC2B2C6}"/>
              </a:ext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459153954"/>
              </p:ext>
            </p:extLst>
          </p:nvPr>
        </p:nvGraphicFramePr>
        <p:xfrm>
          <a:off x="974360" y="1615440"/>
          <a:ext cx="10379439" cy="303276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2019563">
                  <a:extLst>
                    <a:ext uri="{9D8B030D-6E8A-4147-A177-3AD203B41FA5}">
                      <a16:colId xmlns:a16="http://schemas.microsoft.com/office/drawing/2014/main" val="2712206940"/>
                    </a:ext>
                  </a:extLst>
                </a:gridCol>
                <a:gridCol w="2934929">
                  <a:extLst>
                    <a:ext uri="{9D8B030D-6E8A-4147-A177-3AD203B41FA5}">
                      <a16:colId xmlns:a16="http://schemas.microsoft.com/office/drawing/2014/main" val="566255500"/>
                    </a:ext>
                  </a:extLst>
                </a:gridCol>
                <a:gridCol w="5424947">
                  <a:extLst>
                    <a:ext uri="{9D8B030D-6E8A-4147-A177-3AD203B41FA5}">
                      <a16:colId xmlns:a16="http://schemas.microsoft.com/office/drawing/2014/main" val="2939870652"/>
                    </a:ext>
                  </a:extLst>
                </a:gridCol>
              </a:tblGrid>
              <a:tr h="142240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C00000"/>
                          </a:solidFill>
                        </a:rPr>
                        <a:t>Document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C00000"/>
                          </a:solidFill>
                        </a:rPr>
                        <a:t>Created By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C00000"/>
                          </a:solidFill>
                        </a:rPr>
                        <a:t>Includes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58288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/>
                        <a:t>State/</a:t>
                      </a:r>
                    </a:p>
                    <a:p>
                      <a:r>
                        <a:rPr lang="en-US" sz="1800" dirty="0"/>
                        <a:t>Government Law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Lawmakers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-Who can incorporate</a:t>
                      </a:r>
                    </a:p>
                    <a:p>
                      <a:r>
                        <a:rPr lang="en-US" sz="1800" dirty="0"/>
                        <a:t>-Board responsibilities on voting, quorum, </a:t>
                      </a:r>
                      <a:r>
                        <a:rPr lang="en-US" sz="1800" dirty="0" err="1"/>
                        <a:t>etc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07394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/>
                        <a:t>Articles of Incorporation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Founders/Board, Filed with Secretary of State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-Mission </a:t>
                      </a:r>
                    </a:p>
                    <a:p>
                      <a:r>
                        <a:rPr lang="en-US" sz="1800" dirty="0"/>
                        <a:t>-Deliverables</a:t>
                      </a:r>
                    </a:p>
                    <a:p>
                      <a:r>
                        <a:rPr lang="en-US" sz="1800" dirty="0"/>
                        <a:t>-Who can belong/support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08491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68517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7454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19294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95824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E7C5739-FC85-DCFE-1DF0-11B2CC12294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5000" dirty="0"/>
              <a:t>Avoiding Legal and Financial Pitfalls</a:t>
            </a:r>
            <a:br>
              <a:rPr lang="en-US" sz="5000" dirty="0"/>
            </a:br>
            <a:endParaRPr lang="en-US" sz="5000" dirty="0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B3295B93-97DD-88D7-B9CF-C5E0FDA4A42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Chad Rummel, </a:t>
            </a:r>
            <a:r>
              <a:rPr lang="en-US" sz="2800" dirty="0" err="1"/>
              <a:t>M.Ed</a:t>
            </a:r>
            <a:r>
              <a:rPr lang="en-US" sz="2800" dirty="0"/>
              <a:t>, CAE</a:t>
            </a:r>
            <a:br>
              <a:rPr lang="en-US" sz="2800" dirty="0"/>
            </a:br>
            <a:r>
              <a:rPr lang="en-US" i="1" dirty="0"/>
              <a:t>2025 Leadership Institute</a:t>
            </a:r>
            <a:endParaRPr lang="en-US" sz="2800" i="1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A4BD4E0-EC61-5091-D8EE-9C5EA1C7411A}"/>
              </a:ext>
            </a:extLst>
          </p:cNvPr>
          <p:cNvGrpSpPr/>
          <p:nvPr/>
        </p:nvGrpSpPr>
        <p:grpSpPr>
          <a:xfrm>
            <a:off x="9165510" y="3548848"/>
            <a:ext cx="1717293" cy="2214163"/>
            <a:chOff x="9165510" y="3548848"/>
            <a:chExt cx="1717293" cy="2214163"/>
          </a:xfrm>
        </p:grpSpPr>
        <p:pic>
          <p:nvPicPr>
            <p:cNvPr id="2" name="Picture 4" descr="25,500+ Scared Emoji Stock Illustrations, Royalty-Free ...">
              <a:extLst>
                <a:ext uri="{FF2B5EF4-FFF2-40B4-BE49-F238E27FC236}">
                  <a16:creationId xmlns:a16="http://schemas.microsoft.com/office/drawing/2014/main" id="{4EB0543B-4202-42E9-C56D-7BD27BA0DF8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65510" y="3548848"/>
              <a:ext cx="1717293" cy="17516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5893D705-5C14-DB15-4E75-D37B378F5880}"/>
                </a:ext>
              </a:extLst>
            </p:cNvPr>
            <p:cNvSpPr txBox="1"/>
            <p:nvPr/>
          </p:nvSpPr>
          <p:spPr>
            <a:xfrm>
              <a:off x="9453717" y="5362901"/>
              <a:ext cx="1253613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C00000"/>
                  </a:solidFill>
                </a:rPr>
                <a:t>SCARED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6450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9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9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A88359-DA24-4DB9-F7DF-D21ABB8B7E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82F9CD-0BE6-63EF-866B-6AC43BE31C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Hierarchy of Guiding Documents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930C7F7-EB17-627D-6D18-3A3569300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 fontScale="77500" lnSpcReduction="20000"/>
          </a:bodyPr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18394EC-998F-4A75-A298-338FFE107B74}" type="slidenum">
              <a:rPr lang="en-US" smtClean="0"/>
              <a:pPr/>
              <a:t>20</a:t>
            </a:fld>
            <a:endParaRPr lang="en-US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54E01B60-B602-655A-E3B8-34BB21F9DCBA}"/>
              </a:ext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03114545"/>
              </p:ext>
            </p:extLst>
          </p:nvPr>
        </p:nvGraphicFramePr>
        <p:xfrm>
          <a:off x="974360" y="1615440"/>
          <a:ext cx="10379439" cy="330200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2019563">
                  <a:extLst>
                    <a:ext uri="{9D8B030D-6E8A-4147-A177-3AD203B41FA5}">
                      <a16:colId xmlns:a16="http://schemas.microsoft.com/office/drawing/2014/main" val="2712206940"/>
                    </a:ext>
                  </a:extLst>
                </a:gridCol>
                <a:gridCol w="2934929">
                  <a:extLst>
                    <a:ext uri="{9D8B030D-6E8A-4147-A177-3AD203B41FA5}">
                      <a16:colId xmlns:a16="http://schemas.microsoft.com/office/drawing/2014/main" val="566255500"/>
                    </a:ext>
                  </a:extLst>
                </a:gridCol>
                <a:gridCol w="5424947">
                  <a:extLst>
                    <a:ext uri="{9D8B030D-6E8A-4147-A177-3AD203B41FA5}">
                      <a16:colId xmlns:a16="http://schemas.microsoft.com/office/drawing/2014/main" val="2939870652"/>
                    </a:ext>
                  </a:extLst>
                </a:gridCol>
              </a:tblGrid>
              <a:tr h="142240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C00000"/>
                          </a:solidFill>
                        </a:rPr>
                        <a:t>Document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C00000"/>
                          </a:solidFill>
                        </a:rPr>
                        <a:t>Created By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C00000"/>
                          </a:solidFill>
                        </a:rPr>
                        <a:t>Includes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58288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/>
                        <a:t>State/</a:t>
                      </a:r>
                    </a:p>
                    <a:p>
                      <a:r>
                        <a:rPr lang="en-US" sz="1800" dirty="0"/>
                        <a:t>Government Law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Lawmakers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-Who can incorporate</a:t>
                      </a:r>
                    </a:p>
                    <a:p>
                      <a:r>
                        <a:rPr lang="en-US" sz="1800" dirty="0"/>
                        <a:t>-Board responsibilities on voting, quorum, </a:t>
                      </a:r>
                      <a:r>
                        <a:rPr lang="en-US" sz="1800" dirty="0" err="1"/>
                        <a:t>etc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07394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/>
                        <a:t>Articles of Incorporation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Founders/Board, Filed with Secretary of State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-Mission </a:t>
                      </a:r>
                    </a:p>
                    <a:p>
                      <a:r>
                        <a:rPr lang="en-US" sz="1800" dirty="0"/>
                        <a:t>-Deliverables</a:t>
                      </a:r>
                    </a:p>
                    <a:p>
                      <a:r>
                        <a:rPr lang="en-US" sz="1800" dirty="0"/>
                        <a:t>-Who can belong/support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08491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/>
                        <a:t>Bylaws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Board of Directors (Usually Member Approved)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-Membership; -Officers; terms; “Authority”</a:t>
                      </a:r>
                    </a:p>
                    <a:p>
                      <a:r>
                        <a:rPr lang="en-US" sz="1800" dirty="0"/>
                        <a:t>-Standing Committees; Quorum; voting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68517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7454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19294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06582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80C401-C1F2-880A-7BA1-28D3DCC7C5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966058-4E11-0083-FD52-4FB8D3D5D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Hierarchy of Guiding Documents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7DAF51A-AF38-AC07-54E0-94BDB38A3B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 fontScale="77500" lnSpcReduction="20000"/>
          </a:bodyPr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18394EC-998F-4A75-A298-338FFE107B74}" type="slidenum">
              <a:rPr lang="en-US" smtClean="0"/>
              <a:pPr/>
              <a:t>21</a:t>
            </a:fld>
            <a:endParaRPr lang="en-US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D33264A1-18B6-AEE8-0A8E-DE74D04A097B}"/>
              </a:ext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655179873"/>
              </p:ext>
            </p:extLst>
          </p:nvPr>
        </p:nvGraphicFramePr>
        <p:xfrm>
          <a:off x="974360" y="1615440"/>
          <a:ext cx="10379439" cy="384556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2019563">
                  <a:extLst>
                    <a:ext uri="{9D8B030D-6E8A-4147-A177-3AD203B41FA5}">
                      <a16:colId xmlns:a16="http://schemas.microsoft.com/office/drawing/2014/main" val="2712206940"/>
                    </a:ext>
                  </a:extLst>
                </a:gridCol>
                <a:gridCol w="2934929">
                  <a:extLst>
                    <a:ext uri="{9D8B030D-6E8A-4147-A177-3AD203B41FA5}">
                      <a16:colId xmlns:a16="http://schemas.microsoft.com/office/drawing/2014/main" val="566255500"/>
                    </a:ext>
                  </a:extLst>
                </a:gridCol>
                <a:gridCol w="5424947">
                  <a:extLst>
                    <a:ext uri="{9D8B030D-6E8A-4147-A177-3AD203B41FA5}">
                      <a16:colId xmlns:a16="http://schemas.microsoft.com/office/drawing/2014/main" val="2939870652"/>
                    </a:ext>
                  </a:extLst>
                </a:gridCol>
              </a:tblGrid>
              <a:tr h="142240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C00000"/>
                          </a:solidFill>
                        </a:rPr>
                        <a:t>Document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C00000"/>
                          </a:solidFill>
                        </a:rPr>
                        <a:t>Created By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C00000"/>
                          </a:solidFill>
                        </a:rPr>
                        <a:t>Includes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58288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/>
                        <a:t>State/</a:t>
                      </a:r>
                    </a:p>
                    <a:p>
                      <a:r>
                        <a:rPr lang="en-US" sz="1800" dirty="0"/>
                        <a:t>Government Law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Lawmakers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-Who can incorporate</a:t>
                      </a:r>
                    </a:p>
                    <a:p>
                      <a:r>
                        <a:rPr lang="en-US" sz="1800" dirty="0"/>
                        <a:t>-Board responsibilities on voting, quorum, </a:t>
                      </a:r>
                      <a:r>
                        <a:rPr lang="en-US" sz="1800" dirty="0" err="1"/>
                        <a:t>etc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07394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/>
                        <a:t>Articles of Incorporation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Founders/Board, Filed with Secretary of State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-Mission </a:t>
                      </a:r>
                    </a:p>
                    <a:p>
                      <a:r>
                        <a:rPr lang="en-US" sz="1800" dirty="0"/>
                        <a:t>-Deliverables</a:t>
                      </a:r>
                    </a:p>
                    <a:p>
                      <a:r>
                        <a:rPr lang="en-US" sz="1800" dirty="0"/>
                        <a:t>-Who can belong/support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08491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/>
                        <a:t>Bylaws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Board of Directors (Usually Member Approved)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-Membership; -Officers; terms; “Authority”</a:t>
                      </a:r>
                    </a:p>
                    <a:p>
                      <a:r>
                        <a:rPr lang="en-US" sz="1800" dirty="0"/>
                        <a:t>-Standing Committees; Quorum; voting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68517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/>
                        <a:t>Policy Manual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Board of Directors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-Ad Hoc Committees</a:t>
                      </a:r>
                    </a:p>
                    <a:p>
                      <a:r>
                        <a:rPr lang="en-US" sz="1800" dirty="0"/>
                        <a:t>-Guidelines for Operating Outside of the Board Meeting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7454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19294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51488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E6D425-75E5-B6DD-7986-A83A55E417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BE380B-9B51-2DE9-DA34-F2B4433951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Hierarchy of Guiding Documents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C8314F0-EF54-CB06-7667-84055D97E4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 fontScale="77500" lnSpcReduction="20000"/>
          </a:bodyPr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18394EC-998F-4A75-A298-338FFE107B74}" type="slidenum">
              <a:rPr lang="en-US" smtClean="0"/>
              <a:pPr/>
              <a:t>22</a:t>
            </a:fld>
            <a:endParaRPr lang="en-US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B26E2BB8-7DE2-95F8-DAA6-CED0D5DBB245}"/>
              </a:ext>
            </a:extLst>
          </p:cNvPr>
          <p:cNvGraphicFramePr>
            <a:graphicFrameLocks noGrp="1"/>
          </p:cNvGraphicFramePr>
          <p:nvPr>
            <p:ph sz="quarter" idx="1"/>
          </p:nvPr>
        </p:nvGraphicFramePr>
        <p:xfrm>
          <a:off x="974360" y="1615440"/>
          <a:ext cx="10379439" cy="438912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2019563">
                  <a:extLst>
                    <a:ext uri="{9D8B030D-6E8A-4147-A177-3AD203B41FA5}">
                      <a16:colId xmlns:a16="http://schemas.microsoft.com/office/drawing/2014/main" val="2712206940"/>
                    </a:ext>
                  </a:extLst>
                </a:gridCol>
                <a:gridCol w="2934929">
                  <a:extLst>
                    <a:ext uri="{9D8B030D-6E8A-4147-A177-3AD203B41FA5}">
                      <a16:colId xmlns:a16="http://schemas.microsoft.com/office/drawing/2014/main" val="566255500"/>
                    </a:ext>
                  </a:extLst>
                </a:gridCol>
                <a:gridCol w="5424947">
                  <a:extLst>
                    <a:ext uri="{9D8B030D-6E8A-4147-A177-3AD203B41FA5}">
                      <a16:colId xmlns:a16="http://schemas.microsoft.com/office/drawing/2014/main" val="2939870652"/>
                    </a:ext>
                  </a:extLst>
                </a:gridCol>
              </a:tblGrid>
              <a:tr h="142240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C00000"/>
                          </a:solidFill>
                        </a:rPr>
                        <a:t>Document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C00000"/>
                          </a:solidFill>
                        </a:rPr>
                        <a:t>Created By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C00000"/>
                          </a:solidFill>
                        </a:rPr>
                        <a:t>Includes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58288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/>
                        <a:t>State/</a:t>
                      </a:r>
                    </a:p>
                    <a:p>
                      <a:r>
                        <a:rPr lang="en-US" sz="1800" dirty="0"/>
                        <a:t>Government Law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Lawmakers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-Who can incorporate</a:t>
                      </a:r>
                    </a:p>
                    <a:p>
                      <a:r>
                        <a:rPr lang="en-US" sz="1800" dirty="0"/>
                        <a:t>-Board responsibilities on voting, quorum, </a:t>
                      </a:r>
                      <a:r>
                        <a:rPr lang="en-US" sz="1800" dirty="0" err="1"/>
                        <a:t>etc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07394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/>
                        <a:t>Articles of Incorporation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Founders/Board, Filed with Secretary of State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-Mission </a:t>
                      </a:r>
                    </a:p>
                    <a:p>
                      <a:r>
                        <a:rPr lang="en-US" sz="1800" dirty="0"/>
                        <a:t>-Deliverables</a:t>
                      </a:r>
                    </a:p>
                    <a:p>
                      <a:r>
                        <a:rPr lang="en-US" sz="1800" dirty="0"/>
                        <a:t>-Who can belong/support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08491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/>
                        <a:t>Bylaws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Board of Directors (Usually Member Approved)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-Membership; -Officers; terms; “Authority”</a:t>
                      </a:r>
                    </a:p>
                    <a:p>
                      <a:r>
                        <a:rPr lang="en-US" sz="1800" dirty="0"/>
                        <a:t>-Standing Committees; Quorum; voting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68517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/>
                        <a:t>Policy Manual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Board of Directors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-Ad Hoc Committees</a:t>
                      </a:r>
                    </a:p>
                    <a:p>
                      <a:r>
                        <a:rPr lang="en-US" sz="1800" dirty="0"/>
                        <a:t>-Guidelines for Operating Outside of the Board Meeting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7454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/>
                        <a:t>Operations Manual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Committees; Staff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-Day to Day Operations</a:t>
                      </a:r>
                    </a:p>
                    <a:p>
                      <a:r>
                        <a:rPr lang="en-US" sz="1800" dirty="0"/>
                        <a:t>-Processes and Procedures</a:t>
                      </a:r>
                    </a:p>
                    <a:p>
                      <a:r>
                        <a:rPr lang="en-US" sz="1800" dirty="0"/>
                        <a:t>-Not Legally Binding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1929406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4AE9D996-4095-1DED-F9A7-B57749F17C81}"/>
              </a:ext>
            </a:extLst>
          </p:cNvPr>
          <p:cNvSpPr/>
          <p:nvPr/>
        </p:nvSpPr>
        <p:spPr>
          <a:xfrm>
            <a:off x="974360" y="3554362"/>
            <a:ext cx="10822900" cy="2585198"/>
          </a:xfrm>
          <a:prstGeom prst="rect">
            <a:avLst/>
          </a:prstGeom>
          <a:solidFill>
            <a:srgbClr val="FFFF00">
              <a:alpha val="23137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56C7C943-9F65-48FE-D176-1A2E9D797897}"/>
              </a:ext>
            </a:extLst>
          </p:cNvPr>
          <p:cNvSpPr/>
          <p:nvPr/>
        </p:nvSpPr>
        <p:spPr>
          <a:xfrm>
            <a:off x="10956559" y="1699260"/>
            <a:ext cx="1066800" cy="44958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22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2C8EE3-7A33-45D4-B111-0C3FCDEC32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Governance Nomenclature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FF17D56-9BE4-44AA-B1C6-B89B1E30D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 fontScale="77500" lnSpcReduction="20000"/>
          </a:bodyPr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18394EC-998F-4A75-A298-338FFE107B74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3074" name="Picture 2" descr="Hello my Name is Dry Erase Reusable Name Tag">
            <a:extLst>
              <a:ext uri="{FF2B5EF4-FFF2-40B4-BE49-F238E27FC236}">
                <a16:creationId xmlns:a16="http://schemas.microsoft.com/office/drawing/2014/main" id="{394FD7A3-5D7F-38B8-C606-E61CEF5C75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39" b="17672"/>
          <a:stretch/>
        </p:blipFill>
        <p:spPr bwMode="auto">
          <a:xfrm>
            <a:off x="3238500" y="2056344"/>
            <a:ext cx="5715000" cy="3759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2003AED-DA58-6DB3-3D68-BAF25C16B2A0}"/>
              </a:ext>
            </a:extLst>
          </p:cNvPr>
          <p:cNvSpPr txBox="1"/>
          <p:nvPr/>
        </p:nvSpPr>
        <p:spPr>
          <a:xfrm>
            <a:off x="3585148" y="3939889"/>
            <a:ext cx="5021704" cy="70788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Bradley Hand ITC" panose="03070402050302030203" pitchFamily="66" charset="0"/>
              </a:rPr>
              <a:t>Board of Directors?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CE305BA-CD23-AA91-DACB-4244B77E8EC3}"/>
              </a:ext>
            </a:extLst>
          </p:cNvPr>
          <p:cNvSpPr txBox="1"/>
          <p:nvPr/>
        </p:nvSpPr>
        <p:spPr>
          <a:xfrm>
            <a:off x="3585148" y="3956689"/>
            <a:ext cx="5021704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Bradley Hand ITC" panose="03070402050302030203" pitchFamily="66" charset="0"/>
              </a:rPr>
              <a:t>Executive Committee</a:t>
            </a:r>
          </a:p>
        </p:txBody>
      </p:sp>
    </p:spTree>
    <p:extLst>
      <p:ext uri="{BB962C8B-B14F-4D97-AF65-F5344CB8AC3E}">
        <p14:creationId xmlns:p14="http://schemas.microsoft.com/office/powerpoint/2010/main" val="2659246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Governance Nomenclature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 fontScale="77500" lnSpcReduction="20000"/>
          </a:bodyPr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18394EC-998F-4A75-A298-338FFE107B74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DA86742-731C-4005-B9CF-ED02E5130B1A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Must use naming structure established in Bylaws</a:t>
            </a:r>
          </a:p>
          <a:p>
            <a:r>
              <a:rPr lang="en-US" dirty="0"/>
              <a:t>Names establish authority</a:t>
            </a:r>
          </a:p>
          <a:p>
            <a:r>
              <a:rPr lang="en-US" dirty="0"/>
              <a:t>All volunteers have same </a:t>
            </a:r>
            <a:r>
              <a:rPr lang="en-US" b="1" dirty="0"/>
              <a:t>Fiduciary</a:t>
            </a:r>
            <a:r>
              <a:rPr lang="en-US" dirty="0"/>
              <a:t> Responsibility; nomenclature defines different </a:t>
            </a:r>
            <a:r>
              <a:rPr lang="en-US" b="1" dirty="0"/>
              <a:t>Legal</a:t>
            </a:r>
            <a:r>
              <a:rPr lang="en-US" dirty="0"/>
              <a:t> Responsibility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08444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2C8EE3-7A33-45D4-B111-0C3FCDEC32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Governance Nomenclature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FF17D56-9BE4-44AA-B1C6-B89B1E30D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 fontScale="77500" lnSpcReduction="20000"/>
          </a:bodyPr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18394EC-998F-4A75-A298-338FFE107B74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0F7CFDE-02D6-476A-AB2C-34C3F6DCE8DA}"/>
              </a:ext>
            </a:extLst>
          </p:cNvPr>
          <p:cNvSpPr txBox="1"/>
          <p:nvPr/>
        </p:nvSpPr>
        <p:spPr>
          <a:xfrm>
            <a:off x="2700939" y="3424881"/>
            <a:ext cx="1524000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Boar MAL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982055C-E072-42DD-BB61-9C4481B8D6B5}"/>
              </a:ext>
            </a:extLst>
          </p:cNvPr>
          <p:cNvSpPr txBox="1"/>
          <p:nvPr/>
        </p:nvSpPr>
        <p:spPr>
          <a:xfrm>
            <a:off x="4377339" y="3416643"/>
            <a:ext cx="1524000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Board MAL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B755910-BB29-4E12-8593-89FA2C45F9CE}"/>
              </a:ext>
            </a:extLst>
          </p:cNvPr>
          <p:cNvSpPr txBox="1"/>
          <p:nvPr/>
        </p:nvSpPr>
        <p:spPr>
          <a:xfrm>
            <a:off x="6039323" y="3424881"/>
            <a:ext cx="1524000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Board MAL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2894B2B-51C1-4F98-A92C-9F5A80FC7F7C}"/>
              </a:ext>
            </a:extLst>
          </p:cNvPr>
          <p:cNvSpPr txBox="1"/>
          <p:nvPr/>
        </p:nvSpPr>
        <p:spPr>
          <a:xfrm>
            <a:off x="7701307" y="3424881"/>
            <a:ext cx="1524000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Board MAL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F8BB66A-D1EF-4851-B939-12B5CB239F68}"/>
              </a:ext>
            </a:extLst>
          </p:cNvPr>
          <p:cNvSpPr txBox="1"/>
          <p:nvPr/>
        </p:nvSpPr>
        <p:spPr>
          <a:xfrm>
            <a:off x="2722522" y="3926015"/>
            <a:ext cx="1524000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Boar MAL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484F437-58AC-45AF-9380-F97A56CE4990}"/>
              </a:ext>
            </a:extLst>
          </p:cNvPr>
          <p:cNvSpPr txBox="1"/>
          <p:nvPr/>
        </p:nvSpPr>
        <p:spPr>
          <a:xfrm>
            <a:off x="4398922" y="3917777"/>
            <a:ext cx="1524000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Board MAL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E216FEE-69B0-437C-9CF5-78A03CA151CC}"/>
              </a:ext>
            </a:extLst>
          </p:cNvPr>
          <p:cNvSpPr txBox="1"/>
          <p:nvPr/>
        </p:nvSpPr>
        <p:spPr>
          <a:xfrm>
            <a:off x="6060906" y="3926015"/>
            <a:ext cx="1524000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Board MAL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9AE0A7A-9DAB-4EC3-965F-6020AD6B67FC}"/>
              </a:ext>
            </a:extLst>
          </p:cNvPr>
          <p:cNvSpPr txBox="1"/>
          <p:nvPr/>
        </p:nvSpPr>
        <p:spPr>
          <a:xfrm>
            <a:off x="7722890" y="3926015"/>
            <a:ext cx="1524000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Board MAL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CFB2FEC-2CE0-4649-BFFD-84BFE3D7148E}"/>
              </a:ext>
            </a:extLst>
          </p:cNvPr>
          <p:cNvSpPr txBox="1"/>
          <p:nvPr/>
        </p:nvSpPr>
        <p:spPr>
          <a:xfrm>
            <a:off x="1978069" y="5266038"/>
            <a:ext cx="1524000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Chapters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AF3705B-1549-4CB4-A0AB-489CEFE848F4}"/>
              </a:ext>
            </a:extLst>
          </p:cNvPr>
          <p:cNvSpPr txBox="1"/>
          <p:nvPr/>
        </p:nvSpPr>
        <p:spPr>
          <a:xfrm>
            <a:off x="3654469" y="5257800"/>
            <a:ext cx="1524000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SIGS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274AE33-C855-4C5D-B49E-515EE7F05DBC}"/>
              </a:ext>
            </a:extLst>
          </p:cNvPr>
          <p:cNvSpPr txBox="1"/>
          <p:nvPr/>
        </p:nvSpPr>
        <p:spPr>
          <a:xfrm>
            <a:off x="5316453" y="5266038"/>
            <a:ext cx="1524000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Committees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E46354A-95BA-438E-A6CA-31CEC8B6805A}"/>
              </a:ext>
            </a:extLst>
          </p:cNvPr>
          <p:cNvSpPr txBox="1"/>
          <p:nvPr/>
        </p:nvSpPr>
        <p:spPr>
          <a:xfrm>
            <a:off x="6978437" y="5266038"/>
            <a:ext cx="1524000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Workgroups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1CB4CB7-8CA2-4A1A-9829-E4E4A47EE07C}"/>
              </a:ext>
            </a:extLst>
          </p:cNvPr>
          <p:cNvSpPr txBox="1"/>
          <p:nvPr/>
        </p:nvSpPr>
        <p:spPr>
          <a:xfrm>
            <a:off x="8654837" y="5257800"/>
            <a:ext cx="1524000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Subdivisions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8D6E13A-543C-4DBB-A7D0-F5EBB5E7A823}"/>
              </a:ext>
            </a:extLst>
          </p:cNvPr>
          <p:cNvSpPr txBox="1"/>
          <p:nvPr/>
        </p:nvSpPr>
        <p:spPr>
          <a:xfrm>
            <a:off x="2772032" y="2554415"/>
            <a:ext cx="1524000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President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0AE915F-DEEB-4B90-9324-85F1CFE5FB23}"/>
              </a:ext>
            </a:extLst>
          </p:cNvPr>
          <p:cNvSpPr txBox="1"/>
          <p:nvPr/>
        </p:nvSpPr>
        <p:spPr>
          <a:xfrm>
            <a:off x="4448432" y="2546178"/>
            <a:ext cx="1524000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Past President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83BBAB7-769B-4523-B1ED-D2C6401A87C7}"/>
              </a:ext>
            </a:extLst>
          </p:cNvPr>
          <p:cNvSpPr txBox="1"/>
          <p:nvPr/>
        </p:nvSpPr>
        <p:spPr>
          <a:xfrm>
            <a:off x="6110416" y="2554416"/>
            <a:ext cx="1524000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President Elect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6D58139-79C6-4C3B-9F29-C8F5899C0895}"/>
              </a:ext>
            </a:extLst>
          </p:cNvPr>
          <p:cNvSpPr txBox="1"/>
          <p:nvPr/>
        </p:nvSpPr>
        <p:spPr>
          <a:xfrm>
            <a:off x="7772400" y="2554415"/>
            <a:ext cx="1524000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Treasurer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4123F06-D708-44EA-A286-BC864621DCC1}"/>
              </a:ext>
            </a:extLst>
          </p:cNvPr>
          <p:cNvSpPr/>
          <p:nvPr/>
        </p:nvSpPr>
        <p:spPr>
          <a:xfrm>
            <a:off x="1822539" y="2221468"/>
            <a:ext cx="8537531" cy="990600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5BE8147-6BB4-48BB-8AFC-1CAC87FE0BF6}"/>
              </a:ext>
            </a:extLst>
          </p:cNvPr>
          <p:cNvSpPr txBox="1"/>
          <p:nvPr/>
        </p:nvSpPr>
        <p:spPr>
          <a:xfrm>
            <a:off x="4873669" y="2069068"/>
            <a:ext cx="24384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Executive Committee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3992722-139E-42A8-854D-CA8E03A0A935}"/>
              </a:ext>
            </a:extLst>
          </p:cNvPr>
          <p:cNvSpPr/>
          <p:nvPr/>
        </p:nvSpPr>
        <p:spPr>
          <a:xfrm>
            <a:off x="1825670" y="1927313"/>
            <a:ext cx="8537531" cy="2644687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BB0209D-84D1-452E-B98B-B23F711CECB8}"/>
              </a:ext>
            </a:extLst>
          </p:cNvPr>
          <p:cNvSpPr txBox="1"/>
          <p:nvPr/>
        </p:nvSpPr>
        <p:spPr>
          <a:xfrm>
            <a:off x="4876800" y="1774913"/>
            <a:ext cx="24384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Board</a:t>
            </a:r>
          </a:p>
        </p:txBody>
      </p:sp>
    </p:spTree>
    <p:extLst>
      <p:ext uri="{BB962C8B-B14F-4D97-AF65-F5344CB8AC3E}">
        <p14:creationId xmlns:p14="http://schemas.microsoft.com/office/powerpoint/2010/main" val="4020552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8" grpId="0" animBg="1"/>
      <p:bldP spid="19" grpId="0" animBg="1"/>
      <p:bldP spid="20" grpId="0" animBg="1"/>
      <p:bldP spid="21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8" grpId="0" animBg="1"/>
      <p:bldP spid="9" grpId="0" animBg="1"/>
      <p:bldP spid="10" grpId="0" animBg="1"/>
      <p:bldP spid="11" grpId="0" animBg="1"/>
      <p:bldP spid="30" grpId="0" animBg="1"/>
      <p:bldP spid="30" grpId="1" animBg="1"/>
      <p:bldP spid="29" grpId="0" animBg="1"/>
      <p:bldP spid="29" grpId="1" animBg="1"/>
      <p:bldP spid="31" grpId="0" animBg="1"/>
      <p:bldP spid="3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2C8EE3-7A33-45D4-B111-0C3FCDEC32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STUDY: SPSP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FF17D56-9BE4-44AA-B1C6-B89B1E30D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 fontScale="77500" lnSpcReduction="20000"/>
          </a:bodyPr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18394EC-998F-4A75-A298-338FFE107B74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8390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2C8EE3-7A33-45D4-B111-0C3FCDEC32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STUDY: SPSP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FF17D56-9BE4-44AA-B1C6-B89B1E30D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 fontScale="77500" lnSpcReduction="20000"/>
          </a:bodyPr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18394EC-998F-4A75-A298-338FFE107B74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8D6E13A-543C-4DBB-A7D0-F5EBB5E7A823}"/>
              </a:ext>
            </a:extLst>
          </p:cNvPr>
          <p:cNvSpPr txBox="1"/>
          <p:nvPr/>
        </p:nvSpPr>
        <p:spPr>
          <a:xfrm>
            <a:off x="2772032" y="2554415"/>
            <a:ext cx="1524000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President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0AE915F-DEEB-4B90-9324-85F1CFE5FB23}"/>
              </a:ext>
            </a:extLst>
          </p:cNvPr>
          <p:cNvSpPr txBox="1"/>
          <p:nvPr/>
        </p:nvSpPr>
        <p:spPr>
          <a:xfrm>
            <a:off x="4448432" y="2546178"/>
            <a:ext cx="1524000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Past President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83BBAB7-769B-4523-B1ED-D2C6401A87C7}"/>
              </a:ext>
            </a:extLst>
          </p:cNvPr>
          <p:cNvSpPr txBox="1"/>
          <p:nvPr/>
        </p:nvSpPr>
        <p:spPr>
          <a:xfrm>
            <a:off x="6110416" y="2554416"/>
            <a:ext cx="1524000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President Elect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6D58139-79C6-4C3B-9F29-C8F5899C0895}"/>
              </a:ext>
            </a:extLst>
          </p:cNvPr>
          <p:cNvSpPr txBox="1"/>
          <p:nvPr/>
        </p:nvSpPr>
        <p:spPr>
          <a:xfrm>
            <a:off x="7772400" y="2554415"/>
            <a:ext cx="1524000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Treasurer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4123F06-D708-44EA-A286-BC864621DCC1}"/>
              </a:ext>
            </a:extLst>
          </p:cNvPr>
          <p:cNvSpPr/>
          <p:nvPr/>
        </p:nvSpPr>
        <p:spPr>
          <a:xfrm>
            <a:off x="1822539" y="2286000"/>
            <a:ext cx="8537531" cy="990600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5BE8147-6BB4-48BB-8AFC-1CAC87FE0BF6}"/>
              </a:ext>
            </a:extLst>
          </p:cNvPr>
          <p:cNvSpPr txBox="1"/>
          <p:nvPr/>
        </p:nvSpPr>
        <p:spPr>
          <a:xfrm>
            <a:off x="4873669" y="2133600"/>
            <a:ext cx="24384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Executive Committee</a:t>
            </a:r>
          </a:p>
        </p:txBody>
      </p:sp>
    </p:spTree>
    <p:extLst>
      <p:ext uri="{BB962C8B-B14F-4D97-AF65-F5344CB8AC3E}">
        <p14:creationId xmlns:p14="http://schemas.microsoft.com/office/powerpoint/2010/main" val="35789176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2C8EE3-7A33-45D4-B111-0C3FCDEC32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STUDY: SPSP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FF17D56-9BE4-44AA-B1C6-B89B1E30D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 fontScale="77500" lnSpcReduction="20000"/>
          </a:bodyPr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18394EC-998F-4A75-A298-338FFE107B74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0F7CFDE-02D6-476A-AB2C-34C3F6DCE8DA}"/>
              </a:ext>
            </a:extLst>
          </p:cNvPr>
          <p:cNvSpPr txBox="1"/>
          <p:nvPr/>
        </p:nvSpPr>
        <p:spPr>
          <a:xfrm>
            <a:off x="2700939" y="3424881"/>
            <a:ext cx="1524000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Boar MAL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982055C-E072-42DD-BB61-9C4481B8D6B5}"/>
              </a:ext>
            </a:extLst>
          </p:cNvPr>
          <p:cNvSpPr txBox="1"/>
          <p:nvPr/>
        </p:nvSpPr>
        <p:spPr>
          <a:xfrm>
            <a:off x="4377339" y="3416643"/>
            <a:ext cx="1524000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Board MAL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B755910-BB29-4E12-8593-89FA2C45F9CE}"/>
              </a:ext>
            </a:extLst>
          </p:cNvPr>
          <p:cNvSpPr txBox="1"/>
          <p:nvPr/>
        </p:nvSpPr>
        <p:spPr>
          <a:xfrm>
            <a:off x="6039323" y="3424881"/>
            <a:ext cx="1524000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Boar MAL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2894B2B-51C1-4F98-A92C-9F5A80FC7F7C}"/>
              </a:ext>
            </a:extLst>
          </p:cNvPr>
          <p:cNvSpPr txBox="1"/>
          <p:nvPr/>
        </p:nvSpPr>
        <p:spPr>
          <a:xfrm>
            <a:off x="7701307" y="3424881"/>
            <a:ext cx="1524000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Board MAL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F8BB66A-D1EF-4851-B939-12B5CB239F68}"/>
              </a:ext>
            </a:extLst>
          </p:cNvPr>
          <p:cNvSpPr txBox="1"/>
          <p:nvPr/>
        </p:nvSpPr>
        <p:spPr>
          <a:xfrm>
            <a:off x="2722522" y="3926015"/>
            <a:ext cx="1524000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Boar MAL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484F437-58AC-45AF-9380-F97A56CE4990}"/>
              </a:ext>
            </a:extLst>
          </p:cNvPr>
          <p:cNvSpPr txBox="1"/>
          <p:nvPr/>
        </p:nvSpPr>
        <p:spPr>
          <a:xfrm>
            <a:off x="4398922" y="3917777"/>
            <a:ext cx="1524000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Board MAL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E216FEE-69B0-437C-9CF5-78A03CA151CC}"/>
              </a:ext>
            </a:extLst>
          </p:cNvPr>
          <p:cNvSpPr txBox="1"/>
          <p:nvPr/>
        </p:nvSpPr>
        <p:spPr>
          <a:xfrm>
            <a:off x="6060906" y="3926015"/>
            <a:ext cx="1524000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Board MAL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9AE0A7A-9DAB-4EC3-965F-6020AD6B67FC}"/>
              </a:ext>
            </a:extLst>
          </p:cNvPr>
          <p:cNvSpPr txBox="1"/>
          <p:nvPr/>
        </p:nvSpPr>
        <p:spPr>
          <a:xfrm>
            <a:off x="7722890" y="3926015"/>
            <a:ext cx="1524000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Board MAL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8D6E13A-543C-4DBB-A7D0-F5EBB5E7A823}"/>
              </a:ext>
            </a:extLst>
          </p:cNvPr>
          <p:cNvSpPr txBox="1"/>
          <p:nvPr/>
        </p:nvSpPr>
        <p:spPr>
          <a:xfrm>
            <a:off x="2772032" y="2554415"/>
            <a:ext cx="1524000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President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0AE915F-DEEB-4B90-9324-85F1CFE5FB23}"/>
              </a:ext>
            </a:extLst>
          </p:cNvPr>
          <p:cNvSpPr txBox="1"/>
          <p:nvPr/>
        </p:nvSpPr>
        <p:spPr>
          <a:xfrm>
            <a:off x="4448432" y="2546178"/>
            <a:ext cx="1524000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Past President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83BBAB7-769B-4523-B1ED-D2C6401A87C7}"/>
              </a:ext>
            </a:extLst>
          </p:cNvPr>
          <p:cNvSpPr txBox="1"/>
          <p:nvPr/>
        </p:nvSpPr>
        <p:spPr>
          <a:xfrm>
            <a:off x="6110416" y="2554416"/>
            <a:ext cx="1524000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President Elect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6D58139-79C6-4C3B-9F29-C8F5899C0895}"/>
              </a:ext>
            </a:extLst>
          </p:cNvPr>
          <p:cNvSpPr txBox="1"/>
          <p:nvPr/>
        </p:nvSpPr>
        <p:spPr>
          <a:xfrm>
            <a:off x="7772400" y="2554415"/>
            <a:ext cx="1524000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Treasurer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3992722-139E-42A8-854D-CA8E03A0A935}"/>
              </a:ext>
            </a:extLst>
          </p:cNvPr>
          <p:cNvSpPr/>
          <p:nvPr/>
        </p:nvSpPr>
        <p:spPr>
          <a:xfrm>
            <a:off x="1825670" y="2003514"/>
            <a:ext cx="8537531" cy="2644687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BB0209D-84D1-452E-B98B-B23F711CECB8}"/>
              </a:ext>
            </a:extLst>
          </p:cNvPr>
          <p:cNvSpPr txBox="1"/>
          <p:nvPr/>
        </p:nvSpPr>
        <p:spPr>
          <a:xfrm>
            <a:off x="4876800" y="1851114"/>
            <a:ext cx="24384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Board</a:t>
            </a:r>
          </a:p>
        </p:txBody>
      </p:sp>
    </p:spTree>
    <p:extLst>
      <p:ext uri="{BB962C8B-B14F-4D97-AF65-F5344CB8AC3E}">
        <p14:creationId xmlns:p14="http://schemas.microsoft.com/office/powerpoint/2010/main" val="6976964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2C8EE3-7A33-45D4-B111-0C3FCDEC32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STUDY: SPSP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FF17D56-9BE4-44AA-B1C6-B89B1E30D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 fontScale="77500" lnSpcReduction="20000"/>
          </a:bodyPr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18394EC-998F-4A75-A298-338FFE107B74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0F7CFDE-02D6-476A-AB2C-34C3F6DCE8DA}"/>
              </a:ext>
            </a:extLst>
          </p:cNvPr>
          <p:cNvSpPr txBox="1"/>
          <p:nvPr/>
        </p:nvSpPr>
        <p:spPr>
          <a:xfrm>
            <a:off x="2700939" y="3424881"/>
            <a:ext cx="1524000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Boar MAL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982055C-E072-42DD-BB61-9C4481B8D6B5}"/>
              </a:ext>
            </a:extLst>
          </p:cNvPr>
          <p:cNvSpPr txBox="1"/>
          <p:nvPr/>
        </p:nvSpPr>
        <p:spPr>
          <a:xfrm>
            <a:off x="4377339" y="3416643"/>
            <a:ext cx="1524000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Board MAL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B755910-BB29-4E12-8593-89FA2C45F9CE}"/>
              </a:ext>
            </a:extLst>
          </p:cNvPr>
          <p:cNvSpPr txBox="1"/>
          <p:nvPr/>
        </p:nvSpPr>
        <p:spPr>
          <a:xfrm>
            <a:off x="6039323" y="3424881"/>
            <a:ext cx="1524000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Boar MAL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2894B2B-51C1-4F98-A92C-9F5A80FC7F7C}"/>
              </a:ext>
            </a:extLst>
          </p:cNvPr>
          <p:cNvSpPr txBox="1"/>
          <p:nvPr/>
        </p:nvSpPr>
        <p:spPr>
          <a:xfrm>
            <a:off x="7701307" y="3424881"/>
            <a:ext cx="1524000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Board MAL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F8BB66A-D1EF-4851-B939-12B5CB239F68}"/>
              </a:ext>
            </a:extLst>
          </p:cNvPr>
          <p:cNvSpPr txBox="1"/>
          <p:nvPr/>
        </p:nvSpPr>
        <p:spPr>
          <a:xfrm>
            <a:off x="2722522" y="3926015"/>
            <a:ext cx="1524000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Boar MAL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484F437-58AC-45AF-9380-F97A56CE4990}"/>
              </a:ext>
            </a:extLst>
          </p:cNvPr>
          <p:cNvSpPr txBox="1"/>
          <p:nvPr/>
        </p:nvSpPr>
        <p:spPr>
          <a:xfrm>
            <a:off x="4398922" y="3917777"/>
            <a:ext cx="1524000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Board MAL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E216FEE-69B0-437C-9CF5-78A03CA151CC}"/>
              </a:ext>
            </a:extLst>
          </p:cNvPr>
          <p:cNvSpPr txBox="1"/>
          <p:nvPr/>
        </p:nvSpPr>
        <p:spPr>
          <a:xfrm>
            <a:off x="6060906" y="3926015"/>
            <a:ext cx="1524000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Board MAL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9AE0A7A-9DAB-4EC3-965F-6020AD6B67FC}"/>
              </a:ext>
            </a:extLst>
          </p:cNvPr>
          <p:cNvSpPr txBox="1"/>
          <p:nvPr/>
        </p:nvSpPr>
        <p:spPr>
          <a:xfrm>
            <a:off x="7722890" y="3926015"/>
            <a:ext cx="1524000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Board MAL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CFB2FEC-2CE0-4649-BFFD-84BFE3D7148E}"/>
              </a:ext>
            </a:extLst>
          </p:cNvPr>
          <p:cNvSpPr txBox="1"/>
          <p:nvPr/>
        </p:nvSpPr>
        <p:spPr>
          <a:xfrm>
            <a:off x="1978069" y="5498068"/>
            <a:ext cx="1524000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Committees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AF3705B-1549-4CB4-A0AB-489CEFE848F4}"/>
              </a:ext>
            </a:extLst>
          </p:cNvPr>
          <p:cNvSpPr txBox="1"/>
          <p:nvPr/>
        </p:nvSpPr>
        <p:spPr>
          <a:xfrm>
            <a:off x="3654469" y="5489830"/>
            <a:ext cx="1524000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Editors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274AE33-C855-4C5D-B49E-515EE7F05DBC}"/>
              </a:ext>
            </a:extLst>
          </p:cNvPr>
          <p:cNvSpPr txBox="1"/>
          <p:nvPr/>
        </p:nvSpPr>
        <p:spPr>
          <a:xfrm>
            <a:off x="5316453" y="5498068"/>
            <a:ext cx="1524000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Task Forces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E46354A-95BA-438E-A6CA-31CEC8B6805A}"/>
              </a:ext>
            </a:extLst>
          </p:cNvPr>
          <p:cNvSpPr txBox="1"/>
          <p:nvPr/>
        </p:nvSpPr>
        <p:spPr>
          <a:xfrm>
            <a:off x="6978437" y="5498068"/>
            <a:ext cx="1524000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Foundation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1CB4CB7-8CA2-4A1A-9829-E4E4A47EE07C}"/>
              </a:ext>
            </a:extLst>
          </p:cNvPr>
          <p:cNvSpPr txBox="1"/>
          <p:nvPr/>
        </p:nvSpPr>
        <p:spPr>
          <a:xfrm>
            <a:off x="8654837" y="5489830"/>
            <a:ext cx="1524000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Staff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8D6E13A-543C-4DBB-A7D0-F5EBB5E7A823}"/>
              </a:ext>
            </a:extLst>
          </p:cNvPr>
          <p:cNvSpPr txBox="1"/>
          <p:nvPr/>
        </p:nvSpPr>
        <p:spPr>
          <a:xfrm>
            <a:off x="2772032" y="2554415"/>
            <a:ext cx="1524000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President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0AE915F-DEEB-4B90-9324-85F1CFE5FB23}"/>
              </a:ext>
            </a:extLst>
          </p:cNvPr>
          <p:cNvSpPr txBox="1"/>
          <p:nvPr/>
        </p:nvSpPr>
        <p:spPr>
          <a:xfrm>
            <a:off x="4448432" y="2546178"/>
            <a:ext cx="1524000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Past President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83BBAB7-769B-4523-B1ED-D2C6401A87C7}"/>
              </a:ext>
            </a:extLst>
          </p:cNvPr>
          <p:cNvSpPr txBox="1"/>
          <p:nvPr/>
        </p:nvSpPr>
        <p:spPr>
          <a:xfrm>
            <a:off x="6110416" y="2554416"/>
            <a:ext cx="1524000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President Elect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6D58139-79C6-4C3B-9F29-C8F5899C0895}"/>
              </a:ext>
            </a:extLst>
          </p:cNvPr>
          <p:cNvSpPr txBox="1"/>
          <p:nvPr/>
        </p:nvSpPr>
        <p:spPr>
          <a:xfrm>
            <a:off x="7772400" y="2554415"/>
            <a:ext cx="1524000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Treasurer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3992722-139E-42A8-854D-CA8E03A0A935}"/>
              </a:ext>
            </a:extLst>
          </p:cNvPr>
          <p:cNvSpPr/>
          <p:nvPr/>
        </p:nvSpPr>
        <p:spPr>
          <a:xfrm>
            <a:off x="1825670" y="2003514"/>
            <a:ext cx="8537531" cy="2644687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BB0209D-84D1-452E-B98B-B23F711CECB8}"/>
              </a:ext>
            </a:extLst>
          </p:cNvPr>
          <p:cNvSpPr txBox="1"/>
          <p:nvPr/>
        </p:nvSpPr>
        <p:spPr>
          <a:xfrm>
            <a:off x="4876800" y="1851114"/>
            <a:ext cx="24384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Board</a:t>
            </a:r>
          </a:p>
        </p:txBody>
      </p:sp>
    </p:spTree>
    <p:extLst>
      <p:ext uri="{BB962C8B-B14F-4D97-AF65-F5344CB8AC3E}">
        <p14:creationId xmlns:p14="http://schemas.microsoft.com/office/powerpoint/2010/main" val="15328116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473775-0531-43BD-B588-7852ECA9AB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Four Truths and a Lie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F90A2DF-6D37-446C-B0EC-D13DC97637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 fontScale="77500" lnSpcReduction="20000"/>
          </a:bodyPr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18394EC-998F-4A75-A298-338FFE107B74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1026" name="Picture 2" descr="Alcohol Images - Free Download on Freepik">
            <a:extLst>
              <a:ext uri="{FF2B5EF4-FFF2-40B4-BE49-F238E27FC236}">
                <a16:creationId xmlns:a16="http://schemas.microsoft.com/office/drawing/2014/main" id="{911AC97C-FB70-B9D6-C3E0-4B93D9F1C7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67" b="13041"/>
          <a:stretch/>
        </p:blipFill>
        <p:spPr bwMode="auto">
          <a:xfrm>
            <a:off x="3372465" y="1784554"/>
            <a:ext cx="5447070" cy="4291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354CFBB-07AF-D1C7-74AF-DE95963E8839}"/>
              </a:ext>
            </a:extLst>
          </p:cNvPr>
          <p:cNvSpPr txBox="1"/>
          <p:nvPr/>
        </p:nvSpPr>
        <p:spPr>
          <a:xfrm>
            <a:off x="3500284" y="1784553"/>
            <a:ext cx="4970206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400" dirty="0">
                <a:solidFill>
                  <a:srgbClr val="FF0000"/>
                </a:solidFill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3573039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2C8EE3-7A33-45D4-B111-0C3FCDEC32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STUDY: SPSP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FF17D56-9BE4-44AA-B1C6-B89B1E30D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 fontScale="77500" lnSpcReduction="20000"/>
          </a:bodyPr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18394EC-998F-4A75-A298-338FFE107B74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0F7CFDE-02D6-476A-AB2C-34C3F6DCE8DA}"/>
              </a:ext>
            </a:extLst>
          </p:cNvPr>
          <p:cNvSpPr txBox="1"/>
          <p:nvPr/>
        </p:nvSpPr>
        <p:spPr>
          <a:xfrm>
            <a:off x="2700939" y="3424881"/>
            <a:ext cx="1524000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Board MAL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982055C-E072-42DD-BB61-9C4481B8D6B5}"/>
              </a:ext>
            </a:extLst>
          </p:cNvPr>
          <p:cNvSpPr txBox="1"/>
          <p:nvPr/>
        </p:nvSpPr>
        <p:spPr>
          <a:xfrm>
            <a:off x="4377339" y="3416643"/>
            <a:ext cx="1524000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Board MAL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B755910-BB29-4E12-8593-89FA2C45F9CE}"/>
              </a:ext>
            </a:extLst>
          </p:cNvPr>
          <p:cNvSpPr txBox="1"/>
          <p:nvPr/>
        </p:nvSpPr>
        <p:spPr>
          <a:xfrm>
            <a:off x="6039323" y="3424881"/>
            <a:ext cx="1524000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Board MAL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2894B2B-51C1-4F98-A92C-9F5A80FC7F7C}"/>
              </a:ext>
            </a:extLst>
          </p:cNvPr>
          <p:cNvSpPr txBox="1"/>
          <p:nvPr/>
        </p:nvSpPr>
        <p:spPr>
          <a:xfrm>
            <a:off x="7701307" y="3424881"/>
            <a:ext cx="1524000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Board MAL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F8BB66A-D1EF-4851-B939-12B5CB239F68}"/>
              </a:ext>
            </a:extLst>
          </p:cNvPr>
          <p:cNvSpPr txBox="1"/>
          <p:nvPr/>
        </p:nvSpPr>
        <p:spPr>
          <a:xfrm>
            <a:off x="2722522" y="3926015"/>
            <a:ext cx="1524000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Board MAL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484F437-58AC-45AF-9380-F97A56CE4990}"/>
              </a:ext>
            </a:extLst>
          </p:cNvPr>
          <p:cNvSpPr txBox="1"/>
          <p:nvPr/>
        </p:nvSpPr>
        <p:spPr>
          <a:xfrm>
            <a:off x="4398922" y="3917777"/>
            <a:ext cx="1524000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Board MAL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E216FEE-69B0-437C-9CF5-78A03CA151CC}"/>
              </a:ext>
            </a:extLst>
          </p:cNvPr>
          <p:cNvSpPr txBox="1"/>
          <p:nvPr/>
        </p:nvSpPr>
        <p:spPr>
          <a:xfrm>
            <a:off x="6060906" y="3926015"/>
            <a:ext cx="1524000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Board MAL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9AE0A7A-9DAB-4EC3-965F-6020AD6B67FC}"/>
              </a:ext>
            </a:extLst>
          </p:cNvPr>
          <p:cNvSpPr txBox="1"/>
          <p:nvPr/>
        </p:nvSpPr>
        <p:spPr>
          <a:xfrm>
            <a:off x="7722890" y="3926015"/>
            <a:ext cx="1524000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Board MAL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CFB2FEC-2CE0-4649-BFFD-84BFE3D7148E}"/>
              </a:ext>
            </a:extLst>
          </p:cNvPr>
          <p:cNvSpPr txBox="1"/>
          <p:nvPr/>
        </p:nvSpPr>
        <p:spPr>
          <a:xfrm>
            <a:off x="1978069" y="4961238"/>
            <a:ext cx="1524000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Committees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AF3705B-1549-4CB4-A0AB-489CEFE848F4}"/>
              </a:ext>
            </a:extLst>
          </p:cNvPr>
          <p:cNvSpPr txBox="1"/>
          <p:nvPr/>
        </p:nvSpPr>
        <p:spPr>
          <a:xfrm>
            <a:off x="3654469" y="4953000"/>
            <a:ext cx="1524000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Editors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274AE33-C855-4C5D-B49E-515EE7F05DBC}"/>
              </a:ext>
            </a:extLst>
          </p:cNvPr>
          <p:cNvSpPr txBox="1"/>
          <p:nvPr/>
        </p:nvSpPr>
        <p:spPr>
          <a:xfrm>
            <a:off x="5316453" y="4961238"/>
            <a:ext cx="1524000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Task Forces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E46354A-95BA-438E-A6CA-31CEC8B6805A}"/>
              </a:ext>
            </a:extLst>
          </p:cNvPr>
          <p:cNvSpPr txBox="1"/>
          <p:nvPr/>
        </p:nvSpPr>
        <p:spPr>
          <a:xfrm>
            <a:off x="6978437" y="4961238"/>
            <a:ext cx="1524000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Foundation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1CB4CB7-8CA2-4A1A-9829-E4E4A47EE07C}"/>
              </a:ext>
            </a:extLst>
          </p:cNvPr>
          <p:cNvSpPr txBox="1"/>
          <p:nvPr/>
        </p:nvSpPr>
        <p:spPr>
          <a:xfrm>
            <a:off x="8654837" y="4953000"/>
            <a:ext cx="1524000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Staff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8D6E13A-543C-4DBB-A7D0-F5EBB5E7A823}"/>
              </a:ext>
            </a:extLst>
          </p:cNvPr>
          <p:cNvSpPr txBox="1"/>
          <p:nvPr/>
        </p:nvSpPr>
        <p:spPr>
          <a:xfrm>
            <a:off x="2772032" y="2554415"/>
            <a:ext cx="1524000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President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0AE915F-DEEB-4B90-9324-85F1CFE5FB23}"/>
              </a:ext>
            </a:extLst>
          </p:cNvPr>
          <p:cNvSpPr txBox="1"/>
          <p:nvPr/>
        </p:nvSpPr>
        <p:spPr>
          <a:xfrm>
            <a:off x="4448432" y="2546178"/>
            <a:ext cx="1524000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Past President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83BBAB7-769B-4523-B1ED-D2C6401A87C7}"/>
              </a:ext>
            </a:extLst>
          </p:cNvPr>
          <p:cNvSpPr txBox="1"/>
          <p:nvPr/>
        </p:nvSpPr>
        <p:spPr>
          <a:xfrm>
            <a:off x="6110416" y="2554416"/>
            <a:ext cx="1524000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President Elect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6D58139-79C6-4C3B-9F29-C8F5899C0895}"/>
              </a:ext>
            </a:extLst>
          </p:cNvPr>
          <p:cNvSpPr txBox="1"/>
          <p:nvPr/>
        </p:nvSpPr>
        <p:spPr>
          <a:xfrm>
            <a:off x="7772400" y="2554415"/>
            <a:ext cx="1524000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Treasurer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DE4F5D0-EC3E-489F-90D8-DA9A90AC92F0}"/>
              </a:ext>
            </a:extLst>
          </p:cNvPr>
          <p:cNvSpPr/>
          <p:nvPr/>
        </p:nvSpPr>
        <p:spPr>
          <a:xfrm>
            <a:off x="1844003" y="1698652"/>
            <a:ext cx="8537531" cy="3887127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98025E4-2814-4BA5-A584-B50D84420633}"/>
              </a:ext>
            </a:extLst>
          </p:cNvPr>
          <p:cNvSpPr txBox="1"/>
          <p:nvPr/>
        </p:nvSpPr>
        <p:spPr>
          <a:xfrm>
            <a:off x="4895133" y="1546252"/>
            <a:ext cx="24384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Executive Committee</a:t>
            </a:r>
          </a:p>
        </p:txBody>
      </p:sp>
    </p:spTree>
    <p:extLst>
      <p:ext uri="{BB962C8B-B14F-4D97-AF65-F5344CB8AC3E}">
        <p14:creationId xmlns:p14="http://schemas.microsoft.com/office/powerpoint/2010/main" val="162772216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D8565D-A9A2-A78E-C7CA-C2B3ABAB83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D361B2-7D47-6148-F914-BD66F799FB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STUDY: SPSP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61D44AD-1BD4-D8F4-4D93-99931F180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 fontScale="77500" lnSpcReduction="20000"/>
          </a:bodyPr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18394EC-998F-4A75-A298-338FFE107B74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83766C1-94D3-29B7-13FF-2E9A871CD240}"/>
              </a:ext>
            </a:extLst>
          </p:cNvPr>
          <p:cNvSpPr txBox="1"/>
          <p:nvPr/>
        </p:nvSpPr>
        <p:spPr>
          <a:xfrm>
            <a:off x="2700939" y="3424881"/>
            <a:ext cx="1524000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Board MAL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17BF7BE-8F86-9380-CAB7-730A0D15F42A}"/>
              </a:ext>
            </a:extLst>
          </p:cNvPr>
          <p:cNvSpPr txBox="1"/>
          <p:nvPr/>
        </p:nvSpPr>
        <p:spPr>
          <a:xfrm>
            <a:off x="4377339" y="3416643"/>
            <a:ext cx="1524000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Board MAL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F0E8BE6-8DB8-EBA2-4FC8-B57961EEC071}"/>
              </a:ext>
            </a:extLst>
          </p:cNvPr>
          <p:cNvSpPr txBox="1"/>
          <p:nvPr/>
        </p:nvSpPr>
        <p:spPr>
          <a:xfrm>
            <a:off x="6039323" y="3424881"/>
            <a:ext cx="1524000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Board MAL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F43B656-4ECE-55D9-6F7F-8DEA9FAF24E3}"/>
              </a:ext>
            </a:extLst>
          </p:cNvPr>
          <p:cNvSpPr txBox="1"/>
          <p:nvPr/>
        </p:nvSpPr>
        <p:spPr>
          <a:xfrm>
            <a:off x="7701307" y="3424881"/>
            <a:ext cx="1524000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Board MAL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906A97B-10F0-3EC6-B74C-AA52D400A387}"/>
              </a:ext>
            </a:extLst>
          </p:cNvPr>
          <p:cNvSpPr txBox="1"/>
          <p:nvPr/>
        </p:nvSpPr>
        <p:spPr>
          <a:xfrm>
            <a:off x="2722522" y="3926015"/>
            <a:ext cx="1524000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Board MAL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E7AF955-0256-619F-C944-E5D348DFC457}"/>
              </a:ext>
            </a:extLst>
          </p:cNvPr>
          <p:cNvSpPr txBox="1"/>
          <p:nvPr/>
        </p:nvSpPr>
        <p:spPr>
          <a:xfrm>
            <a:off x="4398922" y="3917777"/>
            <a:ext cx="1524000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Board MAL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22B114F-0815-5561-3160-759692AD3847}"/>
              </a:ext>
            </a:extLst>
          </p:cNvPr>
          <p:cNvSpPr txBox="1"/>
          <p:nvPr/>
        </p:nvSpPr>
        <p:spPr>
          <a:xfrm>
            <a:off x="6060906" y="3926015"/>
            <a:ext cx="1524000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Board MAL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42218EF-76F7-D315-9D63-83462CF45589}"/>
              </a:ext>
            </a:extLst>
          </p:cNvPr>
          <p:cNvSpPr txBox="1"/>
          <p:nvPr/>
        </p:nvSpPr>
        <p:spPr>
          <a:xfrm>
            <a:off x="7722890" y="3926015"/>
            <a:ext cx="1524000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Board MAL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E5D1F90-5F18-9458-574A-6976AE60AE8F}"/>
              </a:ext>
            </a:extLst>
          </p:cNvPr>
          <p:cNvSpPr txBox="1"/>
          <p:nvPr/>
        </p:nvSpPr>
        <p:spPr>
          <a:xfrm>
            <a:off x="1978069" y="4961238"/>
            <a:ext cx="1524000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Committees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CE2E561-9A87-76B3-B9EC-EB8760C3CA0F}"/>
              </a:ext>
            </a:extLst>
          </p:cNvPr>
          <p:cNvSpPr txBox="1"/>
          <p:nvPr/>
        </p:nvSpPr>
        <p:spPr>
          <a:xfrm>
            <a:off x="3654469" y="4953000"/>
            <a:ext cx="1524000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Editors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C978C61-1E73-6CED-EE6E-FD4818FFFE6C}"/>
              </a:ext>
            </a:extLst>
          </p:cNvPr>
          <p:cNvSpPr txBox="1"/>
          <p:nvPr/>
        </p:nvSpPr>
        <p:spPr>
          <a:xfrm>
            <a:off x="5316453" y="4961238"/>
            <a:ext cx="1524000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Task Forces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DBCB3C7-067B-7A57-D74F-5E78D67BD268}"/>
              </a:ext>
            </a:extLst>
          </p:cNvPr>
          <p:cNvSpPr txBox="1"/>
          <p:nvPr/>
        </p:nvSpPr>
        <p:spPr>
          <a:xfrm>
            <a:off x="6978437" y="4961238"/>
            <a:ext cx="1524000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Foundation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E7DBA18-9FBE-BDC1-83B8-01BCEAA22A9C}"/>
              </a:ext>
            </a:extLst>
          </p:cNvPr>
          <p:cNvSpPr txBox="1"/>
          <p:nvPr/>
        </p:nvSpPr>
        <p:spPr>
          <a:xfrm>
            <a:off x="8654837" y="4953000"/>
            <a:ext cx="1524000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Staff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F52768E-29D7-2DBF-B40A-E7BAA2C02312}"/>
              </a:ext>
            </a:extLst>
          </p:cNvPr>
          <p:cNvSpPr txBox="1"/>
          <p:nvPr/>
        </p:nvSpPr>
        <p:spPr>
          <a:xfrm>
            <a:off x="2772032" y="2554415"/>
            <a:ext cx="1524000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President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4B6772F-5C40-93E7-52C0-94D738F5F522}"/>
              </a:ext>
            </a:extLst>
          </p:cNvPr>
          <p:cNvSpPr txBox="1"/>
          <p:nvPr/>
        </p:nvSpPr>
        <p:spPr>
          <a:xfrm>
            <a:off x="4448432" y="2546178"/>
            <a:ext cx="1524000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Past President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B39A93B-467F-5293-AB13-58F6DE6216BC}"/>
              </a:ext>
            </a:extLst>
          </p:cNvPr>
          <p:cNvSpPr txBox="1"/>
          <p:nvPr/>
        </p:nvSpPr>
        <p:spPr>
          <a:xfrm>
            <a:off x="6110416" y="2554416"/>
            <a:ext cx="1524000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President Elect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D388878-B71B-E15F-805F-A5F010A6D49C}"/>
              </a:ext>
            </a:extLst>
          </p:cNvPr>
          <p:cNvSpPr txBox="1"/>
          <p:nvPr/>
        </p:nvSpPr>
        <p:spPr>
          <a:xfrm>
            <a:off x="7772400" y="2554415"/>
            <a:ext cx="1524000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Treasurer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9717340-8DCB-4967-398B-941FBA64CE5A}"/>
              </a:ext>
            </a:extLst>
          </p:cNvPr>
          <p:cNvSpPr/>
          <p:nvPr/>
        </p:nvSpPr>
        <p:spPr>
          <a:xfrm>
            <a:off x="1844003" y="1698652"/>
            <a:ext cx="8537531" cy="3887127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E777460-8EDA-7902-D23B-88903FBE4FF3}"/>
              </a:ext>
            </a:extLst>
          </p:cNvPr>
          <p:cNvSpPr txBox="1"/>
          <p:nvPr/>
        </p:nvSpPr>
        <p:spPr>
          <a:xfrm>
            <a:off x="4895133" y="1546252"/>
            <a:ext cx="24384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Executive Committee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1F1F13E-8AE2-EB60-CC4B-CF1897E975B9}"/>
              </a:ext>
            </a:extLst>
          </p:cNvPr>
          <p:cNvSpPr/>
          <p:nvPr/>
        </p:nvSpPr>
        <p:spPr>
          <a:xfrm>
            <a:off x="2359742" y="2257856"/>
            <a:ext cx="7241458" cy="1035224"/>
          </a:xfrm>
          <a:custGeom>
            <a:avLst/>
            <a:gdLst>
              <a:gd name="connsiteX0" fmla="*/ 0 w 7241458"/>
              <a:gd name="connsiteY0" fmla="*/ 0 h 1035224"/>
              <a:gd name="connsiteX1" fmla="*/ 484621 w 7241458"/>
              <a:gd name="connsiteY1" fmla="*/ 0 h 1035224"/>
              <a:gd name="connsiteX2" fmla="*/ 824412 w 7241458"/>
              <a:gd name="connsiteY2" fmla="*/ 0 h 1035224"/>
              <a:gd name="connsiteX3" fmla="*/ 1526277 w 7241458"/>
              <a:gd name="connsiteY3" fmla="*/ 0 h 1035224"/>
              <a:gd name="connsiteX4" fmla="*/ 2010897 w 7241458"/>
              <a:gd name="connsiteY4" fmla="*/ 0 h 1035224"/>
              <a:gd name="connsiteX5" fmla="*/ 2495518 w 7241458"/>
              <a:gd name="connsiteY5" fmla="*/ 0 h 1035224"/>
              <a:gd name="connsiteX6" fmla="*/ 3197382 w 7241458"/>
              <a:gd name="connsiteY6" fmla="*/ 0 h 1035224"/>
              <a:gd name="connsiteX7" fmla="*/ 3609588 w 7241458"/>
              <a:gd name="connsiteY7" fmla="*/ 0 h 1035224"/>
              <a:gd name="connsiteX8" fmla="*/ 4311453 w 7241458"/>
              <a:gd name="connsiteY8" fmla="*/ 0 h 1035224"/>
              <a:gd name="connsiteX9" fmla="*/ 5013317 w 7241458"/>
              <a:gd name="connsiteY9" fmla="*/ 0 h 1035224"/>
              <a:gd name="connsiteX10" fmla="*/ 5570352 w 7241458"/>
              <a:gd name="connsiteY10" fmla="*/ 0 h 1035224"/>
              <a:gd name="connsiteX11" fmla="*/ 6272217 w 7241458"/>
              <a:gd name="connsiteY11" fmla="*/ 0 h 1035224"/>
              <a:gd name="connsiteX12" fmla="*/ 6756837 w 7241458"/>
              <a:gd name="connsiteY12" fmla="*/ 0 h 1035224"/>
              <a:gd name="connsiteX13" fmla="*/ 7241458 w 7241458"/>
              <a:gd name="connsiteY13" fmla="*/ 0 h 1035224"/>
              <a:gd name="connsiteX14" fmla="*/ 7241458 w 7241458"/>
              <a:gd name="connsiteY14" fmla="*/ 527964 h 1035224"/>
              <a:gd name="connsiteX15" fmla="*/ 7241458 w 7241458"/>
              <a:gd name="connsiteY15" fmla="*/ 1035224 h 1035224"/>
              <a:gd name="connsiteX16" fmla="*/ 6684423 w 7241458"/>
              <a:gd name="connsiteY16" fmla="*/ 1035224 h 1035224"/>
              <a:gd name="connsiteX17" fmla="*/ 5982558 w 7241458"/>
              <a:gd name="connsiteY17" fmla="*/ 1035224 h 1035224"/>
              <a:gd name="connsiteX18" fmla="*/ 5425523 w 7241458"/>
              <a:gd name="connsiteY18" fmla="*/ 1035224 h 1035224"/>
              <a:gd name="connsiteX19" fmla="*/ 5085732 w 7241458"/>
              <a:gd name="connsiteY19" fmla="*/ 1035224 h 1035224"/>
              <a:gd name="connsiteX20" fmla="*/ 4673526 w 7241458"/>
              <a:gd name="connsiteY20" fmla="*/ 1035224 h 1035224"/>
              <a:gd name="connsiteX21" fmla="*/ 3971661 w 7241458"/>
              <a:gd name="connsiteY21" fmla="*/ 1035224 h 1035224"/>
              <a:gd name="connsiteX22" fmla="*/ 3414626 w 7241458"/>
              <a:gd name="connsiteY22" fmla="*/ 1035224 h 1035224"/>
              <a:gd name="connsiteX23" fmla="*/ 3002420 w 7241458"/>
              <a:gd name="connsiteY23" fmla="*/ 1035224 h 1035224"/>
              <a:gd name="connsiteX24" fmla="*/ 2445385 w 7241458"/>
              <a:gd name="connsiteY24" fmla="*/ 1035224 h 1035224"/>
              <a:gd name="connsiteX25" fmla="*/ 2105593 w 7241458"/>
              <a:gd name="connsiteY25" fmla="*/ 1035224 h 1035224"/>
              <a:gd name="connsiteX26" fmla="*/ 1765802 w 7241458"/>
              <a:gd name="connsiteY26" fmla="*/ 1035224 h 1035224"/>
              <a:gd name="connsiteX27" fmla="*/ 1208766 w 7241458"/>
              <a:gd name="connsiteY27" fmla="*/ 1035224 h 1035224"/>
              <a:gd name="connsiteX28" fmla="*/ 796560 w 7241458"/>
              <a:gd name="connsiteY28" fmla="*/ 1035224 h 1035224"/>
              <a:gd name="connsiteX29" fmla="*/ 0 w 7241458"/>
              <a:gd name="connsiteY29" fmla="*/ 1035224 h 1035224"/>
              <a:gd name="connsiteX30" fmla="*/ 0 w 7241458"/>
              <a:gd name="connsiteY30" fmla="*/ 538316 h 1035224"/>
              <a:gd name="connsiteX31" fmla="*/ 0 w 7241458"/>
              <a:gd name="connsiteY31" fmla="*/ 0 h 1035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7241458" h="1035224" extrusionOk="0">
                <a:moveTo>
                  <a:pt x="0" y="0"/>
                </a:moveTo>
                <a:cubicBezTo>
                  <a:pt x="131761" y="-257"/>
                  <a:pt x="282286" y="23529"/>
                  <a:pt x="484621" y="0"/>
                </a:cubicBezTo>
                <a:cubicBezTo>
                  <a:pt x="686956" y="-23529"/>
                  <a:pt x="655439" y="36501"/>
                  <a:pt x="824412" y="0"/>
                </a:cubicBezTo>
                <a:cubicBezTo>
                  <a:pt x="993385" y="-36501"/>
                  <a:pt x="1326470" y="67491"/>
                  <a:pt x="1526277" y="0"/>
                </a:cubicBezTo>
                <a:cubicBezTo>
                  <a:pt x="1726084" y="-67491"/>
                  <a:pt x="1900350" y="47558"/>
                  <a:pt x="2010897" y="0"/>
                </a:cubicBezTo>
                <a:cubicBezTo>
                  <a:pt x="2121444" y="-47558"/>
                  <a:pt x="2284945" y="57362"/>
                  <a:pt x="2495518" y="0"/>
                </a:cubicBezTo>
                <a:cubicBezTo>
                  <a:pt x="2706091" y="-57362"/>
                  <a:pt x="3048513" y="24298"/>
                  <a:pt x="3197382" y="0"/>
                </a:cubicBezTo>
                <a:cubicBezTo>
                  <a:pt x="3346251" y="-24298"/>
                  <a:pt x="3455203" y="44705"/>
                  <a:pt x="3609588" y="0"/>
                </a:cubicBezTo>
                <a:cubicBezTo>
                  <a:pt x="3763973" y="-44705"/>
                  <a:pt x="3981199" y="51311"/>
                  <a:pt x="4311453" y="0"/>
                </a:cubicBezTo>
                <a:cubicBezTo>
                  <a:pt x="4641707" y="-51311"/>
                  <a:pt x="4838361" y="31741"/>
                  <a:pt x="5013317" y="0"/>
                </a:cubicBezTo>
                <a:cubicBezTo>
                  <a:pt x="5188273" y="-31741"/>
                  <a:pt x="5454746" y="61137"/>
                  <a:pt x="5570352" y="0"/>
                </a:cubicBezTo>
                <a:cubicBezTo>
                  <a:pt x="5685958" y="-61137"/>
                  <a:pt x="6082669" y="1943"/>
                  <a:pt x="6272217" y="0"/>
                </a:cubicBezTo>
                <a:cubicBezTo>
                  <a:pt x="6461765" y="-1943"/>
                  <a:pt x="6593634" y="48509"/>
                  <a:pt x="6756837" y="0"/>
                </a:cubicBezTo>
                <a:cubicBezTo>
                  <a:pt x="6920040" y="-48509"/>
                  <a:pt x="7059519" y="30260"/>
                  <a:pt x="7241458" y="0"/>
                </a:cubicBezTo>
                <a:cubicBezTo>
                  <a:pt x="7250078" y="119742"/>
                  <a:pt x="7236695" y="374328"/>
                  <a:pt x="7241458" y="527964"/>
                </a:cubicBezTo>
                <a:cubicBezTo>
                  <a:pt x="7246221" y="681600"/>
                  <a:pt x="7181900" y="915904"/>
                  <a:pt x="7241458" y="1035224"/>
                </a:cubicBezTo>
                <a:cubicBezTo>
                  <a:pt x="7037188" y="1072766"/>
                  <a:pt x="6824736" y="991955"/>
                  <a:pt x="6684423" y="1035224"/>
                </a:cubicBezTo>
                <a:cubicBezTo>
                  <a:pt x="6544111" y="1078493"/>
                  <a:pt x="6231387" y="983297"/>
                  <a:pt x="5982558" y="1035224"/>
                </a:cubicBezTo>
                <a:cubicBezTo>
                  <a:pt x="5733729" y="1087151"/>
                  <a:pt x="5633268" y="1019128"/>
                  <a:pt x="5425523" y="1035224"/>
                </a:cubicBezTo>
                <a:cubicBezTo>
                  <a:pt x="5217778" y="1051320"/>
                  <a:pt x="5213191" y="1024929"/>
                  <a:pt x="5085732" y="1035224"/>
                </a:cubicBezTo>
                <a:cubicBezTo>
                  <a:pt x="4958273" y="1045519"/>
                  <a:pt x="4803609" y="1028800"/>
                  <a:pt x="4673526" y="1035224"/>
                </a:cubicBezTo>
                <a:cubicBezTo>
                  <a:pt x="4543443" y="1041648"/>
                  <a:pt x="4184049" y="1027345"/>
                  <a:pt x="3971661" y="1035224"/>
                </a:cubicBezTo>
                <a:cubicBezTo>
                  <a:pt x="3759274" y="1043103"/>
                  <a:pt x="3574375" y="1024685"/>
                  <a:pt x="3414626" y="1035224"/>
                </a:cubicBezTo>
                <a:cubicBezTo>
                  <a:pt x="3254877" y="1045763"/>
                  <a:pt x="3173664" y="1003481"/>
                  <a:pt x="3002420" y="1035224"/>
                </a:cubicBezTo>
                <a:cubicBezTo>
                  <a:pt x="2831176" y="1066967"/>
                  <a:pt x="2677950" y="973856"/>
                  <a:pt x="2445385" y="1035224"/>
                </a:cubicBezTo>
                <a:cubicBezTo>
                  <a:pt x="2212820" y="1096592"/>
                  <a:pt x="2201308" y="1034180"/>
                  <a:pt x="2105593" y="1035224"/>
                </a:cubicBezTo>
                <a:cubicBezTo>
                  <a:pt x="2009878" y="1036268"/>
                  <a:pt x="1908001" y="1030227"/>
                  <a:pt x="1765802" y="1035224"/>
                </a:cubicBezTo>
                <a:cubicBezTo>
                  <a:pt x="1623603" y="1040221"/>
                  <a:pt x="1476718" y="1031063"/>
                  <a:pt x="1208766" y="1035224"/>
                </a:cubicBezTo>
                <a:cubicBezTo>
                  <a:pt x="940814" y="1039385"/>
                  <a:pt x="990742" y="1018715"/>
                  <a:pt x="796560" y="1035224"/>
                </a:cubicBezTo>
                <a:cubicBezTo>
                  <a:pt x="602378" y="1051733"/>
                  <a:pt x="236936" y="1030465"/>
                  <a:pt x="0" y="1035224"/>
                </a:cubicBezTo>
                <a:cubicBezTo>
                  <a:pt x="-44635" y="830568"/>
                  <a:pt x="8436" y="686351"/>
                  <a:pt x="0" y="538316"/>
                </a:cubicBezTo>
                <a:cubicBezTo>
                  <a:pt x="-8436" y="390281"/>
                  <a:pt x="40427" y="174876"/>
                  <a:pt x="0" y="0"/>
                </a:cubicBezTo>
                <a:close/>
              </a:path>
            </a:pathLst>
          </a:custGeom>
          <a:noFill/>
          <a:ln w="2540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57692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76E2DD-2C11-5250-89E4-496F76714F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78485A-0D06-0753-E719-9952B73BF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Insurance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2FDB490-14FB-CF86-7AA5-DCF1BCF90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 fontScale="77500" lnSpcReduction="20000"/>
          </a:bodyPr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18394EC-998F-4A75-A298-338FFE107B74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8D4F96-DF80-6459-C42F-72E66E91E2C2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838200" y="1933997"/>
            <a:ext cx="10886768" cy="4092104"/>
          </a:xfrm>
        </p:spPr>
        <p:txBody>
          <a:bodyPr>
            <a:noAutofit/>
          </a:bodyPr>
          <a:lstStyle/>
          <a:p>
            <a:r>
              <a:rPr lang="en-US" sz="2400" dirty="0"/>
              <a:t>Anyone involved in the nonprofit organization — including directors, officers, employees and volunteers — could be held personally liable for errors or omissions involved in the management of the organization.</a:t>
            </a:r>
          </a:p>
          <a:p>
            <a:r>
              <a:rPr lang="en-US" sz="2400" dirty="0"/>
              <a:t>Types of lawsuits:</a:t>
            </a:r>
          </a:p>
          <a:p>
            <a:pPr lvl="1"/>
            <a:r>
              <a:rPr lang="en-US" sz="2000" dirty="0"/>
              <a:t>Employment/Contract Issues (90% of nonprofit lawsuits)</a:t>
            </a:r>
          </a:p>
          <a:p>
            <a:pPr lvl="1"/>
            <a:r>
              <a:rPr lang="en-US" sz="2000" dirty="0"/>
              <a:t>Fiduciary Duty Breach</a:t>
            </a:r>
          </a:p>
          <a:p>
            <a:pPr lvl="1"/>
            <a:r>
              <a:rPr lang="en-US" sz="2000" dirty="0"/>
              <a:t>Misuse of nonprofit funds or donor funds</a:t>
            </a:r>
          </a:p>
        </p:txBody>
      </p:sp>
    </p:spTree>
    <p:extLst>
      <p:ext uri="{BB962C8B-B14F-4D97-AF65-F5344CB8AC3E}">
        <p14:creationId xmlns:p14="http://schemas.microsoft.com/office/powerpoint/2010/main" val="1067104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Insurance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 fontScale="77500" lnSpcReduction="20000"/>
          </a:bodyPr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18394EC-998F-4A75-A298-338FFE107B74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838200" y="1933997"/>
            <a:ext cx="10886768" cy="4092104"/>
          </a:xfr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chemeClr val="accent2"/>
                </a:solidFill>
              </a:rPr>
              <a:t>Directors and Officers Insurance </a:t>
            </a:r>
            <a:r>
              <a:rPr lang="en-US" sz="2000" dirty="0"/>
              <a:t>(CEC Can Recommend)</a:t>
            </a:r>
          </a:p>
          <a:p>
            <a:pPr lvl="1"/>
            <a:r>
              <a:rPr lang="en-US" b="1" dirty="0"/>
              <a:t>Does not cover negligence	</a:t>
            </a:r>
          </a:p>
          <a:p>
            <a:r>
              <a:rPr lang="en-US" sz="2400" dirty="0"/>
              <a:t>General Liability Insurance</a:t>
            </a:r>
          </a:p>
          <a:p>
            <a:r>
              <a:rPr lang="en-US" sz="2400" dirty="0"/>
              <a:t>Event Cancellation Insurance*</a:t>
            </a:r>
          </a:p>
        </p:txBody>
      </p:sp>
    </p:spTree>
    <p:extLst>
      <p:ext uri="{BB962C8B-B14F-4D97-AF65-F5344CB8AC3E}">
        <p14:creationId xmlns:p14="http://schemas.microsoft.com/office/powerpoint/2010/main" val="2892427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714A3D-9764-E275-23A6-6BF5619396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2F03AD-D775-B970-A96C-B7F25D5A31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Conflict of Interest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3C88D7E-38C0-B1A1-C366-A3840C818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 fontScale="77500" lnSpcReduction="20000"/>
          </a:bodyPr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18394EC-998F-4A75-A298-338FFE107B74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682DA2-511B-B633-D7EE-379494333CDA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Someone serving in two roles that MAY result in a time when both parties may not be able to be served.</a:t>
            </a:r>
          </a:p>
          <a:p>
            <a:r>
              <a:rPr lang="en-US" dirty="0"/>
              <a:t>Not Always Financial</a:t>
            </a:r>
          </a:p>
          <a:p>
            <a:pPr lvl="1"/>
            <a:r>
              <a:rPr lang="en-US" dirty="0"/>
              <a:t>Personal Gain vs. Undue Influence</a:t>
            </a:r>
          </a:p>
          <a:p>
            <a:r>
              <a:rPr lang="en-US" dirty="0"/>
              <a:t>Should be declared when identified</a:t>
            </a:r>
          </a:p>
          <a:p>
            <a:r>
              <a:rPr lang="en-US" dirty="0"/>
              <a:t>Many States Require Nonprofits to Have Written Policy, Signed Annually</a:t>
            </a:r>
          </a:p>
          <a:p>
            <a:r>
              <a:rPr lang="en-US" dirty="0"/>
              <a:t>Usually occurs because someone with power has influence (not necessarily control)—sometimes power can be diluted temporarily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7812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E530CB-A32A-85F3-8156-0A0CA94B65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rrow: Left-Right 5">
            <a:extLst>
              <a:ext uri="{FF2B5EF4-FFF2-40B4-BE49-F238E27FC236}">
                <a16:creationId xmlns:a16="http://schemas.microsoft.com/office/drawing/2014/main" id="{E082624B-43AB-CA02-152C-4FAD5E0A244F}"/>
              </a:ext>
            </a:extLst>
          </p:cNvPr>
          <p:cNvSpPr/>
          <p:nvPr/>
        </p:nvSpPr>
        <p:spPr>
          <a:xfrm>
            <a:off x="2779414" y="2842788"/>
            <a:ext cx="6056768" cy="1149790"/>
          </a:xfrm>
          <a:prstGeom prst="left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736E656-6A8C-3786-7DFF-221A5C879C9A}"/>
              </a:ext>
            </a:extLst>
          </p:cNvPr>
          <p:cNvSpPr/>
          <p:nvPr/>
        </p:nvSpPr>
        <p:spPr>
          <a:xfrm>
            <a:off x="1122629" y="2602871"/>
            <a:ext cx="1656785" cy="162962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We Can’t Live With It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CEFCD74-4758-8EF5-9D6B-09087FBA19B9}"/>
              </a:ext>
            </a:extLst>
          </p:cNvPr>
          <p:cNvSpPr/>
          <p:nvPr/>
        </p:nvSpPr>
        <p:spPr>
          <a:xfrm>
            <a:off x="8836182" y="2602871"/>
            <a:ext cx="1656785" cy="1629624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We Can Live With It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2BA0499-18EE-6B9F-61AE-7580F654338C}"/>
              </a:ext>
            </a:extLst>
          </p:cNvPr>
          <p:cNvSpPr/>
          <p:nvPr/>
        </p:nvSpPr>
        <p:spPr>
          <a:xfrm>
            <a:off x="3349782" y="2602871"/>
            <a:ext cx="4943192" cy="162962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496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1D3734-16B5-2AD1-85B0-7921BDBC6F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745688-F8C4-B4F5-9C4D-D4D5058CC2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to consider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584953-A198-E3F6-A795-D823632074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37233"/>
            <a:ext cx="8736595" cy="4092104"/>
          </a:xfrm>
        </p:spPr>
        <p:txBody>
          <a:bodyPr/>
          <a:lstStyle/>
          <a:p>
            <a:r>
              <a:rPr lang="en-US" dirty="0"/>
              <a:t>Does the person with the potential conflict of interest have potential influence that may affect decision-making? Can that power be diluted without a recusal?</a:t>
            </a:r>
          </a:p>
          <a:p>
            <a:r>
              <a:rPr lang="en-US" dirty="0"/>
              <a:t>Is there a potential that the person might personally benefit from their own influence OR someone with whom they are closely connected benefit?</a:t>
            </a:r>
          </a:p>
          <a:p>
            <a:r>
              <a:rPr lang="en-US" dirty="0"/>
              <a:t>Is there a potential that the person may influence a decision that would have a negative impact on CEC? (or a positive impact?)</a:t>
            </a:r>
          </a:p>
          <a:p>
            <a:endParaRPr lang="en-US" dirty="0"/>
          </a:p>
        </p:txBody>
      </p:sp>
      <p:pic>
        <p:nvPicPr>
          <p:cNvPr id="1026" name="Picture 2" descr="🤔 Thinking Face emoji Meaning | Dictionary.com">
            <a:extLst>
              <a:ext uri="{FF2B5EF4-FFF2-40B4-BE49-F238E27FC236}">
                <a16:creationId xmlns:a16="http://schemas.microsoft.com/office/drawing/2014/main" id="{EC07DAF6-1741-FF04-85FD-D5C16A85E6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4795" y="596480"/>
            <a:ext cx="2168304" cy="2168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727904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46E374-AEBA-6F3F-8D70-D7CB259DCC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ACCFAC-0D3B-BBBA-F682-2D4B2609AD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STUDY: T-Shirts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E63406A-6941-5BC6-2CCB-A640D5D4A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 fontScale="77500" lnSpcReduction="20000"/>
          </a:bodyPr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18394EC-998F-4A75-A298-338FFE107B74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47CF29-A2CC-773E-7939-CF4D829474C6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CEC Board Member Jim </a:t>
            </a:r>
            <a:r>
              <a:rPr lang="en-US" dirty="0" err="1"/>
              <a:t>Millotson</a:t>
            </a:r>
            <a:r>
              <a:rPr lang="en-US" dirty="0"/>
              <a:t> owns a T-shirt company; </a:t>
            </a:r>
          </a:p>
          <a:p>
            <a:r>
              <a:rPr lang="en-US" dirty="0"/>
              <a:t>CEC prints a lot of teachers to sell at its annual convention;</a:t>
            </a:r>
          </a:p>
          <a:p>
            <a:r>
              <a:rPr lang="en-US" dirty="0"/>
              <a:t>Jim offers to print the T-Shirts for CEC at a discounted rate.</a:t>
            </a:r>
          </a:p>
          <a:p>
            <a:endParaRPr lang="en-US" dirty="0"/>
          </a:p>
          <a:p>
            <a:r>
              <a:rPr lang="en-US" b="1" dirty="0"/>
              <a:t>Option A: </a:t>
            </a:r>
            <a:r>
              <a:rPr lang="en-US" dirty="0"/>
              <a:t>Not let Jim print the T-Shirts;</a:t>
            </a:r>
          </a:p>
          <a:p>
            <a:r>
              <a:rPr lang="en-US" b="1" dirty="0"/>
              <a:t>Option B: </a:t>
            </a:r>
            <a:r>
              <a:rPr lang="en-US" dirty="0"/>
              <a:t>Let Jim print the T-shirts because it will probably save CEC money;</a:t>
            </a:r>
          </a:p>
          <a:p>
            <a:r>
              <a:rPr lang="en-US" b="1" dirty="0"/>
              <a:t>Option C: </a:t>
            </a:r>
            <a:r>
              <a:rPr lang="en-US" dirty="0"/>
              <a:t>Have the Board vote and Jim recuses himself from the vote;</a:t>
            </a:r>
          </a:p>
          <a:p>
            <a:r>
              <a:rPr lang="en-US" b="1" dirty="0"/>
              <a:t>Option D: </a:t>
            </a:r>
            <a:r>
              <a:rPr lang="en-US" dirty="0"/>
              <a:t>Implement a bid process for printing shirts that doesn’t involve the Board of Directors and let Jim bid on the business.</a:t>
            </a:r>
          </a:p>
        </p:txBody>
      </p:sp>
    </p:spTree>
    <p:extLst>
      <p:ext uri="{BB962C8B-B14F-4D97-AF65-F5344CB8AC3E}">
        <p14:creationId xmlns:p14="http://schemas.microsoft.com/office/powerpoint/2010/main" val="3306295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E8E2A0-2B0B-08B2-77BA-5B54501496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14D5DD-57C1-060C-966C-9D66257A5F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STUDY: Awardee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993F27A-398A-6183-0C75-42C6521A5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 fontScale="77500" lnSpcReduction="20000"/>
          </a:bodyPr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18394EC-998F-4A75-A298-338FFE107B74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0FFB4F-8152-F437-CB73-5D6A323050F0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838199" y="2037233"/>
            <a:ext cx="10857271" cy="4092104"/>
          </a:xfrm>
        </p:spPr>
        <p:txBody>
          <a:bodyPr>
            <a:noAutofit/>
          </a:bodyPr>
          <a:lstStyle/>
          <a:p>
            <a:r>
              <a:rPr lang="en-US" sz="2400" dirty="0"/>
              <a:t>CEC Board Member Cindy Gotham is a local administrator and always nominates her students for the Yes I Can program;</a:t>
            </a:r>
          </a:p>
          <a:p>
            <a:r>
              <a:rPr lang="en-US" sz="2400" dirty="0"/>
              <a:t>Cindy currently serves as the Board liaison to the YIC committee (no voting power, but there to support the work of the group);</a:t>
            </a:r>
          </a:p>
          <a:p>
            <a:r>
              <a:rPr lang="en-US" sz="2400" dirty="0"/>
              <a:t>While on the Board, Cindy asked the YIC committee if she can nominate a student for the awards program;</a:t>
            </a:r>
          </a:p>
          <a:p>
            <a:r>
              <a:rPr lang="en-US" sz="2400" b="1" dirty="0"/>
              <a:t>Option A: </a:t>
            </a:r>
            <a:r>
              <a:rPr lang="en-US" sz="2400" dirty="0"/>
              <a:t>Let Cindy nominate her student—there’s no money involved;</a:t>
            </a:r>
          </a:p>
          <a:p>
            <a:r>
              <a:rPr lang="en-US" sz="2400" b="1" dirty="0"/>
              <a:t>Option B: </a:t>
            </a:r>
            <a:r>
              <a:rPr lang="en-US" sz="2400" dirty="0"/>
              <a:t>Do not let Cindy nominate her student;</a:t>
            </a:r>
          </a:p>
          <a:p>
            <a:r>
              <a:rPr lang="en-US" sz="2400" b="1" dirty="0"/>
              <a:t>Option C: </a:t>
            </a:r>
            <a:r>
              <a:rPr lang="en-US" sz="2400" dirty="0"/>
              <a:t>Tell Cindy she can nominate her student only if she first switches to be a liaison to another committee.</a:t>
            </a:r>
          </a:p>
        </p:txBody>
      </p:sp>
    </p:spTree>
    <p:extLst>
      <p:ext uri="{BB962C8B-B14F-4D97-AF65-F5344CB8AC3E}">
        <p14:creationId xmlns:p14="http://schemas.microsoft.com/office/powerpoint/2010/main" val="2969753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14992C-0F9D-8A0E-053B-528586F7F9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FC208F-AED6-F5EF-CBB4-22592F1A6A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501c3 Cans and </a:t>
            </a:r>
            <a:r>
              <a:rPr lang="en-US" dirty="0" err="1"/>
              <a:t>Cannots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955FD27-D866-9B5B-A0A3-04D524E489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 fontScale="77500" lnSpcReduction="20000"/>
          </a:bodyPr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18394EC-998F-4A75-A298-338FFE107B74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B0C516-EE2B-F94B-0E8D-53D18AD5BA27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136648" y="1600200"/>
            <a:ext cx="9521952" cy="5029200"/>
          </a:xfrm>
        </p:spPr>
        <p:txBody>
          <a:bodyPr>
            <a:normAutofit/>
          </a:bodyPr>
          <a:lstStyle/>
          <a:p>
            <a:r>
              <a:rPr lang="en-US" sz="3200" dirty="0"/>
              <a:t>29 Different 501c NONPROFIT organizations, all exempt from some federal taxes</a:t>
            </a:r>
          </a:p>
          <a:p>
            <a:pPr lvl="1"/>
            <a:r>
              <a:rPr lang="en-US" sz="2800" dirty="0"/>
              <a:t>501c3 – Religious, charity, education, science, </a:t>
            </a:r>
            <a:r>
              <a:rPr lang="en-US" sz="2800" dirty="0" err="1"/>
              <a:t>etc</a:t>
            </a:r>
            <a:endParaRPr lang="en-US" sz="2800" dirty="0"/>
          </a:p>
          <a:p>
            <a:pPr lvl="1"/>
            <a:r>
              <a:rPr lang="en-US" sz="2800" dirty="0"/>
              <a:t>501c4 – Civic leagues, social welfare, local employee	</a:t>
            </a:r>
          </a:p>
          <a:p>
            <a:pPr lvl="2"/>
            <a:r>
              <a:rPr lang="en-US" sz="2400" dirty="0"/>
              <a:t>Most Political Action Committees (PAC)</a:t>
            </a:r>
          </a:p>
          <a:p>
            <a:pPr lvl="1"/>
            <a:r>
              <a:rPr lang="en-US" sz="2800" dirty="0"/>
              <a:t>501c5 –Labor unions, agricultural organizations</a:t>
            </a:r>
          </a:p>
          <a:p>
            <a:pPr lvl="1"/>
            <a:r>
              <a:rPr lang="en-US" sz="2800" dirty="0"/>
              <a:t>501c6 – Business leagues, chamber of commerce</a:t>
            </a:r>
          </a:p>
          <a:p>
            <a:pPr lvl="2"/>
            <a:r>
              <a:rPr lang="en-US" sz="2400" dirty="0"/>
              <a:t>Lots of Lobbying</a:t>
            </a:r>
          </a:p>
        </p:txBody>
      </p:sp>
    </p:spTree>
    <p:extLst>
      <p:ext uri="{BB962C8B-B14F-4D97-AF65-F5344CB8AC3E}">
        <p14:creationId xmlns:p14="http://schemas.microsoft.com/office/powerpoint/2010/main" val="787420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D821E4-533B-DE8F-D6CC-2850EAE843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EE1ADE-6AD6-6E80-B1D4-D70AA49EA1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Four Truths and a Lie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B641F71-C1AD-1AB8-B68D-B3BFBBB9CB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 fontScale="77500" lnSpcReduction="20000"/>
          </a:bodyPr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18394EC-998F-4A75-A298-338FFE107B74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EB4147-CC25-F04D-53DB-374F0E9FE351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136648" y="1600200"/>
            <a:ext cx="8153400" cy="5410200"/>
          </a:xfrm>
        </p:spPr>
        <p:txBody>
          <a:bodyPr>
            <a:normAutofit/>
          </a:bodyPr>
          <a:lstStyle/>
          <a:p>
            <a:r>
              <a:rPr lang="en-US" sz="3600" dirty="0"/>
              <a:t>I worked for a </a:t>
            </a:r>
            <a:r>
              <a:rPr lang="en-US" sz="3600" u="sng" dirty="0"/>
              <a:t>nonprofit that was shuttered </a:t>
            </a:r>
            <a:r>
              <a:rPr lang="en-US" sz="3600" dirty="0"/>
              <a:t>by the NY Attorney General in a multi-million dollar lawsuit against the nonprofit, its founders, its vendors AND Board members;</a:t>
            </a:r>
          </a:p>
        </p:txBody>
      </p:sp>
    </p:spTree>
    <p:extLst>
      <p:ext uri="{BB962C8B-B14F-4D97-AF65-F5344CB8AC3E}">
        <p14:creationId xmlns:p14="http://schemas.microsoft.com/office/powerpoint/2010/main" val="989216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ED9CFA-56F0-4DCF-BF34-980ADED91A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501c3 Cans and </a:t>
            </a:r>
            <a:r>
              <a:rPr lang="en-US" dirty="0" err="1"/>
              <a:t>Cannots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BFE7633-27B8-4778-B62C-C803D1400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 fontScale="77500" lnSpcReduction="20000"/>
          </a:bodyPr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18394EC-998F-4A75-A298-338FFE107B74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CF2AF7-2A9C-40AA-B96B-27787E25E78A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136648" y="1600200"/>
            <a:ext cx="9662062" cy="5029200"/>
          </a:xfrm>
        </p:spPr>
        <p:txBody>
          <a:bodyPr>
            <a:normAutofit/>
          </a:bodyPr>
          <a:lstStyle/>
          <a:p>
            <a:r>
              <a:rPr lang="en-US" dirty="0"/>
              <a:t>No tax on operating income, local sales tax</a:t>
            </a:r>
          </a:p>
          <a:p>
            <a:r>
              <a:rPr lang="en-US" dirty="0"/>
              <a:t>Contributions are tax deductible – NOT membership</a:t>
            </a:r>
          </a:p>
          <a:p>
            <a:pPr lvl="1"/>
            <a:r>
              <a:rPr lang="en-US" sz="2000" dirty="0"/>
              <a:t>Must register to be ACTIVELY pursue donations</a:t>
            </a:r>
          </a:p>
          <a:p>
            <a:r>
              <a:rPr lang="en-US" dirty="0"/>
              <a:t>Members cannot engage in activities that utilize nonprofit resources to benefit personally (i.e. book promos)</a:t>
            </a:r>
          </a:p>
          <a:p>
            <a:r>
              <a:rPr lang="en-US" dirty="0"/>
              <a:t>Cannot engage in electioneering, supporting any candidate for public office OR allow it to happen in forums, </a:t>
            </a:r>
            <a:r>
              <a:rPr lang="en-US" dirty="0" err="1"/>
              <a:t>listserves</a:t>
            </a:r>
            <a:r>
              <a:rPr lang="en-US" dirty="0"/>
              <a:t>, etc.</a:t>
            </a:r>
          </a:p>
        </p:txBody>
      </p:sp>
    </p:spTree>
    <p:extLst>
      <p:ext uri="{BB962C8B-B14F-4D97-AF65-F5344CB8AC3E}">
        <p14:creationId xmlns:p14="http://schemas.microsoft.com/office/powerpoint/2010/main" val="1312525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ED9CFA-56F0-4DCF-BF34-980ADED91A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501c3 Cans and </a:t>
            </a:r>
            <a:r>
              <a:rPr lang="en-US" dirty="0" err="1"/>
              <a:t>Cannots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BFE7633-27B8-4778-B62C-C803D1400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 fontScale="77500" lnSpcReduction="20000"/>
          </a:bodyPr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18394EC-998F-4A75-A298-338FFE107B74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CF2AF7-2A9C-40AA-B96B-27787E25E78A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136648" y="1600200"/>
            <a:ext cx="9521952" cy="5029200"/>
          </a:xfrm>
        </p:spPr>
        <p:txBody>
          <a:bodyPr>
            <a:normAutofit/>
          </a:bodyPr>
          <a:lstStyle/>
          <a:p>
            <a:r>
              <a:rPr lang="en-US" sz="3200" dirty="0"/>
              <a:t>Cannot engage or create forums for Antitrust violations (propose boycotts of companies, agree on pricing to pay, exclusionary practices, </a:t>
            </a:r>
            <a:r>
              <a:rPr lang="en-US" sz="3200" dirty="0" err="1"/>
              <a:t>etc</a:t>
            </a:r>
            <a:r>
              <a:rPr lang="en-US" sz="3200" dirty="0"/>
              <a:t>)</a:t>
            </a:r>
          </a:p>
          <a:p>
            <a:r>
              <a:rPr lang="en-US" sz="3200" dirty="0"/>
              <a:t>CAN do lobbying</a:t>
            </a:r>
          </a:p>
          <a:p>
            <a:pPr lvl="1"/>
            <a:r>
              <a:rPr lang="en-US" dirty="0"/>
              <a:t>Safe Harbor Law: Cannot spend more than 20% of first $500,000 of revenue</a:t>
            </a:r>
          </a:p>
        </p:txBody>
      </p:sp>
    </p:spTree>
    <p:extLst>
      <p:ext uri="{BB962C8B-B14F-4D97-AF65-F5344CB8AC3E}">
        <p14:creationId xmlns:p14="http://schemas.microsoft.com/office/powerpoint/2010/main" val="1011804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ED9CFA-56F0-4DCF-BF34-980ADED91A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Note for 501c6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BFE7633-27B8-4778-B62C-C803D1400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 fontScale="77500" lnSpcReduction="20000"/>
          </a:bodyPr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18394EC-998F-4A75-A298-338FFE107B74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CF2AF7-2A9C-40AA-B96B-27787E25E78A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136648" y="1600200"/>
            <a:ext cx="9521952" cy="5029200"/>
          </a:xfrm>
        </p:spPr>
        <p:txBody>
          <a:bodyPr>
            <a:normAutofit/>
          </a:bodyPr>
          <a:lstStyle/>
          <a:p>
            <a:r>
              <a:rPr lang="en-US" sz="3200" dirty="0"/>
              <a:t>Membership collateral MUST state what percent of dues goes to lobbying</a:t>
            </a:r>
          </a:p>
        </p:txBody>
      </p:sp>
    </p:spTree>
    <p:extLst>
      <p:ext uri="{BB962C8B-B14F-4D97-AF65-F5344CB8AC3E}">
        <p14:creationId xmlns:p14="http://schemas.microsoft.com/office/powerpoint/2010/main" val="1978115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FC96E-4D7A-487D-83AF-0B03262890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CEC Policies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4341B0C-F0A8-4840-AC9D-BBB04C0CE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 fontScale="77500" lnSpcReduction="20000"/>
          </a:bodyPr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18394EC-998F-4A75-A298-338FFE107B74}" type="slidenum">
              <a:rPr lang="en-US" smtClean="0"/>
              <a:pPr/>
              <a:t>43</a:t>
            </a:fld>
            <a:endParaRPr lang="en-US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AEDF62CF-0F1E-4E6F-AF3D-F8203C4BA2D4}"/>
              </a:ext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535484371"/>
              </p:ext>
            </p:extLst>
          </p:nvPr>
        </p:nvGraphicFramePr>
        <p:xfrm>
          <a:off x="1002890" y="1828800"/>
          <a:ext cx="10655708" cy="344424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2684674">
                  <a:extLst>
                    <a:ext uri="{9D8B030D-6E8A-4147-A177-3AD203B41FA5}">
                      <a16:colId xmlns:a16="http://schemas.microsoft.com/office/drawing/2014/main" val="2181751197"/>
                    </a:ext>
                  </a:extLst>
                </a:gridCol>
                <a:gridCol w="3985517">
                  <a:extLst>
                    <a:ext uri="{9D8B030D-6E8A-4147-A177-3AD203B41FA5}">
                      <a16:colId xmlns:a16="http://schemas.microsoft.com/office/drawing/2014/main" val="1548022571"/>
                    </a:ext>
                  </a:extLst>
                </a:gridCol>
                <a:gridCol w="3985517">
                  <a:extLst>
                    <a:ext uri="{9D8B030D-6E8A-4147-A177-3AD203B41FA5}">
                      <a16:colId xmlns:a16="http://schemas.microsoft.com/office/drawing/2014/main" val="652840580"/>
                    </a:ext>
                  </a:extLst>
                </a:gridCol>
              </a:tblGrid>
              <a:tr h="1422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Divisions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Units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91018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Bylaws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On File with CEC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74393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Membership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Unified - 1% of CEC (~200)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Unified; 50-Person Minimum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20765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Groups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Oversee Subdivisions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Oversee Chapters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36581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Budget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Should Have One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09602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Public Statements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Must Use Disclaimer Unless Approved by CEC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Must Be in Alignment with CEC (unless state-level)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936446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000" dirty="0"/>
                        <a:t>Reporting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Submit Annual Assurance Form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401584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000" dirty="0"/>
                        <a:t>Elections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May support candidates for CEC Board election (new as of 2021)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95147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698099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Licensure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 fontScale="77500" lnSpcReduction="20000"/>
          </a:bodyPr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18394EC-998F-4A75-A298-338FFE107B74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0EE54F1-8FBB-499D-BE7A-F6BFAE324A8B}"/>
              </a:ext>
            </a:extLst>
          </p:cNvPr>
          <p:cNvSpPr txBox="1"/>
          <p:nvPr/>
        </p:nvSpPr>
        <p:spPr>
          <a:xfrm>
            <a:off x="1430594" y="1752601"/>
            <a:ext cx="3065206" cy="646331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State</a:t>
            </a:r>
          </a:p>
          <a:p>
            <a:pPr algn="ctr"/>
            <a:r>
              <a:rPr lang="en-US" dirty="0"/>
              <a:t>Registration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E8484FF-E2FA-40C3-B2B4-8F00B075AC9C}"/>
              </a:ext>
            </a:extLst>
          </p:cNvPr>
          <p:cNvSpPr txBox="1"/>
          <p:nvPr/>
        </p:nvSpPr>
        <p:spPr>
          <a:xfrm>
            <a:off x="1430594" y="2416076"/>
            <a:ext cx="306520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Initial Registration Proves Your “License” </a:t>
            </a:r>
          </a:p>
          <a:p>
            <a:endParaRPr lang="en-US" sz="1200" dirty="0"/>
          </a:p>
          <a:p>
            <a:r>
              <a:rPr lang="en-US" sz="2000" dirty="0"/>
              <a:t>Filed Annually</a:t>
            </a:r>
          </a:p>
          <a:p>
            <a:endParaRPr lang="en-US" sz="1200" dirty="0"/>
          </a:p>
          <a:p>
            <a:r>
              <a:rPr lang="en-US" sz="2000" dirty="0"/>
              <a:t>Update Officers</a:t>
            </a:r>
          </a:p>
          <a:p>
            <a:endParaRPr lang="en-US" sz="1200" dirty="0"/>
          </a:p>
          <a:p>
            <a:r>
              <a:rPr lang="en-US" sz="2000" dirty="0"/>
              <a:t>“Local” Contact</a:t>
            </a:r>
          </a:p>
          <a:p>
            <a:endParaRPr lang="en-US" sz="1200" dirty="0"/>
          </a:p>
          <a:p>
            <a:r>
              <a:rPr lang="en-US" sz="2000" dirty="0"/>
              <a:t>Sometimes include Tax Info</a:t>
            </a:r>
          </a:p>
          <a:p>
            <a:endParaRPr lang="en-US" sz="1200" dirty="0"/>
          </a:p>
          <a:p>
            <a:r>
              <a:rPr lang="en-US" sz="2000" dirty="0"/>
              <a:t>Often includes a payment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9569320-0824-4408-ABAE-BBCD96463E3E}"/>
              </a:ext>
            </a:extLst>
          </p:cNvPr>
          <p:cNvSpPr txBox="1"/>
          <p:nvPr/>
        </p:nvSpPr>
        <p:spPr>
          <a:xfrm>
            <a:off x="5105400" y="1850233"/>
            <a:ext cx="2669458" cy="369332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Federal Registration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6209D04-D05D-4244-908D-546195591147}"/>
              </a:ext>
            </a:extLst>
          </p:cNvPr>
          <p:cNvSpPr txBox="1"/>
          <p:nvPr/>
        </p:nvSpPr>
        <p:spPr>
          <a:xfrm>
            <a:off x="5105400" y="2429470"/>
            <a:ext cx="266945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Initial Registration Provides an EIN</a:t>
            </a:r>
          </a:p>
          <a:p>
            <a:endParaRPr lang="en-US" sz="1200" dirty="0"/>
          </a:p>
          <a:p>
            <a:r>
              <a:rPr lang="en-US" sz="2000" dirty="0"/>
              <a:t>Annually File a 990 (T3010 in Canada)</a:t>
            </a:r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ED265A5-95E7-4F09-9F62-6DA732F18615}"/>
              </a:ext>
            </a:extLst>
          </p:cNvPr>
          <p:cNvSpPr txBox="1"/>
          <p:nvPr/>
        </p:nvSpPr>
        <p:spPr>
          <a:xfrm>
            <a:off x="8303342" y="1761745"/>
            <a:ext cx="2669458" cy="646331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Federal Nonprofit Status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44EEA2B-B223-4EC3-AC1D-64D6A9BBC9B5}"/>
              </a:ext>
            </a:extLst>
          </p:cNvPr>
          <p:cNvSpPr txBox="1"/>
          <p:nvPr/>
        </p:nvSpPr>
        <p:spPr>
          <a:xfrm>
            <a:off x="8303340" y="2429470"/>
            <a:ext cx="266945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Done One Time</a:t>
            </a:r>
          </a:p>
          <a:p>
            <a:endParaRPr lang="en-US" sz="2000" dirty="0"/>
          </a:p>
          <a:p>
            <a:r>
              <a:rPr lang="en-US" sz="2000" dirty="0"/>
              <a:t>KEEP YOUR LETTER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31490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8" grpId="0" animBg="1"/>
      <p:bldP spid="19" grpId="0"/>
      <p:bldP spid="20" grpId="0" animBg="1"/>
      <p:bldP spid="21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IRS 990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Form 990 is an annual reporting return that tax-exempt organizations must file with the IRS. It provides information on the filing organization's mission, programs, and finances.</a:t>
            </a:r>
          </a:p>
          <a:p>
            <a:pPr lvl="1"/>
            <a:r>
              <a:rPr lang="en-US" dirty="0"/>
              <a:t>All 501c3 organizations must file</a:t>
            </a:r>
          </a:p>
          <a:p>
            <a:pPr lvl="1"/>
            <a:r>
              <a:rPr lang="en-US" dirty="0"/>
              <a:t>Revenue &lt;$50,000 can file 990-N (Postcard)</a:t>
            </a:r>
          </a:p>
          <a:p>
            <a:pPr lvl="1"/>
            <a:r>
              <a:rPr lang="en-US" dirty="0"/>
              <a:t>Revenue &lt;$200,00 can file 990-EZ</a:t>
            </a:r>
          </a:p>
          <a:p>
            <a:pPr lvl="1"/>
            <a:r>
              <a:rPr lang="en-US" dirty="0"/>
              <a:t>May be subject to Unrelated Business Income Tax (UBIT)</a:t>
            </a:r>
          </a:p>
          <a:p>
            <a:pPr lvl="1"/>
            <a:r>
              <a:rPr lang="en-US" dirty="0"/>
              <a:t>990 Must be made available upon request</a:t>
            </a:r>
          </a:p>
          <a:p>
            <a:r>
              <a:rPr lang="en-US" dirty="0"/>
              <a:t>CEC will not relinquish dues without proof of filing</a:t>
            </a:r>
          </a:p>
          <a:p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Accounting Best Practices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 fontScale="77500" lnSpcReduction="20000"/>
          </a:bodyPr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18394EC-998F-4A75-A298-338FFE107B74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838200" y="1637071"/>
            <a:ext cx="10515600" cy="4492266"/>
          </a:xfrm>
        </p:spPr>
        <p:txBody>
          <a:bodyPr>
            <a:noAutofit/>
          </a:bodyPr>
          <a:lstStyle/>
          <a:p>
            <a:r>
              <a:rPr lang="en-US" dirty="0"/>
              <a:t>Approve an Annual Budget</a:t>
            </a:r>
          </a:p>
          <a:p>
            <a:pPr lvl="1"/>
            <a:r>
              <a:rPr lang="en-US" dirty="0"/>
              <a:t>Review Regularly</a:t>
            </a:r>
          </a:p>
          <a:p>
            <a:pPr lvl="1"/>
            <a:r>
              <a:rPr lang="en-US" dirty="0"/>
              <a:t>Look at TRENDS, Not Just This Year (Foresight)</a:t>
            </a:r>
          </a:p>
          <a:p>
            <a:pPr lvl="2"/>
            <a:r>
              <a:rPr lang="en-US" sz="2400" dirty="0"/>
              <a:t>Division dues come monthly, Units come annually</a:t>
            </a:r>
          </a:p>
          <a:p>
            <a:pPr lvl="1"/>
            <a:r>
              <a:rPr lang="en-US" dirty="0"/>
              <a:t>Diversify Revenue</a:t>
            </a:r>
          </a:p>
          <a:p>
            <a:pPr lvl="1"/>
            <a:r>
              <a:rPr lang="en-US" dirty="0"/>
              <a:t>Management vs. Programs</a:t>
            </a:r>
          </a:p>
          <a:p>
            <a:r>
              <a:rPr lang="en-US" dirty="0"/>
              <a:t>Multiple “Hands” Involved in Process</a:t>
            </a:r>
          </a:p>
          <a:p>
            <a:pPr lvl="1"/>
            <a:r>
              <a:rPr lang="en-US" dirty="0"/>
              <a:t>Minimum = Someone Reviewing Bank Statements </a:t>
            </a:r>
          </a:p>
          <a:p>
            <a:r>
              <a:rPr lang="en-US" dirty="0"/>
              <a:t>Rotate Treasurer Role; Audit periodically</a:t>
            </a:r>
          </a:p>
          <a:p>
            <a:r>
              <a:rPr lang="en-US" dirty="0"/>
              <a:t>“How Much Should We Have In Reserves?”</a:t>
            </a:r>
          </a:p>
          <a:p>
            <a:endParaRPr lang="en-US" sz="3600" dirty="0"/>
          </a:p>
          <a:p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728B53-C02B-8538-C23E-576DDA4DCF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E5E8FA-A666-6885-528B-7EC7CC0498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Accounting Best Practices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0A3F61C-07F5-4CA2-F3AC-0B28254A0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 fontScale="77500" lnSpcReduction="20000"/>
          </a:bodyPr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18394EC-998F-4A75-A298-338FFE107B74}" type="slidenum">
              <a:rPr lang="en-US" smtClean="0"/>
              <a:pPr/>
              <a:t>47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BB4FC4-D8EA-4A39-04F0-1F725BC1CC22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838200" y="1637071"/>
            <a:ext cx="10515600" cy="4492266"/>
          </a:xfrm>
        </p:spPr>
        <p:txBody>
          <a:bodyPr>
            <a:noAutofit/>
          </a:bodyPr>
          <a:lstStyle/>
          <a:p>
            <a:r>
              <a:rPr lang="en-US" dirty="0"/>
              <a:t>No money, no mission</a:t>
            </a:r>
          </a:p>
          <a:p>
            <a:r>
              <a:rPr lang="en-US" dirty="0"/>
              <a:t>“Business first; family second”</a:t>
            </a:r>
          </a:p>
          <a:p>
            <a:endParaRPr lang="en-US" sz="3600" dirty="0"/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108131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19C48B-0726-4713-8D5F-04A733B418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Contracts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CBDE7A2-5AC4-4BC3-A5E6-9C4BC85A1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 fontScale="77500" lnSpcReduction="20000"/>
          </a:bodyPr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18394EC-998F-4A75-A298-338FFE107B74}" type="slidenum">
              <a:rPr lang="en-US" smtClean="0"/>
              <a:pPr/>
              <a:t>48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0435EB-8B0C-41C2-932C-3D75AE9D7E7C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GET IT IN WRITING</a:t>
            </a:r>
          </a:p>
          <a:p>
            <a:endParaRPr lang="en-US" dirty="0"/>
          </a:p>
        </p:txBody>
      </p:sp>
      <p:sp>
        <p:nvSpPr>
          <p:cNvPr id="5" name="Content Placeholder 7">
            <a:extLst>
              <a:ext uri="{FF2B5EF4-FFF2-40B4-BE49-F238E27FC236}">
                <a16:creationId xmlns:a16="http://schemas.microsoft.com/office/drawing/2014/main" id="{5419DEA4-1F75-465A-8AE8-42539FEAE375}"/>
              </a:ext>
            </a:extLst>
          </p:cNvPr>
          <p:cNvSpPr txBox="1">
            <a:spLocks/>
          </p:cNvSpPr>
          <p:nvPr/>
        </p:nvSpPr>
        <p:spPr>
          <a:xfrm>
            <a:off x="2362200" y="3276600"/>
            <a:ext cx="3613762" cy="460252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“No, Jimmy, I distinctly said you could HALVE your allowance by mowing the lawn.”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B9C4FBD-F6CF-4449-92DF-3029ACE93A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2701" y="533400"/>
            <a:ext cx="4592776" cy="5889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636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19C48B-0726-4713-8D5F-04A733B418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Contracts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CBDE7A2-5AC4-4BC3-A5E6-9C4BC85A1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 fontScale="77500" lnSpcReduction="20000"/>
          </a:bodyPr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18394EC-998F-4A75-A298-338FFE107B74}" type="slidenum">
              <a:rPr lang="en-US" smtClean="0"/>
              <a:pPr/>
              <a:t>49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0435EB-8B0C-41C2-932C-3D75AE9D7E7C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GET IT IN WRITING</a:t>
            </a:r>
          </a:p>
          <a:p>
            <a:r>
              <a:rPr lang="en-US" dirty="0"/>
              <a:t>Anything involving money, Speaker contracts, Web development, Meeting/Event contracts, Editors/Publishers, </a:t>
            </a:r>
            <a:r>
              <a:rPr lang="en-US" dirty="0" err="1"/>
              <a:t>etc</a:t>
            </a:r>
            <a:endParaRPr lang="en-US" dirty="0"/>
          </a:p>
          <a:p>
            <a:r>
              <a:rPr lang="en-US" dirty="0"/>
              <a:t>CEC will provide free, non-legal review of any contract; Legal review should be handled by an attorney in your state or territory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0514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E06B05-A1DA-D182-9F76-CBBDCCA116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917D4-7BE4-6B76-23AD-7C29489240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Four Truths and a Lie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EBCC4BE-6BFF-0D4E-DFEC-54E194208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 fontScale="77500" lnSpcReduction="20000"/>
          </a:bodyPr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18394EC-998F-4A75-A298-338FFE107B74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EB903E-17CB-AB13-0EA9-2C2BE3C947A8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136648" y="1600200"/>
            <a:ext cx="8153400" cy="5410200"/>
          </a:xfrm>
        </p:spPr>
        <p:txBody>
          <a:bodyPr>
            <a:normAutofit/>
          </a:bodyPr>
          <a:lstStyle/>
          <a:p>
            <a:r>
              <a:rPr lang="en-US" sz="3600" dirty="0"/>
              <a:t>I have testified in a courtroom following an </a:t>
            </a:r>
            <a:r>
              <a:rPr lang="en-US" sz="3600" u="sng" dirty="0"/>
              <a:t>embezzlement</a:t>
            </a:r>
            <a:r>
              <a:rPr lang="en-US" sz="3600" dirty="0"/>
              <a:t> at an association where he worked;</a:t>
            </a:r>
          </a:p>
        </p:txBody>
      </p:sp>
    </p:spTree>
    <p:extLst>
      <p:ext uri="{BB962C8B-B14F-4D97-AF65-F5344CB8AC3E}">
        <p14:creationId xmlns:p14="http://schemas.microsoft.com/office/powerpoint/2010/main" val="257892541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19C48B-0726-4713-8D5F-04A733B418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Meetings/Hotels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CBDE7A2-5AC4-4BC3-A5E6-9C4BC85A1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 fontScale="77500" lnSpcReduction="20000"/>
          </a:bodyPr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18394EC-998F-4A75-A298-338FFE107B74}" type="slidenum">
              <a:rPr lang="en-US" smtClean="0"/>
              <a:pPr/>
              <a:t>50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0435EB-8B0C-41C2-932C-3D75AE9D7E7C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136648" y="1600200"/>
            <a:ext cx="8153400" cy="5029200"/>
          </a:xfrm>
        </p:spPr>
        <p:txBody>
          <a:bodyPr>
            <a:normAutofit/>
          </a:bodyPr>
          <a:lstStyle/>
          <a:p>
            <a:r>
              <a:rPr lang="en-US" dirty="0"/>
              <a:t>Always start with an RFP (CEC can provide sample)</a:t>
            </a:r>
          </a:p>
          <a:p>
            <a:pPr lvl="1"/>
            <a:r>
              <a:rPr lang="en-US" dirty="0"/>
              <a:t>Ask for what YOU want, not what they want to give</a:t>
            </a:r>
          </a:p>
          <a:p>
            <a:pPr lvl="1"/>
            <a:r>
              <a:rPr lang="en-US" dirty="0"/>
              <a:t>Discounts on Food/Beverage and A/V (20% minimum)</a:t>
            </a:r>
          </a:p>
          <a:p>
            <a:pPr lvl="1"/>
            <a:r>
              <a:rPr lang="en-US" dirty="0"/>
              <a:t>Comped Rooms (1:40 Comped at a minimum)</a:t>
            </a:r>
          </a:p>
          <a:p>
            <a:pPr lvl="1"/>
            <a:r>
              <a:rPr lang="en-US" dirty="0"/>
              <a:t>Free Upgrades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3974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19C48B-0726-4713-8D5F-04A733B418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Meetings/Hotels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CBDE7A2-5AC4-4BC3-A5E6-9C4BC85A1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 fontScale="77500" lnSpcReduction="20000"/>
          </a:bodyPr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18394EC-998F-4A75-A298-338FFE107B74}" type="slidenum">
              <a:rPr lang="en-US" smtClean="0"/>
              <a:pPr/>
              <a:t>51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0435EB-8B0C-41C2-932C-3D75AE9D7E7C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136648" y="1600200"/>
            <a:ext cx="8153400" cy="5029200"/>
          </a:xfrm>
        </p:spPr>
        <p:txBody>
          <a:bodyPr>
            <a:normAutofit/>
          </a:bodyPr>
          <a:lstStyle/>
          <a:p>
            <a:r>
              <a:rPr lang="en-US" dirty="0"/>
              <a:t>Chad’s Must-Haves</a:t>
            </a:r>
          </a:p>
          <a:p>
            <a:pPr lvl="1"/>
            <a:r>
              <a:rPr lang="en-US" dirty="0"/>
              <a:t>Attrition/Slippage of 20%+</a:t>
            </a:r>
          </a:p>
          <a:p>
            <a:pPr lvl="1"/>
            <a:r>
              <a:rPr lang="en-US" dirty="0"/>
              <a:t>Any revenue minimums and ability to decrease</a:t>
            </a:r>
          </a:p>
          <a:p>
            <a:pPr lvl="1"/>
            <a:r>
              <a:rPr lang="en-US" dirty="0"/>
              <a:t>Cancellation Clause</a:t>
            </a:r>
          </a:p>
          <a:p>
            <a:pPr lvl="1"/>
            <a:r>
              <a:rPr lang="en-US" dirty="0"/>
              <a:t>Force Majeure Clause</a:t>
            </a:r>
          </a:p>
          <a:p>
            <a:pPr lvl="1"/>
            <a:r>
              <a:rPr lang="en-US" dirty="0"/>
              <a:t>Alcohol Responsibility Clause</a:t>
            </a:r>
          </a:p>
          <a:p>
            <a:pPr lvl="1"/>
            <a:r>
              <a:rPr lang="en-US" dirty="0"/>
              <a:t>Walk Clause</a:t>
            </a:r>
          </a:p>
          <a:p>
            <a:pPr lvl="1"/>
            <a:r>
              <a:rPr lang="en-US" dirty="0"/>
              <a:t>Rate Integrity Clause</a:t>
            </a:r>
          </a:p>
          <a:p>
            <a:pPr lvl="1"/>
            <a:r>
              <a:rPr lang="en-US" dirty="0"/>
              <a:t>Resell/Rebook Clause</a:t>
            </a:r>
          </a:p>
          <a:p>
            <a:r>
              <a:rPr lang="en-US" dirty="0"/>
              <a:t>If not experienced, use a third party (CEC can recommend)</a:t>
            </a:r>
          </a:p>
          <a:p>
            <a:endParaRPr lang="en-US" sz="3200" dirty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096635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So……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 fontScale="77500" lnSpcReduction="20000"/>
          </a:bodyPr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18394EC-998F-4A75-A298-338FFE107B74}" type="slidenum">
              <a:rPr lang="en-US" smtClean="0"/>
              <a:pPr/>
              <a:t>52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810688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 fontScale="77500" lnSpcReduction="20000"/>
          </a:bodyPr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18394EC-998F-4A75-A298-338FFE107B74}" type="slidenum">
              <a:rPr lang="en-US" smtClean="0"/>
              <a:pPr/>
              <a:t>53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26" name="Picture 2" descr="Emotion Chart Faces Mood">
            <a:extLst>
              <a:ext uri="{FF2B5EF4-FFF2-40B4-BE49-F238E27FC236}">
                <a16:creationId xmlns:a16="http://schemas.microsoft.com/office/drawing/2014/main" id="{0F92DBAC-9018-34A5-93A6-0525ACF39F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8575"/>
            <a:ext cx="9144000" cy="680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25,500+ Scared Emoji Stock Illustrations, Royalty-Free ...">
            <a:extLst>
              <a:ext uri="{FF2B5EF4-FFF2-40B4-BE49-F238E27FC236}">
                <a16:creationId xmlns:a16="http://schemas.microsoft.com/office/drawing/2014/main" id="{4DE2122B-B4AB-627B-00F3-43A7192CF8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5574" y="4188541"/>
            <a:ext cx="1717293" cy="1751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B7A6E24-D6A9-A15E-93D3-86A0F84A8935}"/>
              </a:ext>
            </a:extLst>
          </p:cNvPr>
          <p:cNvSpPr txBox="1"/>
          <p:nvPr/>
        </p:nvSpPr>
        <p:spPr>
          <a:xfrm>
            <a:off x="8863781" y="6002594"/>
            <a:ext cx="1253613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C00000"/>
                </a:solidFill>
              </a:rPr>
              <a:t>SCARED</a:t>
            </a:r>
          </a:p>
        </p:txBody>
      </p:sp>
    </p:spTree>
    <p:extLst>
      <p:ext uri="{BB962C8B-B14F-4D97-AF65-F5344CB8AC3E}">
        <p14:creationId xmlns:p14="http://schemas.microsoft.com/office/powerpoint/2010/main" val="387671015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EA0FF6-603B-42B0-D839-5BE9326110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278F2FE-8E6A-D8AD-06D2-660B238D16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 fontScale="77500" lnSpcReduction="20000"/>
          </a:bodyPr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18394EC-998F-4A75-A298-338FFE107B74}" type="slidenum">
              <a:rPr lang="en-US" smtClean="0"/>
              <a:pPr/>
              <a:t>54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15FD47-44DA-9893-A655-2603B382C5B1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Feel free to email</a:t>
            </a:r>
          </a:p>
          <a:p>
            <a:r>
              <a:rPr lang="en-US" dirty="0"/>
              <a:t>Laurie VanderPloeg</a:t>
            </a:r>
          </a:p>
          <a:p>
            <a:pPr lvl="1"/>
            <a:r>
              <a:rPr lang="en-US" dirty="0"/>
              <a:t>lvanderploeg@exceptionalchildren.org</a:t>
            </a:r>
          </a:p>
          <a:p>
            <a:endParaRPr lang="en-US" dirty="0"/>
          </a:p>
        </p:txBody>
      </p:sp>
      <p:pic>
        <p:nvPicPr>
          <p:cNvPr id="5124" name="Picture 4" descr="Laurie Vanderploeg">
            <a:extLst>
              <a:ext uri="{FF2B5EF4-FFF2-40B4-BE49-F238E27FC236}">
                <a16:creationId xmlns:a16="http://schemas.microsoft.com/office/drawing/2014/main" id="{22D2ABBB-9179-1E89-8653-943404D92A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5351" y="2037233"/>
            <a:ext cx="2223886" cy="2223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6280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79D7A0-6477-31B2-E63D-6F85A445E0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ECDDA8-0060-51CE-B6CE-1CED0BAB5B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BC64618-B711-0CF7-530D-91D35993D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 fontScale="77500" lnSpcReduction="20000"/>
          </a:bodyPr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18394EC-998F-4A75-A298-338FFE107B74}" type="slidenum">
              <a:rPr lang="en-US" smtClean="0"/>
              <a:pPr/>
              <a:t>55</a:t>
            </a:fld>
            <a:endParaRPr lang="en-US"/>
          </a:p>
        </p:txBody>
      </p:sp>
      <p:pic>
        <p:nvPicPr>
          <p:cNvPr id="6146" name="Picture 2" descr="Brannan Meyers">
            <a:extLst>
              <a:ext uri="{FF2B5EF4-FFF2-40B4-BE49-F238E27FC236}">
                <a16:creationId xmlns:a16="http://schemas.microsoft.com/office/drawing/2014/main" id="{F287C8B4-0E8D-1167-BE5E-AB93842641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5749" y="1550768"/>
            <a:ext cx="1878232" cy="187823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William Webber Headshot">
            <a:extLst>
              <a:ext uri="{FF2B5EF4-FFF2-40B4-BE49-F238E27FC236}">
                <a16:creationId xmlns:a16="http://schemas.microsoft.com/office/drawing/2014/main" id="{6EFF1C98-8BFA-AE40-606D-0C947AA9A5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46" t="9599" r="12246" b="14895"/>
          <a:stretch/>
        </p:blipFill>
        <p:spPr bwMode="auto">
          <a:xfrm>
            <a:off x="3815750" y="3933247"/>
            <a:ext cx="1878232" cy="187823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088A20F-9C95-BAB1-0129-E208B8295DF1}"/>
              </a:ext>
            </a:extLst>
          </p:cNvPr>
          <p:cNvSpPr txBox="1"/>
          <p:nvPr/>
        </p:nvSpPr>
        <p:spPr>
          <a:xfrm>
            <a:off x="5797219" y="1550768"/>
            <a:ext cx="4924857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DIVISIONS</a:t>
            </a:r>
          </a:p>
          <a:p>
            <a:endParaRPr lang="en-US" sz="2400" dirty="0"/>
          </a:p>
          <a:p>
            <a:r>
              <a:rPr lang="en-US" sz="2400" b="1" dirty="0"/>
              <a:t>Brannan Meyers, CAE</a:t>
            </a:r>
          </a:p>
          <a:p>
            <a:r>
              <a:rPr lang="en-US" sz="2400" dirty="0"/>
              <a:t>bmeyers@exceptionalchildren.org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C1035F1-F431-A28D-1693-874C74DEE084}"/>
              </a:ext>
            </a:extLst>
          </p:cNvPr>
          <p:cNvSpPr txBox="1"/>
          <p:nvPr/>
        </p:nvSpPr>
        <p:spPr>
          <a:xfrm>
            <a:off x="5797219" y="3879929"/>
            <a:ext cx="4924857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UNITS</a:t>
            </a:r>
          </a:p>
          <a:p>
            <a:endParaRPr lang="en-US" sz="2400" dirty="0"/>
          </a:p>
          <a:p>
            <a:r>
              <a:rPr lang="en-US" sz="2400" b="1" dirty="0"/>
              <a:t>Will Webber, CAE</a:t>
            </a:r>
          </a:p>
          <a:p>
            <a:r>
              <a:rPr lang="en-US" sz="2400" dirty="0"/>
              <a:t>wwebber@exceptionalchildren.org</a:t>
            </a:r>
          </a:p>
        </p:txBody>
      </p:sp>
    </p:spTree>
    <p:extLst>
      <p:ext uri="{BB962C8B-B14F-4D97-AF65-F5344CB8AC3E}">
        <p14:creationId xmlns:p14="http://schemas.microsoft.com/office/powerpoint/2010/main" val="21879051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277436-CC98-5861-1BE9-C9A4736FA8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C4FC4C-92BD-1495-2D73-7B5E2D2BFE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Four Truths and a Lie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ECFC521-DBB1-1CC5-40A9-F029E2E0C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 fontScale="77500" lnSpcReduction="20000"/>
          </a:bodyPr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18394EC-998F-4A75-A298-338FFE107B74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853BAD-6201-34B4-E812-0EE037177053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136648" y="1600200"/>
            <a:ext cx="8153400" cy="5410200"/>
          </a:xfrm>
        </p:spPr>
        <p:txBody>
          <a:bodyPr>
            <a:normAutofit/>
          </a:bodyPr>
          <a:lstStyle/>
          <a:p>
            <a:r>
              <a:rPr lang="en-US" sz="3600" dirty="0"/>
              <a:t>I have been a plaintiff on a </a:t>
            </a:r>
            <a:r>
              <a:rPr lang="en-US" sz="3600" u="sng" dirty="0"/>
              <a:t>breach of fiduciary responsibility</a:t>
            </a:r>
            <a:r>
              <a:rPr lang="en-US" sz="3600" dirty="0"/>
              <a:t> lawsuit against an association Board, ultimately leading to the termination of the Executive Director and Deputy Director;</a:t>
            </a:r>
          </a:p>
        </p:txBody>
      </p:sp>
    </p:spTree>
    <p:extLst>
      <p:ext uri="{BB962C8B-B14F-4D97-AF65-F5344CB8AC3E}">
        <p14:creationId xmlns:p14="http://schemas.microsoft.com/office/powerpoint/2010/main" val="15395813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69AD38-CB07-413A-1922-C07812E23A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2D09AB-AA48-4C64-D5F6-EE72EF9396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Four Truths and a Lie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9D9FA30-9FFD-F876-049F-474A6953CF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 fontScale="77500" lnSpcReduction="20000"/>
          </a:bodyPr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18394EC-998F-4A75-A298-338FFE107B74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CA00F8-F975-9BD9-85E5-E82A5A357C8F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136648" y="1600200"/>
            <a:ext cx="8153400" cy="5410200"/>
          </a:xfrm>
        </p:spPr>
        <p:txBody>
          <a:bodyPr>
            <a:normAutofit/>
          </a:bodyPr>
          <a:lstStyle/>
          <a:p>
            <a:r>
              <a:rPr lang="en-US" sz="3600" dirty="0"/>
              <a:t>While at CEC, I have advised a CEC unit on dealing with an embezzlement, helped a division file Articles of Incorporation, guided a Unit who lost its nonprofit status, and advised a CEC volunteer worried about indemnification and his legal responsibilities;</a:t>
            </a:r>
          </a:p>
        </p:txBody>
      </p:sp>
    </p:spTree>
    <p:extLst>
      <p:ext uri="{BB962C8B-B14F-4D97-AF65-F5344CB8AC3E}">
        <p14:creationId xmlns:p14="http://schemas.microsoft.com/office/powerpoint/2010/main" val="11054928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46FFFD-E287-0C2E-7246-6CFFC24B07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F1E6EC-CF7C-CFE0-AC3B-CAAF31924B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Four Truths and a Lie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EBC7256-BECB-81EF-3896-4BDA429C5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 fontScale="77500" lnSpcReduction="20000"/>
          </a:bodyPr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18394EC-998F-4A75-A298-338FFE107B74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36A367-AABE-A07A-EACB-F2BFC445E350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136648" y="1600200"/>
            <a:ext cx="8153400" cy="5410200"/>
          </a:xfrm>
        </p:spPr>
        <p:txBody>
          <a:bodyPr>
            <a:normAutofit/>
          </a:bodyPr>
          <a:lstStyle/>
          <a:p>
            <a:r>
              <a:rPr lang="en-US" sz="3600" dirty="0"/>
              <a:t>I am a lawyer.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823070F-F697-F116-215C-2276B67635FE}"/>
              </a:ext>
            </a:extLst>
          </p:cNvPr>
          <p:cNvGrpSpPr/>
          <p:nvPr/>
        </p:nvGrpSpPr>
        <p:grpSpPr>
          <a:xfrm>
            <a:off x="9165510" y="3548848"/>
            <a:ext cx="1717293" cy="2214163"/>
            <a:chOff x="9165510" y="3548848"/>
            <a:chExt cx="1717293" cy="2214163"/>
          </a:xfrm>
        </p:grpSpPr>
        <p:pic>
          <p:nvPicPr>
            <p:cNvPr id="6" name="Picture 4" descr="25,500+ Scared Emoji Stock Illustrations, Royalty-Free ...">
              <a:extLst>
                <a:ext uri="{FF2B5EF4-FFF2-40B4-BE49-F238E27FC236}">
                  <a16:creationId xmlns:a16="http://schemas.microsoft.com/office/drawing/2014/main" id="{613E3820-909D-A92D-99F5-F4E0D8B7A93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65510" y="3548848"/>
              <a:ext cx="1717293" cy="17516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B04E989-771B-E053-F996-93A4C68F5830}"/>
                </a:ext>
              </a:extLst>
            </p:cNvPr>
            <p:cNvSpPr txBox="1"/>
            <p:nvPr/>
          </p:nvSpPr>
          <p:spPr>
            <a:xfrm>
              <a:off x="9453717" y="5362901"/>
              <a:ext cx="1253613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C00000"/>
                  </a:solidFill>
                </a:rPr>
                <a:t>SCARED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843605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493A6C-04A5-F64B-73F9-A060A4E06C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D2C515-26F0-7097-D1A6-06590D017F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Four Truths and a Lie - Takeaways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0973967-8C21-8000-A4E7-22D494BB4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 fontScale="77500" lnSpcReduction="20000"/>
          </a:bodyPr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18394EC-998F-4A75-A298-338FFE107B74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5FDA17-B1AF-50C0-4F96-F579698EE65D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136648" y="1600200"/>
            <a:ext cx="8153400" cy="5410200"/>
          </a:xfrm>
        </p:spPr>
        <p:txBody>
          <a:bodyPr>
            <a:normAutofit/>
          </a:bodyPr>
          <a:lstStyle/>
          <a:p>
            <a:r>
              <a:rPr lang="en-US" sz="3600" dirty="0"/>
              <a:t>I’m not a lawyer - No legal guidance today, just </a:t>
            </a:r>
            <a:r>
              <a:rPr lang="en-US" sz="3600" dirty="0" err="1"/>
              <a:t>Chadvice</a:t>
            </a:r>
            <a:r>
              <a:rPr lang="en-US" sz="3600" dirty="0"/>
              <a:t>;</a:t>
            </a:r>
          </a:p>
          <a:p>
            <a:r>
              <a:rPr lang="en-US" sz="3600" dirty="0"/>
              <a:t>I’m clearly bad luck;</a:t>
            </a:r>
          </a:p>
          <a:p>
            <a:r>
              <a:rPr lang="en-US" sz="3600" b="1" dirty="0"/>
              <a:t>Associations are businesses</a:t>
            </a:r>
            <a:r>
              <a:rPr lang="en-US" sz="3600" dirty="0"/>
              <a:t>;</a:t>
            </a:r>
          </a:p>
          <a:p>
            <a:r>
              <a:rPr lang="en-US" sz="3600" dirty="0"/>
              <a:t>Regardless of size of your division or unit, </a:t>
            </a:r>
            <a:r>
              <a:rPr lang="en-US" sz="3600" b="1" dirty="0"/>
              <a:t>laws apply</a:t>
            </a:r>
            <a:r>
              <a:rPr lang="en-US" sz="3600" dirty="0"/>
              <a:t>;</a:t>
            </a:r>
          </a:p>
          <a:p>
            <a:r>
              <a:rPr lang="en-US" sz="3600" dirty="0"/>
              <a:t>Knowledge is your best safeguard.</a:t>
            </a:r>
          </a:p>
          <a:p>
            <a:endParaRPr lang="en-US" sz="3600" dirty="0"/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078070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CEC BRAND COLORS">
      <a:dk1>
        <a:sysClr val="windowText" lastClr="000000"/>
      </a:dk1>
      <a:lt1>
        <a:sysClr val="window" lastClr="FFFFFF"/>
      </a:lt1>
      <a:dk2>
        <a:srgbClr val="04305C"/>
      </a:dk2>
      <a:lt2>
        <a:srgbClr val="EFEFEF"/>
      </a:lt2>
      <a:accent1>
        <a:srgbClr val="04305C"/>
      </a:accent1>
      <a:accent2>
        <a:srgbClr val="00539B"/>
      </a:accent2>
      <a:accent3>
        <a:srgbClr val="BF311A"/>
      </a:accent3>
      <a:accent4>
        <a:srgbClr val="5EA157"/>
      </a:accent4>
      <a:accent5>
        <a:srgbClr val="EA7229"/>
      </a:accent5>
      <a:accent6>
        <a:srgbClr val="995FA3"/>
      </a:accent6>
      <a:hlink>
        <a:srgbClr val="00539B"/>
      </a:hlink>
      <a:folHlink>
        <a:srgbClr val="04305C"/>
      </a:folHlink>
    </a:clrScheme>
    <a:fontScheme name="CEC BRAND">
      <a:majorFont>
        <a:latin typeface="Heebo ExtraBold"/>
        <a:ea typeface=""/>
        <a:cs typeface=""/>
      </a:majorFont>
      <a:minorFont>
        <a:latin typeface="Heeb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4_8 SECC Townhall DRAFT" id="{D3A057AA-60DB-4A4D-9431-8470D126F6C0}" vid="{1A33AAD2-DCA7-4DA5-B9F0-C11160677FC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E77FCBF9BB59348B8D65BA922C1F98B" ma:contentTypeVersion="19" ma:contentTypeDescription="Create a new document." ma:contentTypeScope="" ma:versionID="afd7f6c2e76d078ae28fde0a2b3cd5f0">
  <xsd:schema xmlns:xsd="http://www.w3.org/2001/XMLSchema" xmlns:xs="http://www.w3.org/2001/XMLSchema" xmlns:p="http://schemas.microsoft.com/office/2006/metadata/properties" xmlns:ns2="55d90b30-3abf-45d6-a953-62c750a1e836" xmlns:ns3="a27e65b1-c2a8-44b8-81d9-7882bc18dec3" targetNamespace="http://schemas.microsoft.com/office/2006/metadata/properties" ma:root="true" ma:fieldsID="91893bc5f93591398a69352252307b3b" ns2:_="" ns3:_="">
    <xsd:import namespace="55d90b30-3abf-45d6-a953-62c750a1e836"/>
    <xsd:import namespace="a27e65b1-c2a8-44b8-81d9-7882bc18dec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d90b30-3abf-45d6-a953-62c750a1e83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189e0dcc-075b-4be2-a307-94eac9fb493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7e65b1-c2a8-44b8-81d9-7882bc18dec3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0945d29f-fb3e-4a65-81b0-fe23f878fada}" ma:internalName="TaxCatchAll" ma:showField="CatchAllData" ma:web="a27e65b1-c2a8-44b8-81d9-7882bc18dec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27e65b1-c2a8-44b8-81d9-7882bc18dec3" xsi:nil="true"/>
    <lcf76f155ced4ddcb4097134ff3c332f xmlns="55d90b30-3abf-45d6-a953-62c750a1e836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39D6607-3EBA-42A7-B70B-45FFD183173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D45674D-580E-4A52-BC04-497AA4D55583}"/>
</file>

<file path=customXml/itemProps3.xml><?xml version="1.0" encoding="utf-8"?>
<ds:datastoreItem xmlns:ds="http://schemas.openxmlformats.org/officeDocument/2006/customXml" ds:itemID="{14B2D9F6-E245-43A2-B24D-C3A7866452A8}"/>
</file>

<file path=docProps/app.xml><?xml version="1.0" encoding="utf-8"?>
<Properties xmlns="http://schemas.openxmlformats.org/officeDocument/2006/extended-properties" xmlns:vt="http://schemas.openxmlformats.org/officeDocument/2006/docPropsVTypes">
  <Template>[TEMPLATE] THE NEW CEC BRANDED POWERPOINT (Updated 11.5.24)</Template>
  <TotalTime>494</TotalTime>
  <Words>2571</Words>
  <Application>Microsoft Office PowerPoint</Application>
  <PresentationFormat>Widescreen</PresentationFormat>
  <Paragraphs>570</Paragraphs>
  <Slides>55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62" baseType="lpstr">
      <vt:lpstr>Aptos</vt:lpstr>
      <vt:lpstr>Arial</vt:lpstr>
      <vt:lpstr>Bradley Hand ITC</vt:lpstr>
      <vt:lpstr>Calibri</vt:lpstr>
      <vt:lpstr>Heebo</vt:lpstr>
      <vt:lpstr>Heebo ExtraBold</vt:lpstr>
      <vt:lpstr>Office Theme</vt:lpstr>
      <vt:lpstr>PowerPoint Presentation</vt:lpstr>
      <vt:lpstr>Avoiding Legal and Financial Pitfalls </vt:lpstr>
      <vt:lpstr>Four Truths and a Lie</vt:lpstr>
      <vt:lpstr>Four Truths and a Lie</vt:lpstr>
      <vt:lpstr>Four Truths and a Lie</vt:lpstr>
      <vt:lpstr>Four Truths and a Lie</vt:lpstr>
      <vt:lpstr>Four Truths and a Lie</vt:lpstr>
      <vt:lpstr>Four Truths and a Lie</vt:lpstr>
      <vt:lpstr>Four Truths and a Lie - Takeaways</vt:lpstr>
      <vt:lpstr>Agenda</vt:lpstr>
      <vt:lpstr>Fiduciary Responsibilities</vt:lpstr>
      <vt:lpstr>Fiduciary Responsibilities</vt:lpstr>
      <vt:lpstr>Fiduciary Responsibilities</vt:lpstr>
      <vt:lpstr>Fiduciary Responsibilities</vt:lpstr>
      <vt:lpstr>Fiduciary Responsibilities</vt:lpstr>
      <vt:lpstr>Avoiding Claims of Fiduciary Breach</vt:lpstr>
      <vt:lpstr>Hierarchy of Guiding Documents</vt:lpstr>
      <vt:lpstr>Hierarchy of Guiding Documents</vt:lpstr>
      <vt:lpstr>Hierarchy of Guiding Documents</vt:lpstr>
      <vt:lpstr>Hierarchy of Guiding Documents</vt:lpstr>
      <vt:lpstr>Hierarchy of Guiding Documents</vt:lpstr>
      <vt:lpstr>Hierarchy of Guiding Documents</vt:lpstr>
      <vt:lpstr>Governance Nomenclature</vt:lpstr>
      <vt:lpstr>Governance Nomenclature</vt:lpstr>
      <vt:lpstr>Governance Nomenclature</vt:lpstr>
      <vt:lpstr>CASE STUDY: SPSP</vt:lpstr>
      <vt:lpstr>CASE STUDY: SPSP</vt:lpstr>
      <vt:lpstr>CASE STUDY: SPSP</vt:lpstr>
      <vt:lpstr>CASE STUDY: SPSP</vt:lpstr>
      <vt:lpstr>CASE STUDY: SPSP</vt:lpstr>
      <vt:lpstr>CASE STUDY: SPSP</vt:lpstr>
      <vt:lpstr>Insurance</vt:lpstr>
      <vt:lpstr>Insurance</vt:lpstr>
      <vt:lpstr>Conflict of Interest</vt:lpstr>
      <vt:lpstr>PowerPoint Presentation</vt:lpstr>
      <vt:lpstr>Questions to consider</vt:lpstr>
      <vt:lpstr>CASE STUDY: T-Shirts</vt:lpstr>
      <vt:lpstr>CASE STUDY: Awardee</vt:lpstr>
      <vt:lpstr>501c3 Cans and Cannots</vt:lpstr>
      <vt:lpstr>501c3 Cans and Cannots</vt:lpstr>
      <vt:lpstr>501c3 Cans and Cannots</vt:lpstr>
      <vt:lpstr>Note for 501c6</vt:lpstr>
      <vt:lpstr>CEC Policies</vt:lpstr>
      <vt:lpstr>Licensure</vt:lpstr>
      <vt:lpstr>IRS 990</vt:lpstr>
      <vt:lpstr>Accounting Best Practices</vt:lpstr>
      <vt:lpstr>Accounting Best Practices</vt:lpstr>
      <vt:lpstr>Contracts</vt:lpstr>
      <vt:lpstr>Contracts</vt:lpstr>
      <vt:lpstr>Meetings/Hotels</vt:lpstr>
      <vt:lpstr>Meetings/Hotels</vt:lpstr>
      <vt:lpstr>So……</vt:lpstr>
      <vt:lpstr>PowerPoint Presentation</vt:lpstr>
      <vt:lpstr>Questions</vt:lpstr>
      <vt:lpstr>Questions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Chad Rummel</dc:creator>
  <cp:lastModifiedBy>Chad Rummel</cp:lastModifiedBy>
  <cp:revision>1</cp:revision>
  <dcterms:created xsi:type="dcterms:W3CDTF">2025-07-07T18:16:19Z</dcterms:created>
  <dcterms:modified xsi:type="dcterms:W3CDTF">2025-07-10T18:54:57Z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0x0101003E77FCBF9BB59348B8D65BA922C1F98B</vt:lpwstr>
  </property>
</Properties>
</file>