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5" d="100"/>
          <a:sy n="35" d="100"/>
        </p:scale>
        <p:origin x="24" y="1027"/>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8/2/2024</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C1F4C-D6E1-4994-915C-FFE4916CA6B9}"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BF837-8F47-4D08-A999-27F91A28258A}" type="slidenum">
              <a:rPr lang="en-US" smtClean="0"/>
              <a:t>‹#›</a:t>
            </a:fld>
            <a:endParaRPr lang="en-US"/>
          </a:p>
        </p:txBody>
      </p:sp>
    </p:spTree>
    <p:extLst>
      <p:ext uri="{BB962C8B-B14F-4D97-AF65-F5344CB8AC3E}">
        <p14:creationId xmlns:p14="http://schemas.microsoft.com/office/powerpoint/2010/main" val="135337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olorsafe.co/"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ccessibleweb.com/color-contrast-check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we plan on covering today:</a:t>
            </a:r>
          </a:p>
          <a:p>
            <a:pPr marL="171450" indent="-171450">
              <a:buFont typeface="Arial" panose="020B0604020202020204" pitchFamily="34" charset="0"/>
              <a:buChar char="•"/>
            </a:pPr>
            <a:r>
              <a:rPr lang="en-US"/>
              <a:t>What does it take to build and run a successful email program within your means</a:t>
            </a:r>
          </a:p>
          <a:p>
            <a:pPr marL="171450" indent="-171450">
              <a:buFont typeface="Arial" panose="020B0604020202020204" pitchFamily="34" charset="0"/>
              <a:buChar char="•"/>
            </a:pPr>
            <a:r>
              <a:rPr lang="en-US"/>
              <a:t>Best practices for email marketing</a:t>
            </a:r>
          </a:p>
          <a:p>
            <a:pPr marL="171450" indent="-171450">
              <a:buFont typeface="Arial" panose="020B0604020202020204" pitchFamily="34" charset="0"/>
              <a:buChar char="•"/>
            </a:pPr>
            <a:r>
              <a:rPr lang="en-US"/>
              <a:t>How to craft compelling emails that your members will be excited for</a:t>
            </a:r>
          </a:p>
          <a:p>
            <a:pPr marL="171450" indent="-171450">
              <a:buFont typeface="Arial" panose="020B0604020202020204" pitchFamily="34" charset="0"/>
              <a:buChar char="•"/>
            </a:pPr>
            <a:r>
              <a:rPr lang="en-US"/>
              <a:t>How to wade through the mass of numbers and metrics to figure what makes sense to track</a:t>
            </a:r>
          </a:p>
        </p:txBody>
      </p:sp>
      <p:sp>
        <p:nvSpPr>
          <p:cNvPr id="4" name="Slide Number Placeholder 3"/>
          <p:cNvSpPr>
            <a:spLocks noGrp="1"/>
          </p:cNvSpPr>
          <p:nvPr>
            <p:ph type="sldNum" sz="quarter" idx="5"/>
          </p:nvPr>
        </p:nvSpPr>
        <p:spPr/>
        <p:txBody>
          <a:bodyPr/>
          <a:lstStyle/>
          <a:p>
            <a:fld id="{6557062F-D67B-4826-BE36-D64E9D6C1E24}" type="slidenum">
              <a:rPr lang="en-US" smtClean="0"/>
              <a:t>3</a:t>
            </a:fld>
            <a:endParaRPr lang="en-US"/>
          </a:p>
        </p:txBody>
      </p:sp>
    </p:spTree>
    <p:extLst>
      <p:ext uri="{BB962C8B-B14F-4D97-AF65-F5344CB8AC3E}">
        <p14:creationId xmlns:p14="http://schemas.microsoft.com/office/powerpoint/2010/main" val="102622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a:t> Email allows for more detailed audience segmentation compared to other communication channels.</a:t>
            </a:r>
          </a:p>
          <a:p>
            <a:pPr lvl="1">
              <a:buFont typeface="Arial" panose="020B0604020202020204" pitchFamily="34" charset="0"/>
              <a:buChar char="•"/>
            </a:pPr>
            <a:r>
              <a:rPr lang="en-US" b="0"/>
              <a:t>By segmenting your audience based on specific criteria, you can tailor your messages to resonate with different groups, leading to more personalized and relevant communications.</a:t>
            </a:r>
          </a:p>
          <a:p>
            <a:pPr marL="171450" indent="-171450">
              <a:buFont typeface="Arial" panose="020B0604020202020204" pitchFamily="34" charset="0"/>
              <a:buChar char="•"/>
            </a:pPr>
            <a:r>
              <a:rPr lang="en-US" b="0"/>
              <a:t>Asking the Right Questions</a:t>
            </a:r>
          </a:p>
          <a:p>
            <a:pPr lvl="1">
              <a:buFont typeface="Arial" panose="020B0604020202020204" pitchFamily="34" charset="0"/>
              <a:buChar char="•"/>
            </a:pPr>
            <a:r>
              <a:rPr lang="en-US" b="0"/>
              <a:t>Guiding Question: "Why do I think this person will want to know about this event?"</a:t>
            </a:r>
          </a:p>
          <a:p>
            <a:pPr lvl="2">
              <a:buFont typeface="Arial" panose="020B0604020202020204" pitchFamily="34" charset="0"/>
              <a:buChar char="•"/>
            </a:pPr>
            <a:r>
              <a:rPr lang="en-US" b="0"/>
              <a:t>This question helps you focus on the interests and needs of your audience, ensuring that your emails are relevant and valuable to the recipients.</a:t>
            </a:r>
          </a:p>
          <a:p>
            <a:pPr lvl="2">
              <a:buFont typeface="Arial" panose="020B0604020202020204" pitchFamily="34" charset="0"/>
              <a:buChar char="•"/>
            </a:pPr>
            <a:r>
              <a:rPr lang="en-US" b="0"/>
              <a:t>Example: If you're promoting a professional development event, consider which members have previously shown interest in similar events, or who have expressed a desire for further training.</a:t>
            </a:r>
          </a:p>
          <a:p>
            <a:pPr>
              <a:buFont typeface="Arial" panose="020B0604020202020204" pitchFamily="34" charset="0"/>
              <a:buChar char="•"/>
            </a:pPr>
            <a:r>
              <a:rPr lang="en-US"/>
              <a:t>The more information you have about your members—such as their interests, past behaviors, and engagement levels—the better you can tailor your communications.</a:t>
            </a:r>
          </a:p>
          <a:p>
            <a:pPr lvl="1">
              <a:buFont typeface="Arial" panose="020B0604020202020204" pitchFamily="34" charset="0"/>
              <a:buChar char="•"/>
            </a:pPr>
            <a:r>
              <a:rPr lang="en-US"/>
              <a:t> Use member data to create targeted segments, such as new members, long-term members, those who frequently attend events, or those who have expressed interest in specific topics.</a:t>
            </a:r>
          </a:p>
          <a:p>
            <a:pPr lvl="1">
              <a:buFont typeface="Arial" panose="020B0604020202020204" pitchFamily="34" charset="0"/>
              <a:buChar char="•"/>
            </a:pPr>
            <a:r>
              <a:rPr lang="en-US"/>
              <a:t> Targeted messaging can lead to higher engagement rates, improved member satisfaction, and increased attendance at events or participation in programs.</a:t>
            </a:r>
          </a:p>
          <a:p>
            <a:pPr lvl="0">
              <a:buFont typeface="Arial" panose="020B0604020202020204" pitchFamily="34" charset="0"/>
              <a:buChar char="•"/>
            </a:pPr>
            <a:r>
              <a:rPr lang="en-US"/>
              <a:t>Consider creating segments based on demographics (age, location), professional interests, engagement history, or membership tenure.</a:t>
            </a:r>
          </a:p>
          <a:p>
            <a:pPr lvl="0">
              <a:buFont typeface="Arial" panose="020B0604020202020204" pitchFamily="34" charset="0"/>
              <a:buChar char="•"/>
            </a:pPr>
            <a:endParaRPr lang="en-US" b="0"/>
          </a:p>
          <a:p>
            <a:pPr marL="171450" indent="-171450">
              <a:buFont typeface="Arial" panose="020B0604020202020204" pitchFamily="34" charset="0"/>
              <a:buChar char="•"/>
            </a:pPr>
            <a:endParaRPr lang="en-US" b="0"/>
          </a:p>
        </p:txBody>
      </p:sp>
      <p:sp>
        <p:nvSpPr>
          <p:cNvPr id="4" name="Slide Number Placeholder 3"/>
          <p:cNvSpPr>
            <a:spLocks noGrp="1"/>
          </p:cNvSpPr>
          <p:nvPr>
            <p:ph type="sldNum" sz="quarter" idx="5"/>
          </p:nvPr>
        </p:nvSpPr>
        <p:spPr/>
        <p:txBody>
          <a:bodyPr/>
          <a:lstStyle/>
          <a:p>
            <a:fld id="{6557062F-D67B-4826-BE36-D64E9D6C1E24}" type="slidenum">
              <a:rPr lang="en-US" smtClean="0"/>
              <a:t>12</a:t>
            </a:fld>
            <a:endParaRPr lang="en-US"/>
          </a:p>
        </p:txBody>
      </p:sp>
    </p:spTree>
    <p:extLst>
      <p:ext uri="{BB962C8B-B14F-4D97-AF65-F5344CB8AC3E}">
        <p14:creationId xmlns:p14="http://schemas.microsoft.com/office/powerpoint/2010/main" val="49142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demonstrates the impact of personalizing your email content. When you are sending generic emails to your entire email list, it’s like throwing everything at the wall and seeing what sticks. Implementing personalization allows you send the best possible emails and get better outcomes.</a:t>
            </a:r>
          </a:p>
        </p:txBody>
      </p:sp>
      <p:sp>
        <p:nvSpPr>
          <p:cNvPr id="4" name="Slide Number Placeholder 3"/>
          <p:cNvSpPr>
            <a:spLocks noGrp="1"/>
          </p:cNvSpPr>
          <p:nvPr>
            <p:ph type="sldNum" sz="quarter" idx="5"/>
          </p:nvPr>
        </p:nvSpPr>
        <p:spPr/>
        <p:txBody>
          <a:bodyPr/>
          <a:lstStyle/>
          <a:p>
            <a:fld id="{6557062F-D67B-4826-BE36-D64E9D6C1E24}" type="slidenum">
              <a:rPr lang="en-US" smtClean="0"/>
              <a:t>13</a:t>
            </a:fld>
            <a:endParaRPr lang="en-US"/>
          </a:p>
        </p:txBody>
      </p:sp>
    </p:spTree>
    <p:extLst>
      <p:ext uri="{BB962C8B-B14F-4D97-AF65-F5344CB8AC3E}">
        <p14:creationId xmlns:p14="http://schemas.microsoft.com/office/powerpoint/2010/main" val="377096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 Optimal Email Frequency for High Renewal Rates</a:t>
            </a:r>
            <a:endParaRPr lang="en-US"/>
          </a:p>
          <a:p>
            <a:pPr>
              <a:buFont typeface="Arial" panose="020B0604020202020204" pitchFamily="34" charset="0"/>
              <a:buChar char="•"/>
            </a:pPr>
            <a:r>
              <a:rPr lang="en-US" b="1"/>
              <a:t>Key Statistic</a:t>
            </a:r>
            <a:r>
              <a:rPr lang="en-US"/>
              <a:t>: Associations with renewal rates of 80% or higher typically send only two emails to members per week.</a:t>
            </a:r>
          </a:p>
          <a:p>
            <a:pPr>
              <a:buFont typeface="Arial" panose="020B0604020202020204" pitchFamily="34" charset="0"/>
              <a:buChar char="•"/>
            </a:pPr>
            <a:r>
              <a:rPr lang="en-US" b="1"/>
              <a:t>Insight</a:t>
            </a:r>
            <a:r>
              <a:rPr lang="en-US"/>
              <a:t>: This suggests that a moderate frequency of communication can be effective in maintaining member engagement and satisfaction without overwhelming them.</a:t>
            </a:r>
          </a:p>
          <a:p>
            <a:pPr>
              <a:buFont typeface="Arial" panose="020B0604020202020204" pitchFamily="34" charset="0"/>
              <a:buChar char="•"/>
            </a:pPr>
            <a:r>
              <a:rPr lang="en-US" b="1"/>
              <a:t>Action Point</a:t>
            </a:r>
            <a:r>
              <a:rPr lang="en-US"/>
              <a:t>: Focus on quality over quantity in your email communications. Make each email valuable and relevant to your members.</a:t>
            </a:r>
          </a:p>
          <a:p>
            <a:r>
              <a:rPr lang="en-US" b="1"/>
              <a:t>2. The Cost of Over-Sending Emails</a:t>
            </a:r>
            <a:endParaRPr lang="en-US"/>
          </a:p>
          <a:p>
            <a:pPr>
              <a:buFont typeface="Arial" panose="020B0604020202020204" pitchFamily="34" charset="0"/>
              <a:buChar char="•"/>
            </a:pPr>
            <a:r>
              <a:rPr lang="en-US" b="1"/>
              <a:t>Important Consideration</a:t>
            </a:r>
            <a:r>
              <a:rPr lang="en-US"/>
              <a:t>: Sending too many emails is not a “no-cost” solution to all communication needs.</a:t>
            </a:r>
          </a:p>
          <a:p>
            <a:pPr>
              <a:buFont typeface="Arial" panose="020B0604020202020204" pitchFamily="34" charset="0"/>
              <a:buChar char="•"/>
            </a:pPr>
            <a:r>
              <a:rPr lang="en-US" b="1"/>
              <a:t>Explanation</a:t>
            </a:r>
            <a:r>
              <a:rPr lang="en-US"/>
              <a:t>: While it may seem easy to send frequent emails, it can lead to negative consequences such as email fatigue, increased unsubscribe rates, and decreased member engagement.</a:t>
            </a:r>
          </a:p>
          <a:p>
            <a:pPr>
              <a:buFont typeface="Arial" panose="020B0604020202020204" pitchFamily="34" charset="0"/>
              <a:buChar char="•"/>
            </a:pPr>
            <a:r>
              <a:rPr lang="en-US" b="1"/>
              <a:t>Long-Term Impact</a:t>
            </a:r>
            <a:r>
              <a:rPr lang="en-US"/>
              <a:t>: Over-relying on frequent emails as a solution can harm your relationship with members over time, potentially reducing their likelihood of renewing memberships.</a:t>
            </a:r>
          </a:p>
          <a:p>
            <a:r>
              <a:rPr lang="en-US" b="1"/>
              <a:t>3. Signs of Insufficient Segmentation</a:t>
            </a:r>
            <a:endParaRPr lang="en-US"/>
          </a:p>
          <a:p>
            <a:pPr>
              <a:buFont typeface="Arial" panose="020B0604020202020204" pitchFamily="34" charset="0"/>
              <a:buChar char="•"/>
            </a:pPr>
            <a:r>
              <a:rPr lang="en-US" b="1"/>
              <a:t>Indicator</a:t>
            </a:r>
            <a:r>
              <a:rPr lang="en-US"/>
              <a:t>: Sending 6+ emails per week is a sign that you may not be segmenting your audience effectively.</a:t>
            </a:r>
          </a:p>
          <a:p>
            <a:pPr>
              <a:buFont typeface="Arial" panose="020B0604020202020204" pitchFamily="34" charset="0"/>
              <a:buChar char="•"/>
            </a:pPr>
            <a:r>
              <a:rPr lang="en-US" b="1"/>
              <a:t>Implication</a:t>
            </a:r>
            <a:r>
              <a:rPr lang="en-US"/>
              <a:t>: High email frequency often results from trying to communicate different messages to all members at once, rather than tailoring content to specific segments.</a:t>
            </a:r>
          </a:p>
          <a:p>
            <a:pPr>
              <a:buFont typeface="Arial" panose="020B0604020202020204" pitchFamily="34" charset="0"/>
              <a:buChar char="•"/>
            </a:pPr>
            <a:r>
              <a:rPr lang="en-US" b="1"/>
              <a:t>Solution</a:t>
            </a:r>
            <a:r>
              <a:rPr lang="en-US"/>
              <a:t>: Reevaluate your segmentation strategy. Ensure you are dividing your audience into meaningful groups based on interests, engagement, and other relevant criteria. This allows you to send more targeted and relevant emails, reducing the need for high-frequency communication.</a:t>
            </a:r>
          </a:p>
          <a:p>
            <a:r>
              <a:rPr lang="en-US" b="1"/>
              <a:t>4. Recommendations for Effective Email Frequency</a:t>
            </a:r>
            <a:endParaRPr lang="en-US"/>
          </a:p>
          <a:p>
            <a:pPr>
              <a:buFont typeface="Arial" panose="020B0604020202020204" pitchFamily="34" charset="0"/>
              <a:buChar char="•"/>
            </a:pPr>
            <a:r>
              <a:rPr lang="en-US" b="1"/>
              <a:t>Balanced Approach</a:t>
            </a:r>
            <a:r>
              <a:rPr lang="en-US"/>
              <a:t>: Aim for a frequency that keeps your members informed and engaged without overwhelming them. Two emails per week is a good benchmark for many associations.</a:t>
            </a:r>
          </a:p>
          <a:p>
            <a:pPr>
              <a:buFont typeface="Arial" panose="020B0604020202020204" pitchFamily="34" charset="0"/>
              <a:buChar char="•"/>
            </a:pPr>
            <a:r>
              <a:rPr lang="en-US" b="1"/>
              <a:t>Monitor and Adjust</a:t>
            </a:r>
            <a:r>
              <a:rPr lang="en-US"/>
              <a:t>: Regularly review engagement metrics like open rates, click-through rates, and unsubscribe rates to gauge how your frequency is impacting your members. Be prepared to adjust based on these insights.</a:t>
            </a:r>
          </a:p>
          <a:p>
            <a:pPr>
              <a:buFont typeface="Arial" panose="020B0604020202020204" pitchFamily="34" charset="0"/>
              <a:buChar char="•"/>
            </a:pPr>
            <a:r>
              <a:rPr lang="en-US" b="1"/>
              <a:t>Focus on Relevance</a:t>
            </a:r>
            <a:r>
              <a:rPr lang="en-US"/>
              <a:t>: Prioritize sending emails that offer clear value to each segment of your audience. Relevant content is more likely to be welcomed and acted upon.</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14</a:t>
            </a:fld>
            <a:endParaRPr lang="en-US"/>
          </a:p>
        </p:txBody>
      </p:sp>
    </p:spTree>
    <p:extLst>
      <p:ext uri="{BB962C8B-B14F-4D97-AF65-F5344CB8AC3E}">
        <p14:creationId xmlns:p14="http://schemas.microsoft.com/office/powerpoint/2010/main" val="234744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 Succinct Subject Line (and Preview Text)</a:t>
            </a:r>
            <a:endParaRPr lang="en-US"/>
          </a:p>
          <a:p>
            <a:pPr>
              <a:buFont typeface="Arial" panose="020B0604020202020204" pitchFamily="34" charset="0"/>
              <a:buChar char="•"/>
            </a:pPr>
            <a:r>
              <a:rPr lang="en-US" b="1"/>
              <a:t>Key Point</a:t>
            </a:r>
            <a:r>
              <a:rPr lang="en-US"/>
              <a:t>: The subject line is the first thing recipients see and should grab their attention quickly.</a:t>
            </a:r>
          </a:p>
          <a:p>
            <a:pPr>
              <a:buFont typeface="Arial" panose="020B0604020202020204" pitchFamily="34" charset="0"/>
              <a:buChar char="•"/>
            </a:pPr>
            <a:r>
              <a:rPr lang="en-US" b="1"/>
              <a:t>Best Practices</a:t>
            </a:r>
            <a:r>
              <a:rPr lang="en-US"/>
              <a:t>: Keep it concise, relevant, and intriguing. Use action-oriented language or create a sense of urgency. Don’t forget the preview text, which offers a brief preview of the email content and can further entice recipients to open the email.</a:t>
            </a:r>
          </a:p>
          <a:p>
            <a:r>
              <a:rPr lang="en-US" b="1"/>
              <a:t>2. Compelling Image</a:t>
            </a:r>
            <a:endParaRPr lang="en-US"/>
          </a:p>
          <a:p>
            <a:pPr>
              <a:buFont typeface="Arial" panose="020B0604020202020204" pitchFamily="34" charset="0"/>
              <a:buChar char="•"/>
            </a:pPr>
            <a:r>
              <a:rPr lang="en-US" b="1"/>
              <a:t>Purpose</a:t>
            </a:r>
            <a:r>
              <a:rPr lang="en-US"/>
              <a:t>: Images help make emails more engaging and visually appealing.</a:t>
            </a:r>
          </a:p>
          <a:p>
            <a:pPr>
              <a:buFont typeface="Arial" panose="020B0604020202020204" pitchFamily="34" charset="0"/>
              <a:buChar char="•"/>
            </a:pPr>
            <a:r>
              <a:rPr lang="en-US" b="1"/>
              <a:t>Best Practices</a:t>
            </a:r>
            <a:r>
              <a:rPr lang="en-US"/>
              <a:t>: Use high-quality, relevant images that support the message of your email. Ensure images are properly optimized for fast loading and are accompanied by alt text for accessibility.</a:t>
            </a:r>
          </a:p>
          <a:p>
            <a:r>
              <a:rPr lang="en-US" b="1"/>
              <a:t>3. Personalized Greeting</a:t>
            </a:r>
            <a:endParaRPr lang="en-US"/>
          </a:p>
          <a:p>
            <a:pPr>
              <a:buFont typeface="Arial" panose="020B0604020202020204" pitchFamily="34" charset="0"/>
              <a:buChar char="•"/>
            </a:pPr>
            <a:r>
              <a:rPr lang="en-US" b="1"/>
              <a:t>Key Point</a:t>
            </a:r>
            <a:r>
              <a:rPr lang="en-US"/>
              <a:t>: Personalization helps build a connection with the recipient.</a:t>
            </a:r>
          </a:p>
          <a:p>
            <a:pPr>
              <a:buFont typeface="Arial" panose="020B0604020202020204" pitchFamily="34" charset="0"/>
              <a:buChar char="•"/>
            </a:pPr>
            <a:r>
              <a:rPr lang="en-US" b="1"/>
              <a:t>Best Practices</a:t>
            </a:r>
            <a:r>
              <a:rPr lang="en-US"/>
              <a:t>: Address the recipient by their first name if possible. Personalization can also include tailoring the content based on past interactions or preferences, making the email more relevant to the reader.</a:t>
            </a:r>
          </a:p>
          <a:p>
            <a:r>
              <a:rPr lang="en-US" b="1"/>
              <a:t>4. A Clear Call to Action (CTA)</a:t>
            </a:r>
            <a:endParaRPr lang="en-US"/>
          </a:p>
          <a:p>
            <a:pPr>
              <a:buFont typeface="Arial" panose="020B0604020202020204" pitchFamily="34" charset="0"/>
              <a:buChar char="•"/>
            </a:pPr>
            <a:r>
              <a:rPr lang="en-US" b="1"/>
              <a:t>Purpose</a:t>
            </a:r>
            <a:r>
              <a:rPr lang="en-US"/>
              <a:t>: The CTA directs the recipient on what to do next.</a:t>
            </a:r>
          </a:p>
          <a:p>
            <a:pPr>
              <a:buFont typeface="Arial" panose="020B0604020202020204" pitchFamily="34" charset="0"/>
              <a:buChar char="•"/>
            </a:pPr>
            <a:r>
              <a:rPr lang="en-US" b="1"/>
              <a:t>Best Practices</a:t>
            </a:r>
            <a:r>
              <a:rPr lang="en-US"/>
              <a:t>: Make your CTA clear, concise, and actionable. Use strong verbs and make it stand out visually (e.g., with a button or distinct color). The CTA should be easy to find and encourage immediate action, such as “Register Now,” “Learn More,” or “Join Us.”</a:t>
            </a:r>
          </a:p>
          <a:p>
            <a:r>
              <a:rPr lang="en-US" b="1"/>
              <a:t>5. Consistent with Branding</a:t>
            </a:r>
            <a:endParaRPr lang="en-US"/>
          </a:p>
          <a:p>
            <a:pPr>
              <a:buFont typeface="Arial" panose="020B0604020202020204" pitchFamily="34" charset="0"/>
              <a:buChar char="•"/>
            </a:pPr>
            <a:r>
              <a:rPr lang="en-US" b="1"/>
              <a:t>Key Point</a:t>
            </a:r>
            <a:r>
              <a:rPr lang="en-US"/>
              <a:t>: Consistency in branding builds trust and recognition.</a:t>
            </a:r>
          </a:p>
          <a:p>
            <a:pPr>
              <a:buFont typeface="Arial" panose="020B0604020202020204" pitchFamily="34" charset="0"/>
              <a:buChar char="•"/>
            </a:pPr>
            <a:r>
              <a:rPr lang="en-US" b="1"/>
              <a:t>Best Practices</a:t>
            </a:r>
            <a:r>
              <a:rPr lang="en-US"/>
              <a:t>: Ensure the email design, tone, and language align with your organization's brand identity. Use consistent colors, fonts, logos, and other brand elements. This helps reinforce your brand’s presence and credibility.</a:t>
            </a:r>
          </a:p>
          <a:p>
            <a:r>
              <a:rPr lang="en-US" b="1"/>
              <a:t>6. Works Across All Platforms and Devices</a:t>
            </a:r>
            <a:endParaRPr lang="en-US"/>
          </a:p>
          <a:p>
            <a:pPr>
              <a:buFont typeface="Arial" panose="020B0604020202020204" pitchFamily="34" charset="0"/>
              <a:buChar char="•"/>
            </a:pPr>
            <a:r>
              <a:rPr lang="en-US" b="1"/>
              <a:t>Importance</a:t>
            </a:r>
            <a:r>
              <a:rPr lang="en-US"/>
              <a:t>: With a diverse range of devices and email clients, ensuring your email is accessible and functional for everyone is crucial.</a:t>
            </a:r>
          </a:p>
          <a:p>
            <a:pPr>
              <a:buFont typeface="Arial" panose="020B0604020202020204" pitchFamily="34" charset="0"/>
              <a:buChar char="•"/>
            </a:pPr>
            <a:r>
              <a:rPr lang="en-US" b="1"/>
              <a:t>Best Practices</a:t>
            </a:r>
            <a:r>
              <a:rPr lang="en-US"/>
              <a:t>: Use responsive design to ensure your email looks good on both desktop and mobile devices. Test emails on various platforms and email clients to check for compatibility. Keep the layout simple and avoid elements that may not display correctly, such as certain fonts or large images.</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15</a:t>
            </a:fld>
            <a:endParaRPr lang="en-US"/>
          </a:p>
        </p:txBody>
      </p:sp>
    </p:spTree>
    <p:extLst>
      <p:ext uri="{BB962C8B-B14F-4D97-AF65-F5344CB8AC3E}">
        <p14:creationId xmlns:p14="http://schemas.microsoft.com/office/powerpoint/2010/main" val="165139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legal implications for sending emails. The CAN-SPAM Act is a law that sets the rules for commercial email and establishes requirements for commercial messages, gives recipients the right to have you stop emailing them, and spells out tough penalties for violations. The FTC enforces the CAN-SPAM Act and the accompanying CAN-SPAM Rule.</a:t>
            </a:r>
          </a:p>
          <a:p>
            <a:endParaRPr lang="en-US"/>
          </a:p>
          <a:p>
            <a:r>
              <a:rPr lang="en-US"/>
              <a:t>Despite its name, the CAN-SPAM Act doesn’t apply just to bulk email. It covers all commercial messages, which the law defines as “any electronic mail message the primary purpose of which is the commercial advertisement or promotion of a commercial product or service,” including email that promotes content on commercial websites. The law makes no exception for business-to-business email. That means all email – for example, a message to former customers announcing a new product line – must comply with the law.</a:t>
            </a:r>
          </a:p>
          <a:p>
            <a:endParaRPr lang="en-US"/>
          </a:p>
          <a:p>
            <a:r>
              <a:rPr lang="en-US"/>
              <a:t>Your emails must include:</a:t>
            </a:r>
          </a:p>
          <a:p>
            <a:pPr marL="171450" indent="-171450">
              <a:buFont typeface="Arial" panose="020B0604020202020204" pitchFamily="34" charset="0"/>
              <a:buChar char="•"/>
            </a:pPr>
            <a:r>
              <a:rPr lang="en-US"/>
              <a:t>A way to unsubscribe</a:t>
            </a:r>
          </a:p>
          <a:p>
            <a:pPr marL="171450" indent="-171450">
              <a:buFont typeface="Arial" panose="020B0604020202020204" pitchFamily="34" charset="0"/>
              <a:buChar char="•"/>
            </a:pPr>
            <a:r>
              <a:rPr lang="en-US"/>
              <a:t>A physical address for your organization</a:t>
            </a:r>
          </a:p>
          <a:p>
            <a:pPr marL="171450" indent="-171450">
              <a:buFont typeface="Arial" panose="020B0604020202020204" pitchFamily="34" charset="0"/>
              <a:buChar char="•"/>
            </a:pPr>
            <a:r>
              <a:rPr lang="en-US"/>
              <a:t>An accurate header – nothing misleading</a:t>
            </a:r>
          </a:p>
          <a:p>
            <a:pPr marL="171450" indent="-171450">
              <a:buFont typeface="Arial" panose="020B0604020202020204" pitchFamily="34" charset="0"/>
              <a:buChar char="•"/>
            </a:pPr>
            <a:r>
              <a:rPr lang="en-US"/>
              <a:t>Indication if the content is sponsored </a:t>
            </a:r>
          </a:p>
          <a:p>
            <a:endParaRPr lang="en-US"/>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16</a:t>
            </a:fld>
            <a:endParaRPr lang="en-US"/>
          </a:p>
        </p:txBody>
      </p:sp>
    </p:spTree>
    <p:extLst>
      <p:ext uri="{BB962C8B-B14F-4D97-AF65-F5344CB8AC3E}">
        <p14:creationId xmlns:p14="http://schemas.microsoft.com/office/powerpoint/2010/main" val="463009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a:effectLst/>
                <a:latin typeface="Calibri" panose="020F0502020204030204" pitchFamily="34" charset="0"/>
                <a:ea typeface="Calibri" panose="020F0502020204030204" pitchFamily="34" charset="0"/>
                <a:cs typeface="Arial" panose="020B0604020202020204" pitchFamily="34" charset="0"/>
              </a:rPr>
              <a:t>Given CEC’s mission, it is especially vital to ensure that we are integrating accessibility into all of our communication. Accessibility features help everyone.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a:effectLst/>
                <a:latin typeface="Calibri" panose="020F0502020204030204" pitchFamily="34" charset="0"/>
                <a:ea typeface="Calibri" panose="020F0502020204030204" pitchFamily="34" charset="0"/>
                <a:cs typeface="Arial" panose="020B0604020202020204" pitchFamily="34" charset="0"/>
              </a:rPr>
              <a:t>Alternative Text, or alt text, describes a digital image. Alt text helps those with visual disabilities understand what is pictured and appears on the webpage when an image fails to load. Alt text ensures that those utilizing screen readers and other assistive devices can experience what you are communicating.</a:t>
            </a:r>
          </a:p>
          <a:p>
            <a:pPr marL="171450" indent="-171450">
              <a:buFont typeface="Arial" panose="020B0604020202020204" pitchFamily="34" charset="0"/>
              <a:buChar char="•"/>
            </a:pPr>
            <a:r>
              <a:rPr lang="en-US"/>
              <a:t>In the special education field, it can feel like we speak our own language. With many affiliated with academics, and the various legal acts involved, we can end up speaking in </a:t>
            </a:r>
            <a:r>
              <a:rPr lang="en-US" err="1"/>
              <a:t>acroymns</a:t>
            </a:r>
            <a:r>
              <a:rPr lang="en-US"/>
              <a:t>. But remember that our membership comes from a variety of backgrounds and experience levels. When you writing your emails, keep the language straightforward and simple. Fully spell out the </a:t>
            </a:r>
            <a:r>
              <a:rPr lang="en-US" err="1"/>
              <a:t>acryonms</a:t>
            </a:r>
            <a:r>
              <a:rPr lang="en-US"/>
              <a:t> at least once and remember that emails are meant to catch attention and direct people to the right place, not deliver everything in a single place. (Think of movie trailers – keep it simple, give a taste, but don’t spoil the entire thing)</a:t>
            </a:r>
          </a:p>
          <a:p>
            <a:pPr marL="171450" indent="-171450">
              <a:buFont typeface="Arial" panose="020B0604020202020204" pitchFamily="34" charset="0"/>
              <a:buChar char="•"/>
            </a:pPr>
            <a:r>
              <a:rPr lang="en-US" sz="1800" kern="100">
                <a:effectLst/>
                <a:latin typeface="Calibri" panose="020F0502020204030204" pitchFamily="34" charset="0"/>
                <a:ea typeface="Calibri" panose="020F0502020204030204" pitchFamily="34" charset="0"/>
                <a:cs typeface="Arial" panose="020B0604020202020204" pitchFamily="34" charset="0"/>
              </a:rPr>
              <a:t>Utilizing color in your communications can be visually pleasing but can create barriers for those who cannot distinguish between certain colors and those with visual disabilities. It’s important to ensure that you are using an accessible color palette to ensure that your content is seen and understood by your audience.</a:t>
            </a:r>
          </a:p>
          <a:p>
            <a:pPr marL="628650" lvl="1" indent="-171450">
              <a:buFont typeface="Arial" panose="020B0604020202020204" pitchFamily="34" charset="0"/>
              <a:buChar char="•"/>
            </a:pPr>
            <a:r>
              <a:rPr lang="en-US" sz="1800" kern="100">
                <a:effectLst/>
                <a:latin typeface="Calibri" panose="020F0502020204030204" pitchFamily="34" charset="0"/>
                <a:ea typeface="Calibri" panose="020F0502020204030204" pitchFamily="34" charset="0"/>
                <a:cs typeface="Arial" panose="020B0604020202020204" pitchFamily="34" charset="0"/>
              </a:rPr>
              <a:t>You can utilize tools like </a:t>
            </a:r>
            <a:r>
              <a:rPr lang="en-US" sz="1800" u="sng" kern="10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ColorSafe</a:t>
            </a:r>
            <a:r>
              <a:rPr lang="en-US" sz="1800" kern="100">
                <a:effectLst/>
                <a:latin typeface="Calibri" panose="020F0502020204030204" pitchFamily="34" charset="0"/>
                <a:ea typeface="Calibri" panose="020F0502020204030204" pitchFamily="34" charset="0"/>
                <a:cs typeface="Arial" panose="020B0604020202020204" pitchFamily="34" charset="0"/>
              </a:rPr>
              <a:t> to create an accessible color palette and tools like </a:t>
            </a:r>
            <a:r>
              <a:rPr lang="en-US" sz="1800" u="sng" kern="10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Accessible Web’s Color Checker</a:t>
            </a:r>
            <a:r>
              <a:rPr lang="en-US" sz="1800" kern="100">
                <a:effectLst/>
                <a:latin typeface="Calibri" panose="020F0502020204030204" pitchFamily="34" charset="0"/>
                <a:ea typeface="Calibri" panose="020F0502020204030204" pitchFamily="34" charset="0"/>
                <a:cs typeface="Arial" panose="020B0604020202020204" pitchFamily="34" charset="0"/>
              </a:rPr>
              <a:t> to check the accessibility of your website’s color palette. </a:t>
            </a:r>
          </a:p>
          <a:p>
            <a:pPr marL="171450" lvl="0" indent="-171450">
              <a:buFont typeface="Arial" panose="020B0604020202020204" pitchFamily="34" charset="0"/>
              <a:buChar char="•"/>
            </a:pPr>
            <a:r>
              <a:rPr lang="en-US" sz="1800" kern="100">
                <a:effectLst/>
                <a:latin typeface="Calibri" panose="020F0502020204030204" pitchFamily="34" charset="0"/>
                <a:ea typeface="Calibri" panose="020F0502020204030204" pitchFamily="34" charset="0"/>
                <a:cs typeface="Arial" panose="020B0604020202020204" pitchFamily="34" charset="0"/>
              </a:rPr>
              <a:t>Nearly everyone has a smartphone nowadays and tend to read their emails on their devices. Smartphones tend to have more accessibility features baked in. Make sure when you are creating emails, it appears correctly on phones.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17</a:t>
            </a:fld>
            <a:endParaRPr lang="en-US"/>
          </a:p>
        </p:txBody>
      </p:sp>
    </p:spTree>
    <p:extLst>
      <p:ext uri="{BB962C8B-B14F-4D97-AF65-F5344CB8AC3E}">
        <p14:creationId xmlns:p14="http://schemas.microsoft.com/office/powerpoint/2010/main" val="242383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lot of metrics available. Consider what your goals are for your emails when measuring success. For example, if you want people to sign-up for an event, check out how many link clicks you have and at your registration numbers. If you are sharing important information, consider looking at the open rate and time spent. </a:t>
            </a:r>
          </a:p>
        </p:txBody>
      </p:sp>
      <p:sp>
        <p:nvSpPr>
          <p:cNvPr id="4" name="Slide Number Placeholder 3"/>
          <p:cNvSpPr>
            <a:spLocks noGrp="1"/>
          </p:cNvSpPr>
          <p:nvPr>
            <p:ph type="sldNum" sz="quarter" idx="5"/>
          </p:nvPr>
        </p:nvSpPr>
        <p:spPr/>
        <p:txBody>
          <a:bodyPr/>
          <a:lstStyle/>
          <a:p>
            <a:fld id="{6557062F-D67B-4826-BE36-D64E9D6C1E24}" type="slidenum">
              <a:rPr lang="en-US" smtClean="0"/>
              <a:t>18</a:t>
            </a:fld>
            <a:endParaRPr lang="en-US"/>
          </a:p>
        </p:txBody>
      </p:sp>
    </p:spTree>
    <p:extLst>
      <p:ext uri="{BB962C8B-B14F-4D97-AF65-F5344CB8AC3E}">
        <p14:creationId xmlns:p14="http://schemas.microsoft.com/office/powerpoint/2010/main" val="291473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Deliverability Rate</a:t>
            </a:r>
            <a:endParaRPr lang="en-US"/>
          </a:p>
          <a:p>
            <a:pPr lvl="1">
              <a:buFont typeface="Arial" panose="020B0604020202020204" pitchFamily="34" charset="0"/>
              <a:buChar char="•"/>
            </a:pPr>
            <a:r>
              <a:rPr lang="en-US" b="1"/>
              <a:t>Definition</a:t>
            </a:r>
            <a:r>
              <a:rPr lang="en-US"/>
              <a:t>: The percentage of emails that successfully reach the recipients' inboxes.</a:t>
            </a:r>
          </a:p>
          <a:p>
            <a:pPr lvl="1">
              <a:buFont typeface="Arial" panose="020B0604020202020204" pitchFamily="34" charset="0"/>
              <a:buChar char="•"/>
            </a:pPr>
            <a:r>
              <a:rPr lang="en-US" b="1"/>
              <a:t>Importance</a:t>
            </a:r>
            <a:r>
              <a:rPr lang="en-US"/>
              <a:t>: A high deliverability rate indicates that your emails are not being blocked or filtered out as spam, ensuring your messages reach your audience.</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19</a:t>
            </a:fld>
            <a:endParaRPr lang="en-US"/>
          </a:p>
        </p:txBody>
      </p:sp>
    </p:spTree>
    <p:extLst>
      <p:ext uri="{BB962C8B-B14F-4D97-AF65-F5344CB8AC3E}">
        <p14:creationId xmlns:p14="http://schemas.microsoft.com/office/powerpoint/2010/main" val="116111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Open Rate</a:t>
            </a:r>
            <a:endParaRPr lang="en-US"/>
          </a:p>
          <a:p>
            <a:pPr lvl="1">
              <a:buFont typeface="Arial" panose="020B0604020202020204" pitchFamily="34" charset="0"/>
              <a:buChar char="•"/>
            </a:pPr>
            <a:r>
              <a:rPr lang="en-US" b="1"/>
              <a:t>Definition</a:t>
            </a:r>
            <a:r>
              <a:rPr lang="en-US"/>
              <a:t>: The percentage of recipients who open your email.</a:t>
            </a:r>
          </a:p>
          <a:p>
            <a:pPr lvl="1">
              <a:buFont typeface="Arial" panose="020B0604020202020204" pitchFamily="34" charset="0"/>
              <a:buChar char="•"/>
            </a:pPr>
            <a:r>
              <a:rPr lang="en-US" b="1"/>
              <a:t>Importance</a:t>
            </a:r>
            <a:r>
              <a:rPr lang="en-US"/>
              <a:t>: Open rate measures the effectiveness of your subject lines and preview text in grabbing attention. It gives insight into how engaged your audience is with your emails.</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20</a:t>
            </a:fld>
            <a:endParaRPr lang="en-US"/>
          </a:p>
        </p:txBody>
      </p:sp>
    </p:spTree>
    <p:extLst>
      <p:ext uri="{BB962C8B-B14F-4D97-AF65-F5344CB8AC3E}">
        <p14:creationId xmlns:p14="http://schemas.microsoft.com/office/powerpoint/2010/main" val="28726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Clickthrough Rate (CTR)</a:t>
            </a:r>
            <a:endParaRPr lang="en-US"/>
          </a:p>
          <a:p>
            <a:pPr lvl="1">
              <a:buFont typeface="Arial" panose="020B0604020202020204" pitchFamily="34" charset="0"/>
              <a:buChar char="•"/>
            </a:pPr>
            <a:r>
              <a:rPr lang="en-US" b="1"/>
              <a:t>Definition</a:t>
            </a:r>
            <a:r>
              <a:rPr lang="en-US"/>
              <a:t>: The percentage of recipients who clicked on one or more links within your email.</a:t>
            </a:r>
          </a:p>
          <a:p>
            <a:pPr lvl="1">
              <a:buFont typeface="Arial" panose="020B0604020202020204" pitchFamily="34" charset="0"/>
              <a:buChar char="•"/>
            </a:pPr>
            <a:r>
              <a:rPr lang="en-US" b="1"/>
              <a:t>Importance</a:t>
            </a:r>
            <a:r>
              <a:rPr lang="en-US"/>
              <a:t>: CTR indicates the effectiveness of your email content and CTAs. It shows how compelling and relevant your message was to encourage further action.</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21</a:t>
            </a:fld>
            <a:endParaRPr lang="en-US"/>
          </a:p>
        </p:txBody>
      </p:sp>
    </p:spTree>
    <p:extLst>
      <p:ext uri="{BB962C8B-B14F-4D97-AF65-F5344CB8AC3E}">
        <p14:creationId xmlns:p14="http://schemas.microsoft.com/office/powerpoint/2010/main" val="60088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 you want to build an email program? Email is one of the most widely used communication methods. Every single day, 347.3 billion emails are sent. With that number, it’s clearly effective. </a:t>
            </a:r>
          </a:p>
          <a:p>
            <a:endParaRPr lang="en-US"/>
          </a:p>
          <a:p>
            <a:r>
              <a:rPr lang="en-US"/>
              <a:t>Email is the most common platform that associations use to engage with their members.</a:t>
            </a:r>
          </a:p>
          <a:p>
            <a:endParaRPr lang="en-US"/>
          </a:p>
          <a:p>
            <a:r>
              <a:rPr lang="en-US"/>
              <a:t>It’s the most common way to welcome new members and push renewals to their current members.</a:t>
            </a:r>
          </a:p>
          <a:p>
            <a:endParaRPr lang="en-US"/>
          </a:p>
          <a:p>
            <a:r>
              <a:rPr lang="en-US"/>
              <a:t>It is also one of the most effective platform to recruit new members. </a:t>
            </a:r>
          </a:p>
          <a:p>
            <a:endParaRPr lang="en-US"/>
          </a:p>
          <a:p>
            <a:r>
              <a:rPr lang="en-US"/>
              <a:t>The numbers don’t lie. Email works and it’s important to create and maintain a healthy email program to connect with your members.</a:t>
            </a:r>
          </a:p>
        </p:txBody>
      </p:sp>
      <p:sp>
        <p:nvSpPr>
          <p:cNvPr id="4" name="Slide Number Placeholder 3"/>
          <p:cNvSpPr>
            <a:spLocks noGrp="1"/>
          </p:cNvSpPr>
          <p:nvPr>
            <p:ph type="sldNum" sz="quarter" idx="5"/>
          </p:nvPr>
        </p:nvSpPr>
        <p:spPr/>
        <p:txBody>
          <a:bodyPr/>
          <a:lstStyle/>
          <a:p>
            <a:fld id="{6557062F-D67B-4826-BE36-D64E9D6C1E24}" type="slidenum">
              <a:rPr lang="en-US" smtClean="0"/>
              <a:t>4</a:t>
            </a:fld>
            <a:endParaRPr lang="en-US"/>
          </a:p>
        </p:txBody>
      </p:sp>
    </p:spTree>
    <p:extLst>
      <p:ext uri="{BB962C8B-B14F-4D97-AF65-F5344CB8AC3E}">
        <p14:creationId xmlns:p14="http://schemas.microsoft.com/office/powerpoint/2010/main" val="407970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b="1"/>
              <a:t>Definition</a:t>
            </a:r>
            <a:r>
              <a:rPr lang="en-US"/>
              <a:t>: The percentage of recipients who choose to unsubscribe from your email list.</a:t>
            </a:r>
          </a:p>
          <a:p>
            <a:pPr lvl="1">
              <a:buFont typeface="Arial" panose="020B0604020202020204" pitchFamily="34" charset="0"/>
              <a:buChar char="•"/>
            </a:pPr>
            <a:r>
              <a:rPr lang="en-US" b="1"/>
              <a:t>Importance</a:t>
            </a:r>
            <a:r>
              <a:rPr lang="en-US"/>
              <a:t>: A rising unsubscribe rate can indicate issues with email content, frequency, or relevance. It's crucial to monitor and address this to maintain a healthy subscriber base.</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22</a:t>
            </a:fld>
            <a:endParaRPr lang="en-US"/>
          </a:p>
        </p:txBody>
      </p:sp>
    </p:spTree>
    <p:extLst>
      <p:ext uri="{BB962C8B-B14F-4D97-AF65-F5344CB8AC3E}">
        <p14:creationId xmlns:p14="http://schemas.microsoft.com/office/powerpoint/2010/main" val="4222477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Spent in Email</a:t>
            </a:r>
            <a:endParaRPr lang="en-US"/>
          </a:p>
          <a:p>
            <a:pPr lvl="1">
              <a:buFont typeface="Arial" panose="020B0604020202020204" pitchFamily="34" charset="0"/>
              <a:buChar char="•"/>
            </a:pPr>
            <a:r>
              <a:rPr lang="en-US" b="1"/>
              <a:t>Definition</a:t>
            </a:r>
            <a:r>
              <a:rPr lang="en-US"/>
              <a:t>: The average amount of time recipients spend reading your email.</a:t>
            </a:r>
          </a:p>
          <a:p>
            <a:pPr lvl="1">
              <a:buFont typeface="Arial" panose="020B0604020202020204" pitchFamily="34" charset="0"/>
              <a:buChar char="•"/>
            </a:pPr>
            <a:r>
              <a:rPr lang="en-US" b="1"/>
              <a:t>Importance</a:t>
            </a:r>
            <a:r>
              <a:rPr lang="en-US"/>
              <a:t>: This metric provides insights into how engaging your content is. Longer time spent in email can suggest that the content is engaging and informative, while a short time may indicate that the email is not capturing attention.</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23</a:t>
            </a:fld>
            <a:endParaRPr lang="en-US"/>
          </a:p>
        </p:txBody>
      </p:sp>
    </p:spTree>
    <p:extLst>
      <p:ext uri="{BB962C8B-B14F-4D97-AF65-F5344CB8AC3E}">
        <p14:creationId xmlns:p14="http://schemas.microsoft.com/office/powerpoint/2010/main" val="3566926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Goal Completions</a:t>
            </a:r>
            <a:endParaRPr lang="en-US"/>
          </a:p>
          <a:p>
            <a:pPr lvl="1">
              <a:buFont typeface="Arial" panose="020B0604020202020204" pitchFamily="34" charset="0"/>
              <a:buChar char="•"/>
            </a:pPr>
            <a:r>
              <a:rPr lang="en-US" b="1"/>
              <a:t>Definition</a:t>
            </a:r>
            <a:r>
              <a:rPr lang="en-US"/>
              <a:t>: The number of recipients who complete a specific action you want them to take, such as registering for an event or making a purchase.</a:t>
            </a:r>
          </a:p>
          <a:p>
            <a:pPr lvl="1">
              <a:buFont typeface="Arial" panose="020B0604020202020204" pitchFamily="34" charset="0"/>
              <a:buChar char="•"/>
            </a:pPr>
            <a:r>
              <a:rPr lang="en-US" b="1"/>
              <a:t>Importance</a:t>
            </a:r>
            <a:r>
              <a:rPr lang="en-US"/>
              <a:t>: This metric is crucial for measuring the success of your email campaigns in achieving your desired outcomes. It helps you assess the effectiveness of your emails in driving conversions or other key actions.</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24</a:t>
            </a:fld>
            <a:endParaRPr lang="en-US"/>
          </a:p>
        </p:txBody>
      </p:sp>
    </p:spTree>
    <p:extLst>
      <p:ext uri="{BB962C8B-B14F-4D97-AF65-F5344CB8AC3E}">
        <p14:creationId xmlns:p14="http://schemas.microsoft.com/office/powerpoint/2010/main" val="2023747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t>A/B testing, also known as split testing, is a method of comparing two versions of an email to determine which one performs better.</a:t>
            </a:r>
          </a:p>
          <a:p>
            <a:pPr lvl="1">
              <a:buFont typeface="Arial" panose="020B0604020202020204" pitchFamily="34" charset="0"/>
              <a:buChar char="•"/>
            </a:pPr>
            <a:r>
              <a:rPr lang="en-US"/>
              <a:t> It helps identify what resonates most with your audience, enabling you to optimize your emails for higher engagement and conversions.</a:t>
            </a:r>
          </a:p>
          <a:p>
            <a:pPr marL="171450" indent="-171450">
              <a:buFont typeface="Arial" panose="020B0604020202020204" pitchFamily="34" charset="0"/>
              <a:buChar char="•"/>
            </a:pPr>
            <a:r>
              <a:rPr lang="en-US" b="1"/>
              <a:t>Subject Lines</a:t>
            </a:r>
            <a:r>
              <a:rPr lang="en-US"/>
              <a:t>: Test different subject lines to see which one generates a higher open rate. Variations can include different wording, lengths, or the inclusion of emojis.</a:t>
            </a:r>
          </a:p>
          <a:p>
            <a:pPr marL="171450" indent="-171450">
              <a:buFont typeface="Arial" panose="020B0604020202020204" pitchFamily="34" charset="0"/>
              <a:buChar char="•"/>
            </a:pPr>
            <a:r>
              <a:rPr lang="en-US" b="1"/>
              <a:t>Content</a:t>
            </a:r>
            <a:r>
              <a:rPr lang="en-US"/>
              <a:t>: Compare different email content, such as the body text, headlines, or the tone of the message, to find what appeals most to your audience.</a:t>
            </a:r>
          </a:p>
          <a:p>
            <a:pPr marL="171450" indent="-171450">
              <a:buFont typeface="Arial" panose="020B0604020202020204" pitchFamily="34" charset="0"/>
              <a:buChar char="•"/>
            </a:pPr>
            <a:r>
              <a:rPr lang="en-US" b="1"/>
              <a:t>Calls to Action (CTAs)</a:t>
            </a:r>
            <a:r>
              <a:rPr lang="en-US"/>
              <a:t>: Experiment with different CTA wording, button colors, and placements to determine what drives the most clicks and conversions.</a:t>
            </a:r>
          </a:p>
          <a:p>
            <a:pPr marL="171450" indent="-171450">
              <a:buFont typeface="Arial" panose="020B0604020202020204" pitchFamily="34" charset="0"/>
              <a:buChar char="•"/>
            </a:pPr>
            <a:r>
              <a:rPr lang="en-US" b="1"/>
              <a:t>Images and Visuals</a:t>
            </a:r>
            <a:r>
              <a:rPr lang="en-US"/>
              <a:t>: Test different images or the use of visuals versus text-heavy emails to see which one better captures attention.</a:t>
            </a:r>
          </a:p>
          <a:p>
            <a:pPr marL="171450" indent="-171450">
              <a:buFont typeface="Arial" panose="020B0604020202020204" pitchFamily="34" charset="0"/>
              <a:buChar char="•"/>
            </a:pPr>
            <a:r>
              <a:rPr lang="en-US" b="1"/>
              <a:t>Send Times</a:t>
            </a:r>
            <a:r>
              <a:rPr lang="en-US"/>
              <a:t>: Compare different send times or days of the week to identify when your audience is most likely to engage with your emails.</a:t>
            </a:r>
          </a:p>
          <a:p>
            <a:r>
              <a:rPr lang="en-US" b="1"/>
              <a:t>Best Practices for A/B Testing</a:t>
            </a:r>
            <a:endParaRPr lang="en-US"/>
          </a:p>
          <a:p>
            <a:pPr lvl="1">
              <a:buFont typeface="Arial" panose="020B0604020202020204" pitchFamily="34" charset="0"/>
              <a:buChar char="•"/>
            </a:pPr>
            <a:r>
              <a:rPr lang="en-US" b="1"/>
              <a:t>Test One Variable at a Time</a:t>
            </a:r>
            <a:r>
              <a:rPr lang="en-US"/>
              <a:t>: To accurately determine what caused the difference in performance, only change one element between the two versions.</a:t>
            </a:r>
          </a:p>
          <a:p>
            <a:pPr lvl="1">
              <a:buFont typeface="Arial" panose="020B0604020202020204" pitchFamily="34" charset="0"/>
              <a:buChar char="•"/>
            </a:pPr>
            <a:r>
              <a:rPr lang="en-US" b="1"/>
              <a:t>Ensure a Large Enough Sample Size</a:t>
            </a:r>
            <a:r>
              <a:rPr lang="en-US"/>
              <a:t>: A small sample size can lead to inconclusive or misleading results. Aim for a sample that provides statistically significant data.</a:t>
            </a:r>
          </a:p>
          <a:p>
            <a:pPr lvl="1">
              <a:buFont typeface="Arial" panose="020B0604020202020204" pitchFamily="34" charset="0"/>
              <a:buChar char="•"/>
            </a:pPr>
            <a:r>
              <a:rPr lang="en-US" b="1"/>
              <a:t>Run Tests Simultaneously</a:t>
            </a:r>
            <a:r>
              <a:rPr lang="en-US"/>
              <a:t>: Send both versions at the same time to control for external factors like time of day or day of the week that could affect results.</a:t>
            </a:r>
          </a:p>
          <a:p>
            <a:pPr lvl="1">
              <a:buFont typeface="Arial" panose="020B0604020202020204" pitchFamily="34" charset="0"/>
              <a:buChar char="•"/>
            </a:pPr>
            <a:r>
              <a:rPr lang="en-US" b="1"/>
              <a:t>Iterate and Learn</a:t>
            </a:r>
            <a:r>
              <a:rPr lang="en-US"/>
              <a:t>: A/B testing is an ongoing process. Use each test as a learning opportunity to continually improve your email marketing strategy.</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25</a:t>
            </a:fld>
            <a:endParaRPr lang="en-US"/>
          </a:p>
        </p:txBody>
      </p:sp>
    </p:spTree>
    <p:extLst>
      <p:ext uri="{BB962C8B-B14F-4D97-AF65-F5344CB8AC3E}">
        <p14:creationId xmlns:p14="http://schemas.microsoft.com/office/powerpoint/2010/main" val="14963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Email allows you to send information directly to your members in a place that they will be checking regularly. With the information you can glean from your member information and past emails, you can ensure that you are being adaptive and responsive to what your members want. And if you have non-members on your email list, you can use your email program to share valuable information that will entice them to become a member or more involved. When you have a well-run email program, you can target and personalize your communication (don’t you love it when your emails specifically address you?), gather information and feedback directly from respondents, achieve higher engagement rates for your resources, events, and beyond, and improve your member satisfaction and retention. Email also allows you to send time-constrained information immediately to your members and beyond without feeling too intrusive, something that many people express with SMS or text programs.</a:t>
            </a:r>
          </a:p>
        </p:txBody>
      </p:sp>
      <p:sp>
        <p:nvSpPr>
          <p:cNvPr id="4" name="Slide Number Placeholder 3"/>
          <p:cNvSpPr>
            <a:spLocks noGrp="1"/>
          </p:cNvSpPr>
          <p:nvPr>
            <p:ph type="sldNum" sz="quarter" idx="5"/>
          </p:nvPr>
        </p:nvSpPr>
        <p:spPr/>
        <p:txBody>
          <a:bodyPr/>
          <a:lstStyle/>
          <a:p>
            <a:fld id="{6557062F-D67B-4826-BE36-D64E9D6C1E24}" type="slidenum">
              <a:rPr lang="en-US" smtClean="0"/>
              <a:t>5</a:t>
            </a:fld>
            <a:endParaRPr lang="en-US"/>
          </a:p>
        </p:txBody>
      </p:sp>
    </p:spTree>
    <p:extLst>
      <p:ext uri="{BB962C8B-B14F-4D97-AF65-F5344CB8AC3E}">
        <p14:creationId xmlns:p14="http://schemas.microsoft.com/office/powerpoint/2010/main" val="414044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most common types of emails that association email programs send out. In the next few slides, we’ll be running through more information about each, how you can utilize them, and some best practices.</a:t>
            </a:r>
          </a:p>
        </p:txBody>
      </p:sp>
      <p:sp>
        <p:nvSpPr>
          <p:cNvPr id="4" name="Slide Number Placeholder 3"/>
          <p:cNvSpPr>
            <a:spLocks noGrp="1"/>
          </p:cNvSpPr>
          <p:nvPr>
            <p:ph type="sldNum" sz="quarter" idx="5"/>
          </p:nvPr>
        </p:nvSpPr>
        <p:spPr/>
        <p:txBody>
          <a:bodyPr/>
          <a:lstStyle/>
          <a:p>
            <a:fld id="{6557062F-D67B-4826-BE36-D64E9D6C1E24}" type="slidenum">
              <a:rPr lang="en-US" smtClean="0"/>
              <a:t>6</a:t>
            </a:fld>
            <a:endParaRPr lang="en-US"/>
          </a:p>
        </p:txBody>
      </p:sp>
    </p:spTree>
    <p:extLst>
      <p:ext uri="{BB962C8B-B14F-4D97-AF65-F5344CB8AC3E}">
        <p14:creationId xmlns:p14="http://schemas.microsoft.com/office/powerpoint/2010/main" val="406006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 Newsletters</a:t>
            </a:r>
            <a:endParaRPr lang="en-US"/>
          </a:p>
          <a:p>
            <a:pPr>
              <a:buFont typeface="Arial" panose="020B0604020202020204" pitchFamily="34" charset="0"/>
              <a:buChar char="•"/>
            </a:pPr>
            <a:r>
              <a:rPr lang="en-US" b="1"/>
              <a:t>Purpose</a:t>
            </a:r>
            <a:r>
              <a:rPr lang="en-US"/>
              <a:t>: Serve as a comprehensive monthly update, providing members with the latest news, events, and highlights from the organization.</a:t>
            </a:r>
          </a:p>
          <a:p>
            <a:pPr>
              <a:buFont typeface="Arial" panose="020B0604020202020204" pitchFamily="34" charset="0"/>
              <a:buChar char="•"/>
            </a:pPr>
            <a:r>
              <a:rPr lang="en-US" b="1"/>
              <a:t>Content Ideas</a:t>
            </a:r>
            <a:r>
              <a:rPr lang="en-US"/>
              <a:t>: Include upcoming events, recent achievements, member spotlights, educational resources, and relevant industry news.</a:t>
            </a:r>
          </a:p>
          <a:p>
            <a:pPr>
              <a:buFont typeface="Arial" panose="020B0604020202020204" pitchFamily="34" charset="0"/>
              <a:buChar char="•"/>
            </a:pPr>
            <a:r>
              <a:rPr lang="en-US" b="1"/>
              <a:t>Best Practices</a:t>
            </a:r>
            <a:r>
              <a:rPr lang="en-US"/>
              <a:t>: Keep the content concise and visually appealing. Use clear headings and subheadings, and include calls-to-action (CTAs) to encourage further engagement.</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7</a:t>
            </a:fld>
            <a:endParaRPr lang="en-US"/>
          </a:p>
        </p:txBody>
      </p:sp>
    </p:spTree>
    <p:extLst>
      <p:ext uri="{BB962C8B-B14F-4D97-AF65-F5344CB8AC3E}">
        <p14:creationId xmlns:p14="http://schemas.microsoft.com/office/powerpoint/2010/main" val="278371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2. Welcome Emails</a:t>
            </a:r>
            <a:endParaRPr lang="en-US"/>
          </a:p>
          <a:p>
            <a:pPr>
              <a:buFont typeface="Arial" panose="020B0604020202020204" pitchFamily="34" charset="0"/>
              <a:buChar char="•"/>
            </a:pPr>
            <a:r>
              <a:rPr lang="en-US" b="1"/>
              <a:t>Purpose</a:t>
            </a:r>
            <a:r>
              <a:rPr lang="en-US"/>
              <a:t>: Make a positive first impression on new members by introducing them to the organization, its mission, and the benefits of membership.</a:t>
            </a:r>
          </a:p>
          <a:p>
            <a:pPr>
              <a:buFont typeface="Arial" panose="020B0604020202020204" pitchFamily="34" charset="0"/>
              <a:buChar char="•"/>
            </a:pPr>
            <a:r>
              <a:rPr lang="en-US" b="1"/>
              <a:t>Content Ideas</a:t>
            </a:r>
            <a:r>
              <a:rPr lang="en-US"/>
              <a:t>: Include a warm welcome message, an overview of key benefits and resources, links to important areas of the website, and a call-to-action to engage with the community (e.g., joining a forum, attending a webinar).</a:t>
            </a:r>
          </a:p>
          <a:p>
            <a:pPr>
              <a:buFont typeface="Arial" panose="020B0604020202020204" pitchFamily="34" charset="0"/>
              <a:buChar char="•"/>
            </a:pPr>
            <a:r>
              <a:rPr lang="en-US" b="1"/>
              <a:t>Best Practices</a:t>
            </a:r>
            <a:r>
              <a:rPr lang="en-US"/>
              <a:t>: Personalize the message by addressing the recipient by name. Keep the tone friendly and informative, and make it easy for new members to get started.</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8</a:t>
            </a:fld>
            <a:endParaRPr lang="en-US"/>
          </a:p>
        </p:txBody>
      </p:sp>
    </p:spTree>
    <p:extLst>
      <p:ext uri="{BB962C8B-B14F-4D97-AF65-F5344CB8AC3E}">
        <p14:creationId xmlns:p14="http://schemas.microsoft.com/office/powerpoint/2010/main" val="153853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Renewal Emails</a:t>
            </a:r>
            <a:endParaRPr lang="en-US"/>
          </a:p>
          <a:p>
            <a:pPr>
              <a:buFont typeface="Arial" panose="020B0604020202020204" pitchFamily="34" charset="0"/>
              <a:buChar char="•"/>
            </a:pPr>
            <a:r>
              <a:rPr lang="en-US" b="1"/>
              <a:t>Purpose</a:t>
            </a:r>
            <a:r>
              <a:rPr lang="en-US"/>
              <a:t>: Remind members about their upcoming membership renewal and encourage them to continue their involvement with the organization.</a:t>
            </a:r>
          </a:p>
          <a:p>
            <a:pPr>
              <a:buFont typeface="Arial" panose="020B0604020202020204" pitchFamily="34" charset="0"/>
              <a:buChar char="•"/>
            </a:pPr>
            <a:r>
              <a:rPr lang="en-US" b="1"/>
              <a:t>Content Ideas</a:t>
            </a:r>
            <a:r>
              <a:rPr lang="en-US"/>
              <a:t>: Highlight the value and benefits of membership, showcase recent accomplishments or new resources, and provide clear instructions for renewing. Consider offering an incentive, such as a discount for early renewal.</a:t>
            </a:r>
          </a:p>
          <a:p>
            <a:pPr>
              <a:buFont typeface="Arial" panose="020B0604020202020204" pitchFamily="34" charset="0"/>
              <a:buChar char="•"/>
            </a:pPr>
            <a:r>
              <a:rPr lang="en-US" b="1"/>
              <a:t>Best Practices</a:t>
            </a:r>
            <a:r>
              <a:rPr lang="en-US"/>
              <a:t>: Send multiple reminders, starting well before the renewal date. Use a sense of urgency in the final reminder, and make the renewal process as simple as possible.</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9</a:t>
            </a:fld>
            <a:endParaRPr lang="en-US"/>
          </a:p>
        </p:txBody>
      </p:sp>
    </p:spTree>
    <p:extLst>
      <p:ext uri="{BB962C8B-B14F-4D97-AF65-F5344CB8AC3E}">
        <p14:creationId xmlns:p14="http://schemas.microsoft.com/office/powerpoint/2010/main" val="257341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Promoting Upcoming Events or Offerings</a:t>
            </a:r>
            <a:endParaRPr lang="en-US"/>
          </a:p>
          <a:p>
            <a:pPr>
              <a:buFont typeface="Arial" panose="020B0604020202020204" pitchFamily="34" charset="0"/>
              <a:buChar char="•"/>
            </a:pPr>
            <a:r>
              <a:rPr lang="en-US" b="1"/>
              <a:t>Purpose</a:t>
            </a:r>
            <a:r>
              <a:rPr lang="en-US"/>
              <a:t>: Inform members about upcoming events, webinars, workshops, or new products and services.</a:t>
            </a:r>
          </a:p>
          <a:p>
            <a:pPr>
              <a:buFont typeface="Arial" panose="020B0604020202020204" pitchFamily="34" charset="0"/>
              <a:buChar char="•"/>
            </a:pPr>
            <a:r>
              <a:rPr lang="en-US" b="1"/>
              <a:t>Content Ideas</a:t>
            </a:r>
            <a:r>
              <a:rPr lang="en-US"/>
              <a:t>: Include event details (date, time, location, speakers), benefits of attending, and registration information. Use engaging visuals and CTAs to drive attendance or participation.</a:t>
            </a:r>
          </a:p>
          <a:p>
            <a:pPr>
              <a:buFont typeface="Arial" panose="020B0604020202020204" pitchFamily="34" charset="0"/>
              <a:buChar char="•"/>
            </a:pPr>
            <a:r>
              <a:rPr lang="en-US" b="1"/>
              <a:t>Best Practices</a:t>
            </a:r>
            <a:r>
              <a:rPr lang="en-US"/>
              <a:t>: Segment your audience to tailor messages to those most likely to be interested. Use compelling subject lines and teaser content to create excitement and anticipation.</a:t>
            </a:r>
          </a:p>
          <a:p>
            <a:endParaRPr lang="en-US"/>
          </a:p>
        </p:txBody>
      </p:sp>
      <p:sp>
        <p:nvSpPr>
          <p:cNvPr id="4" name="Slide Number Placeholder 3"/>
          <p:cNvSpPr>
            <a:spLocks noGrp="1"/>
          </p:cNvSpPr>
          <p:nvPr>
            <p:ph type="sldNum" sz="quarter" idx="5"/>
          </p:nvPr>
        </p:nvSpPr>
        <p:spPr/>
        <p:txBody>
          <a:bodyPr/>
          <a:lstStyle/>
          <a:p>
            <a:fld id="{6557062F-D67B-4826-BE36-D64E9D6C1E24}" type="slidenum">
              <a:rPr lang="en-US" smtClean="0"/>
              <a:t>10</a:t>
            </a:fld>
            <a:endParaRPr lang="en-US"/>
          </a:p>
        </p:txBody>
      </p:sp>
    </p:spTree>
    <p:extLst>
      <p:ext uri="{BB962C8B-B14F-4D97-AF65-F5344CB8AC3E}">
        <p14:creationId xmlns:p14="http://schemas.microsoft.com/office/powerpoint/2010/main" val="217162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everything we email is relevant to everyone. That’s okay! Membership organizations offer a ton of different services and resources to serve a wide range of membership types. You cannot capture all of these in a single email. That being said, be careful about over-sending or spamming your audiences. With the average professional receiving approximately 120 emails every day, you need to ensure that you are going overboard or bothering them with too much information. Information overload is often cited as a reason for people to stop opening emails or unsubscribing. </a:t>
            </a:r>
          </a:p>
        </p:txBody>
      </p:sp>
      <p:sp>
        <p:nvSpPr>
          <p:cNvPr id="4" name="Slide Number Placeholder 3"/>
          <p:cNvSpPr>
            <a:spLocks noGrp="1"/>
          </p:cNvSpPr>
          <p:nvPr>
            <p:ph type="sldNum" sz="quarter" idx="5"/>
          </p:nvPr>
        </p:nvSpPr>
        <p:spPr/>
        <p:txBody>
          <a:bodyPr/>
          <a:lstStyle/>
          <a:p>
            <a:fld id="{6557062F-D67B-4826-BE36-D64E9D6C1E24}" type="slidenum">
              <a:rPr lang="en-US" smtClean="0"/>
              <a:t>11</a:t>
            </a:fld>
            <a:endParaRPr lang="en-US"/>
          </a:p>
        </p:txBody>
      </p:sp>
    </p:spTree>
    <p:extLst>
      <p:ext uri="{BB962C8B-B14F-4D97-AF65-F5344CB8AC3E}">
        <p14:creationId xmlns:p14="http://schemas.microsoft.com/office/powerpoint/2010/main" val="134575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13EA9-6BE5-7444-2779-DA1DB22218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81548E-DE1C-A604-E634-21F07114F5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5033639" y="1473692"/>
            <a:ext cx="6917569" cy="30006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5033638" y="4545368"/>
            <a:ext cx="6917569" cy="1242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38F5319-D318-FB84-1D64-CDB21BF00D3F}"/>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59E75A34-3B5C-21F0-7A96-AC15625A7300}"/>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567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199" y="2663301"/>
            <a:ext cx="10515599"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A19DC602-9993-51FC-40ED-E8B0F2776CF3}"/>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8008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1367161"/>
            <a:ext cx="10569606" cy="45098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FA0D0CE2-4A9D-10E1-D848-F7D9B5F4614E}"/>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171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9453-54D4-33BD-EAFC-A71120AB3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B7B3059-24B8-65AD-67DA-3C36FF8500ED}"/>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C754EE5-C348-0479-09ED-522F5142E955}"/>
              </a:ext>
            </a:extLst>
          </p:cNvPr>
          <p:cNvSpPr>
            <a:spLocks noGrp="1"/>
          </p:cNvSpPr>
          <p:nvPr>
            <p:ph idx="1"/>
          </p:nvPr>
        </p:nvSpPr>
        <p:spPr>
          <a:xfrm>
            <a:off x="5183188" y="1313894"/>
            <a:ext cx="6172200" cy="45471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07E699F-68AA-7902-6305-490097961DCF}"/>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Box 6">
            <a:extLst>
              <a:ext uri="{FF2B5EF4-FFF2-40B4-BE49-F238E27FC236}">
                <a16:creationId xmlns:a16="http://schemas.microsoft.com/office/drawing/2014/main" id="{80C5C63D-E9C4-8FF2-7DC0-ADBEFF3842E6}"/>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2128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EBF0D-BBA8-1048-C0EA-4A883E51A7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Picture Placeholder 2">
            <a:extLst>
              <a:ext uri="{FF2B5EF4-FFF2-40B4-BE49-F238E27FC236}">
                <a16:creationId xmlns:a16="http://schemas.microsoft.com/office/drawing/2014/main" id="{41773D23-EF8E-6E0D-28ED-9C6B1CF035CA}"/>
              </a:ext>
            </a:extLst>
          </p:cNvPr>
          <p:cNvSpPr>
            <a:spLocks noGrp="1"/>
          </p:cNvSpPr>
          <p:nvPr>
            <p:ph type="pic" idx="1"/>
          </p:nvPr>
        </p:nvSpPr>
        <p:spPr>
          <a:xfrm>
            <a:off x="5183188" y="1313894"/>
            <a:ext cx="6172200" cy="4547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3EE7121A-7C62-63D6-4583-0AA1DA37D023}"/>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7" name="Text Placeholder 3">
            <a:extLst>
              <a:ext uri="{FF2B5EF4-FFF2-40B4-BE49-F238E27FC236}">
                <a16:creationId xmlns:a16="http://schemas.microsoft.com/office/drawing/2014/main" id="{1128B7B0-3161-5069-E144-759EC0CBD4FE}"/>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Box 9">
            <a:extLst>
              <a:ext uri="{FF2B5EF4-FFF2-40B4-BE49-F238E27FC236}">
                <a16:creationId xmlns:a16="http://schemas.microsoft.com/office/drawing/2014/main" id="{D2223117-573F-6200-37A0-C9E601C6F8C7}"/>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40504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32410-EA5C-E2AD-6712-4EF1E1ABC4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1" name="TextBox 10">
            <a:extLst>
              <a:ext uri="{FF2B5EF4-FFF2-40B4-BE49-F238E27FC236}">
                <a16:creationId xmlns:a16="http://schemas.microsoft.com/office/drawing/2014/main" id="{4CAC70F8-B07F-F404-42A6-C00315AE4A7D}"/>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3116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8" r:id="rId5"/>
    <p:sldLayoutId id="2147483656" r:id="rId6"/>
    <p:sldLayoutId id="2147483657"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hhickman@exceptionalchildren.org" TargetMode="External"/><Relationship Id="rId2" Type="http://schemas.openxmlformats.org/officeDocument/2006/relationships/hyperlink" Target="mailto:ncafferky@exceptionalchildren.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BA51-D775-EABB-6EC4-AE3DBAD2A963}"/>
              </a:ext>
            </a:extLst>
          </p:cNvPr>
          <p:cNvSpPr>
            <a:spLocks noGrp="1"/>
          </p:cNvSpPr>
          <p:nvPr>
            <p:ph type="title"/>
          </p:nvPr>
        </p:nvSpPr>
        <p:spPr/>
        <p:txBody>
          <a:bodyPr/>
          <a:lstStyle/>
          <a:p>
            <a:r>
              <a:rPr lang="en-US"/>
              <a:t>Promotional Emails</a:t>
            </a:r>
          </a:p>
        </p:txBody>
      </p:sp>
      <p:sp>
        <p:nvSpPr>
          <p:cNvPr id="3" name="Content Placeholder 2">
            <a:extLst>
              <a:ext uri="{FF2B5EF4-FFF2-40B4-BE49-F238E27FC236}">
                <a16:creationId xmlns:a16="http://schemas.microsoft.com/office/drawing/2014/main" id="{3E136056-C33F-5D6C-C57A-28D4286167C6}"/>
              </a:ext>
            </a:extLst>
          </p:cNvPr>
          <p:cNvSpPr>
            <a:spLocks noGrp="1"/>
          </p:cNvSpPr>
          <p:nvPr>
            <p:ph sz="half" idx="1"/>
          </p:nvPr>
        </p:nvSpPr>
        <p:spPr>
          <a:xfrm>
            <a:off x="838200" y="2663302"/>
            <a:ext cx="5525278" cy="2795106"/>
          </a:xfrm>
        </p:spPr>
        <p:txBody>
          <a:bodyPr/>
          <a:lstStyle/>
          <a:p>
            <a:r>
              <a:rPr lang="en-US"/>
              <a:t>The standard “marketing email”</a:t>
            </a:r>
          </a:p>
          <a:p>
            <a:r>
              <a:rPr lang="en-US"/>
              <a:t>Promoting an event, webinar, resource, etc.</a:t>
            </a:r>
          </a:p>
          <a:p>
            <a:r>
              <a:rPr lang="en-US"/>
              <a:t>Incredibly effective but should not be abused</a:t>
            </a:r>
          </a:p>
          <a:p>
            <a:endParaRPr lang="en-US"/>
          </a:p>
        </p:txBody>
      </p:sp>
      <p:pic>
        <p:nvPicPr>
          <p:cNvPr id="6" name="Picture 5">
            <a:extLst>
              <a:ext uri="{FF2B5EF4-FFF2-40B4-BE49-F238E27FC236}">
                <a16:creationId xmlns:a16="http://schemas.microsoft.com/office/drawing/2014/main" id="{A9828C7A-341C-B2EC-294C-6BEE283E338F}"/>
              </a:ext>
            </a:extLst>
          </p:cNvPr>
          <p:cNvPicPr>
            <a:picLocks noChangeAspect="1"/>
          </p:cNvPicPr>
          <p:nvPr/>
        </p:nvPicPr>
        <p:blipFill>
          <a:blip r:embed="rId3"/>
          <a:stretch>
            <a:fillRect/>
          </a:stretch>
        </p:blipFill>
        <p:spPr>
          <a:xfrm>
            <a:off x="7528549" y="1504681"/>
            <a:ext cx="4058216" cy="3848637"/>
          </a:xfrm>
          <a:prstGeom prst="rect">
            <a:avLst/>
          </a:prstGeom>
        </p:spPr>
      </p:pic>
    </p:spTree>
    <p:extLst>
      <p:ext uri="{BB962C8B-B14F-4D97-AF65-F5344CB8AC3E}">
        <p14:creationId xmlns:p14="http://schemas.microsoft.com/office/powerpoint/2010/main" val="328420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E552-A549-D5FD-24B4-AE9E36B5F61C}"/>
              </a:ext>
            </a:extLst>
          </p:cNvPr>
          <p:cNvSpPr>
            <a:spLocks noGrp="1"/>
          </p:cNvSpPr>
          <p:nvPr>
            <p:ph type="title"/>
          </p:nvPr>
        </p:nvSpPr>
        <p:spPr/>
        <p:txBody>
          <a:bodyPr/>
          <a:lstStyle/>
          <a:p>
            <a:r>
              <a:rPr lang="en-US"/>
              <a:t>What We Mean by “Abuse”</a:t>
            </a:r>
          </a:p>
        </p:txBody>
      </p:sp>
      <p:sp>
        <p:nvSpPr>
          <p:cNvPr id="3" name="Content Placeholder 2">
            <a:extLst>
              <a:ext uri="{FF2B5EF4-FFF2-40B4-BE49-F238E27FC236}">
                <a16:creationId xmlns:a16="http://schemas.microsoft.com/office/drawing/2014/main" id="{FDA36BA8-D155-70C1-1A8A-8B4B811C42C6}"/>
              </a:ext>
            </a:extLst>
          </p:cNvPr>
          <p:cNvSpPr>
            <a:spLocks noGrp="1"/>
          </p:cNvSpPr>
          <p:nvPr>
            <p:ph sz="half" idx="1"/>
          </p:nvPr>
        </p:nvSpPr>
        <p:spPr/>
        <p:txBody>
          <a:bodyPr/>
          <a:lstStyle/>
          <a:p>
            <a:r>
              <a:rPr lang="en-US"/>
              <a:t>Not every member is going to care about everything you do, and that’s OK!</a:t>
            </a:r>
          </a:p>
          <a:p>
            <a:r>
              <a:rPr lang="en-US"/>
              <a:t>If you keep sending content they don’t care about, they’ll unsubscribe or just stop interacting!</a:t>
            </a:r>
          </a:p>
        </p:txBody>
      </p:sp>
    </p:spTree>
    <p:extLst>
      <p:ext uri="{BB962C8B-B14F-4D97-AF65-F5344CB8AC3E}">
        <p14:creationId xmlns:p14="http://schemas.microsoft.com/office/powerpoint/2010/main" val="378165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0F37-8382-B197-746E-6DB5C72A2521}"/>
              </a:ext>
            </a:extLst>
          </p:cNvPr>
          <p:cNvSpPr>
            <a:spLocks noGrp="1"/>
          </p:cNvSpPr>
          <p:nvPr>
            <p:ph type="title"/>
          </p:nvPr>
        </p:nvSpPr>
        <p:spPr/>
        <p:txBody>
          <a:bodyPr/>
          <a:lstStyle/>
          <a:p>
            <a:r>
              <a:rPr lang="en-US"/>
              <a:t>Segmentation + Targeting</a:t>
            </a:r>
          </a:p>
        </p:txBody>
      </p:sp>
      <p:sp>
        <p:nvSpPr>
          <p:cNvPr id="3" name="Content Placeholder 2">
            <a:extLst>
              <a:ext uri="{FF2B5EF4-FFF2-40B4-BE49-F238E27FC236}">
                <a16:creationId xmlns:a16="http://schemas.microsoft.com/office/drawing/2014/main" id="{E0810AD5-B742-88EA-8996-8825586ADB46}"/>
              </a:ext>
            </a:extLst>
          </p:cNvPr>
          <p:cNvSpPr>
            <a:spLocks noGrp="1"/>
          </p:cNvSpPr>
          <p:nvPr>
            <p:ph sz="half" idx="1"/>
          </p:nvPr>
        </p:nvSpPr>
        <p:spPr/>
        <p:txBody>
          <a:bodyPr/>
          <a:lstStyle/>
          <a:p>
            <a:r>
              <a:rPr lang="en-US"/>
              <a:t>Email allows you to segment your audience more than any other medium</a:t>
            </a:r>
          </a:p>
          <a:p>
            <a:r>
              <a:rPr lang="en-US"/>
              <a:t>Instead of sending an email to everyone, ask yourself “</a:t>
            </a:r>
            <a:r>
              <a:rPr lang="en-US" b="1">
                <a:solidFill>
                  <a:schemeClr val="tx2">
                    <a:lumMod val="75000"/>
                    <a:lumOff val="25000"/>
                  </a:schemeClr>
                </a:solidFill>
              </a:rPr>
              <a:t>Why do I think this person will want to know about this event?</a:t>
            </a:r>
            <a:r>
              <a:rPr lang="en-US"/>
              <a:t>”</a:t>
            </a:r>
          </a:p>
          <a:p>
            <a:r>
              <a:rPr lang="en-US"/>
              <a:t>The more you know about your members, the better you can identify what they may want to get messages about!</a:t>
            </a:r>
          </a:p>
          <a:p>
            <a:endParaRPr lang="en-US"/>
          </a:p>
        </p:txBody>
      </p:sp>
    </p:spTree>
    <p:extLst>
      <p:ext uri="{BB962C8B-B14F-4D97-AF65-F5344CB8AC3E}">
        <p14:creationId xmlns:p14="http://schemas.microsoft.com/office/powerpoint/2010/main" val="78481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text and numbers&#10;&#10;Description automatically generated with medium confidence">
            <a:extLst>
              <a:ext uri="{FF2B5EF4-FFF2-40B4-BE49-F238E27FC236}">
                <a16:creationId xmlns:a16="http://schemas.microsoft.com/office/drawing/2014/main" id="{27BFF937-07E4-E8F0-FA9D-C078E919C7B5}"/>
              </a:ext>
            </a:extLst>
          </p:cNvPr>
          <p:cNvPicPr>
            <a:picLocks noChangeAspect="1"/>
          </p:cNvPicPr>
          <p:nvPr/>
        </p:nvPicPr>
        <p:blipFill>
          <a:blip r:embed="rId3"/>
          <a:stretch>
            <a:fillRect/>
          </a:stretch>
        </p:blipFill>
        <p:spPr>
          <a:xfrm>
            <a:off x="2779185" y="1300940"/>
            <a:ext cx="6633630" cy="4614669"/>
          </a:xfrm>
          <a:prstGeom prst="rect">
            <a:avLst/>
          </a:prstGeom>
        </p:spPr>
      </p:pic>
    </p:spTree>
    <p:extLst>
      <p:ext uri="{BB962C8B-B14F-4D97-AF65-F5344CB8AC3E}">
        <p14:creationId xmlns:p14="http://schemas.microsoft.com/office/powerpoint/2010/main" val="96414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166-4A4B-E14F-5519-DCB50E9922AA}"/>
              </a:ext>
            </a:extLst>
          </p:cNvPr>
          <p:cNvSpPr>
            <a:spLocks noGrp="1"/>
          </p:cNvSpPr>
          <p:nvPr>
            <p:ph type="title"/>
          </p:nvPr>
        </p:nvSpPr>
        <p:spPr/>
        <p:txBody>
          <a:bodyPr/>
          <a:lstStyle/>
          <a:p>
            <a:r>
              <a:rPr lang="en-US"/>
              <a:t>Frequency</a:t>
            </a:r>
          </a:p>
        </p:txBody>
      </p:sp>
      <p:pic>
        <p:nvPicPr>
          <p:cNvPr id="4" name="Content Placeholder 3">
            <a:extLst>
              <a:ext uri="{FF2B5EF4-FFF2-40B4-BE49-F238E27FC236}">
                <a16:creationId xmlns:a16="http://schemas.microsoft.com/office/drawing/2014/main" id="{2C742B8F-F392-A810-F59E-1B0BED7FA8FE}"/>
              </a:ext>
            </a:extLst>
          </p:cNvPr>
          <p:cNvPicPr>
            <a:picLocks noGrp="1" noChangeAspect="1"/>
          </p:cNvPicPr>
          <p:nvPr>
            <p:ph sz="half" idx="1"/>
          </p:nvPr>
        </p:nvPicPr>
        <p:blipFill>
          <a:blip r:embed="rId3"/>
          <a:stretch>
            <a:fillRect/>
          </a:stretch>
        </p:blipFill>
        <p:spPr>
          <a:xfrm>
            <a:off x="2125807" y="2596210"/>
            <a:ext cx="7940385" cy="1273458"/>
          </a:xfrm>
          <a:prstGeom prst="rect">
            <a:avLst/>
          </a:prstGeom>
        </p:spPr>
      </p:pic>
      <p:sp>
        <p:nvSpPr>
          <p:cNvPr id="5" name="TextBox 4">
            <a:extLst>
              <a:ext uri="{FF2B5EF4-FFF2-40B4-BE49-F238E27FC236}">
                <a16:creationId xmlns:a16="http://schemas.microsoft.com/office/drawing/2014/main" id="{BD621BF9-5E1C-230D-A35E-95C85B29E13E}"/>
              </a:ext>
            </a:extLst>
          </p:cNvPr>
          <p:cNvSpPr txBox="1"/>
          <p:nvPr/>
        </p:nvSpPr>
        <p:spPr>
          <a:xfrm>
            <a:off x="1017037" y="3869668"/>
            <a:ext cx="9049155" cy="2215991"/>
          </a:xfrm>
          <a:prstGeom prst="rect">
            <a:avLst/>
          </a:prstGeom>
          <a:noFill/>
        </p:spPr>
        <p:txBody>
          <a:bodyPr wrap="square" rtlCol="0">
            <a:spAutoFit/>
          </a:bodyPr>
          <a:lstStyle/>
          <a:p>
            <a:pPr marL="285750" indent="-285750">
              <a:buFont typeface="Arial" panose="020B0604020202020204" pitchFamily="34" charset="0"/>
              <a:buChar char="•"/>
            </a:pPr>
            <a:r>
              <a:rPr lang="en-US" sz="2400" kern="100">
                <a:effectLst/>
                <a:latin typeface="Aptos" panose="020B0004020202020204" pitchFamily="34" charset="0"/>
                <a:ea typeface="Aptos" panose="020B0004020202020204" pitchFamily="34" charset="0"/>
                <a:cs typeface="Times New Roman" panose="02020603050405020304" pitchFamily="18" charset="0"/>
              </a:rPr>
              <a:t>Associations with renewal rates of 80% or higher send only two emails to members per week.</a:t>
            </a:r>
          </a:p>
          <a:p>
            <a:pPr marL="285750" indent="-285750">
              <a:buFont typeface="Arial" panose="020B0604020202020204" pitchFamily="34" charset="0"/>
              <a:buChar char="•"/>
            </a:pPr>
            <a:r>
              <a:rPr lang="en-US" sz="2400" kern="100">
                <a:latin typeface="Aptos" panose="020B0004020202020204" pitchFamily="34" charset="0"/>
                <a:ea typeface="Aptos" panose="020B0004020202020204" pitchFamily="34" charset="0"/>
                <a:cs typeface="Times New Roman" panose="02020603050405020304" pitchFamily="18" charset="0"/>
              </a:rPr>
              <a:t>Sending emails is not a “no-cost” solution to everything! It is a short-term Band-Aid with long-term impacts!</a:t>
            </a:r>
          </a:p>
          <a:p>
            <a:pPr marL="285750" indent="-285750">
              <a:buFont typeface="Arial" panose="020B0604020202020204" pitchFamily="34" charset="0"/>
              <a:buChar char="•"/>
            </a:pPr>
            <a:r>
              <a:rPr lang="en-US" sz="2400" kern="100">
                <a:latin typeface="Aptos" panose="020B0004020202020204" pitchFamily="34" charset="0"/>
                <a:ea typeface="Aptos" panose="020B0004020202020204" pitchFamily="34" charset="0"/>
                <a:cs typeface="Times New Roman" panose="02020603050405020304" pitchFamily="18" charset="0"/>
              </a:rPr>
              <a:t>6+ emails is a sign you aren’t segmenting enough</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5048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49B1-7807-8067-4033-F22FE7A55FBC}"/>
              </a:ext>
            </a:extLst>
          </p:cNvPr>
          <p:cNvSpPr>
            <a:spLocks noGrp="1"/>
          </p:cNvSpPr>
          <p:nvPr>
            <p:ph type="title"/>
          </p:nvPr>
        </p:nvSpPr>
        <p:spPr/>
        <p:txBody>
          <a:bodyPr/>
          <a:lstStyle/>
          <a:p>
            <a:r>
              <a:rPr lang="en-US"/>
              <a:t>Elements of a Good Email</a:t>
            </a:r>
          </a:p>
        </p:txBody>
      </p:sp>
      <p:sp>
        <p:nvSpPr>
          <p:cNvPr id="3" name="Content Placeholder 2">
            <a:extLst>
              <a:ext uri="{FF2B5EF4-FFF2-40B4-BE49-F238E27FC236}">
                <a16:creationId xmlns:a16="http://schemas.microsoft.com/office/drawing/2014/main" id="{52D65A3A-EAAD-29A9-4F82-C0170D29845B}"/>
              </a:ext>
            </a:extLst>
          </p:cNvPr>
          <p:cNvSpPr>
            <a:spLocks noGrp="1"/>
          </p:cNvSpPr>
          <p:nvPr>
            <p:ph sz="half" idx="1"/>
          </p:nvPr>
        </p:nvSpPr>
        <p:spPr>
          <a:xfrm>
            <a:off x="838199" y="2663301"/>
            <a:ext cx="6805475" cy="3213717"/>
          </a:xfrm>
        </p:spPr>
        <p:txBody>
          <a:bodyPr>
            <a:normAutofit lnSpcReduction="10000"/>
          </a:bodyPr>
          <a:lstStyle/>
          <a:p>
            <a:r>
              <a:rPr lang="en-US"/>
              <a:t>Succinct subject line (don’t forget preview text)</a:t>
            </a:r>
          </a:p>
          <a:p>
            <a:r>
              <a:rPr lang="en-US"/>
              <a:t>Compelling image</a:t>
            </a:r>
          </a:p>
          <a:p>
            <a:r>
              <a:rPr lang="en-US"/>
              <a:t>Personalized greeting</a:t>
            </a:r>
          </a:p>
          <a:p>
            <a:r>
              <a:rPr lang="en-US"/>
              <a:t>A clear call to action</a:t>
            </a:r>
          </a:p>
          <a:p>
            <a:r>
              <a:rPr lang="en-US"/>
              <a:t>Consistent with branding</a:t>
            </a:r>
          </a:p>
          <a:p>
            <a:r>
              <a:rPr lang="en-US"/>
              <a:t>Works across all platforms and devices</a:t>
            </a:r>
          </a:p>
        </p:txBody>
      </p:sp>
      <p:pic>
        <p:nvPicPr>
          <p:cNvPr id="5" name="Picture 4">
            <a:extLst>
              <a:ext uri="{FF2B5EF4-FFF2-40B4-BE49-F238E27FC236}">
                <a16:creationId xmlns:a16="http://schemas.microsoft.com/office/drawing/2014/main" id="{D2379F44-B6E0-E7F2-3E02-48524FDE0CA0}"/>
              </a:ext>
            </a:extLst>
          </p:cNvPr>
          <p:cNvPicPr>
            <a:picLocks noChangeAspect="1"/>
          </p:cNvPicPr>
          <p:nvPr/>
        </p:nvPicPr>
        <p:blipFill>
          <a:blip r:embed="rId3"/>
          <a:stretch>
            <a:fillRect/>
          </a:stretch>
        </p:blipFill>
        <p:spPr>
          <a:xfrm>
            <a:off x="8242376" y="1270647"/>
            <a:ext cx="3003842" cy="4606371"/>
          </a:xfrm>
          <a:prstGeom prst="rect">
            <a:avLst/>
          </a:prstGeom>
        </p:spPr>
      </p:pic>
    </p:spTree>
    <p:extLst>
      <p:ext uri="{BB962C8B-B14F-4D97-AF65-F5344CB8AC3E}">
        <p14:creationId xmlns:p14="http://schemas.microsoft.com/office/powerpoint/2010/main" val="102633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01490-CBE5-6A07-7083-E7F00C7139FD}"/>
              </a:ext>
            </a:extLst>
          </p:cNvPr>
          <p:cNvSpPr>
            <a:spLocks noGrp="1"/>
          </p:cNvSpPr>
          <p:nvPr>
            <p:ph type="title"/>
          </p:nvPr>
        </p:nvSpPr>
        <p:spPr/>
        <p:txBody>
          <a:bodyPr/>
          <a:lstStyle/>
          <a:p>
            <a:r>
              <a:rPr lang="en-US"/>
              <a:t>Must-Haves for CAN-SPAM Compliance</a:t>
            </a:r>
          </a:p>
        </p:txBody>
      </p:sp>
      <p:sp>
        <p:nvSpPr>
          <p:cNvPr id="3" name="Content Placeholder 2">
            <a:extLst>
              <a:ext uri="{FF2B5EF4-FFF2-40B4-BE49-F238E27FC236}">
                <a16:creationId xmlns:a16="http://schemas.microsoft.com/office/drawing/2014/main" id="{5DC62DF1-331C-9B2A-43C3-B251AD970126}"/>
              </a:ext>
            </a:extLst>
          </p:cNvPr>
          <p:cNvSpPr>
            <a:spLocks noGrp="1"/>
          </p:cNvSpPr>
          <p:nvPr>
            <p:ph sz="half" idx="1"/>
          </p:nvPr>
        </p:nvSpPr>
        <p:spPr/>
        <p:txBody>
          <a:bodyPr/>
          <a:lstStyle/>
          <a:p>
            <a:r>
              <a:rPr lang="en-US"/>
              <a:t>A way to unsubscribe</a:t>
            </a:r>
          </a:p>
          <a:p>
            <a:r>
              <a:rPr lang="en-US"/>
              <a:t>A physical address for your organization</a:t>
            </a:r>
          </a:p>
          <a:p>
            <a:r>
              <a:rPr lang="en-US"/>
              <a:t>An accurate subject (no bait-and-switch)</a:t>
            </a:r>
          </a:p>
          <a:p>
            <a:r>
              <a:rPr lang="en-US"/>
              <a:t>Indication if something is an advertisement or sponsored content</a:t>
            </a:r>
          </a:p>
        </p:txBody>
      </p:sp>
    </p:spTree>
    <p:extLst>
      <p:ext uri="{BB962C8B-B14F-4D97-AF65-F5344CB8AC3E}">
        <p14:creationId xmlns:p14="http://schemas.microsoft.com/office/powerpoint/2010/main" val="211280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a:t>Accessibility Considerations</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lstStyle/>
          <a:p>
            <a:r>
              <a:rPr lang="en-US"/>
              <a:t>Alt-text for images</a:t>
            </a:r>
          </a:p>
          <a:p>
            <a:r>
              <a:rPr lang="en-US"/>
              <a:t>Clear and simple language</a:t>
            </a:r>
          </a:p>
          <a:p>
            <a:r>
              <a:rPr lang="en-US"/>
              <a:t>Color-contrast</a:t>
            </a:r>
          </a:p>
          <a:p>
            <a:r>
              <a:rPr lang="en-US"/>
              <a:t>Mobile responsiveness</a:t>
            </a:r>
          </a:p>
        </p:txBody>
      </p:sp>
    </p:spTree>
    <p:extLst>
      <p:ext uri="{BB962C8B-B14F-4D97-AF65-F5344CB8AC3E}">
        <p14:creationId xmlns:p14="http://schemas.microsoft.com/office/powerpoint/2010/main" val="310456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440A-5F01-FD95-1AF3-0588F14D6420}"/>
              </a:ext>
            </a:extLst>
          </p:cNvPr>
          <p:cNvSpPr>
            <a:spLocks noGrp="1"/>
          </p:cNvSpPr>
          <p:nvPr>
            <p:ph type="title"/>
          </p:nvPr>
        </p:nvSpPr>
        <p:spPr/>
        <p:txBody>
          <a:bodyPr/>
          <a:lstStyle/>
          <a:p>
            <a:r>
              <a:rPr lang="en-US"/>
              <a:t>Metrics and Success</a:t>
            </a:r>
          </a:p>
        </p:txBody>
      </p:sp>
      <p:sp>
        <p:nvSpPr>
          <p:cNvPr id="3" name="Content Placeholder 2">
            <a:extLst>
              <a:ext uri="{FF2B5EF4-FFF2-40B4-BE49-F238E27FC236}">
                <a16:creationId xmlns:a16="http://schemas.microsoft.com/office/drawing/2014/main" id="{6B583878-C07C-7D27-1ABF-C07A1AF22F28}"/>
              </a:ext>
            </a:extLst>
          </p:cNvPr>
          <p:cNvSpPr>
            <a:spLocks noGrp="1"/>
          </p:cNvSpPr>
          <p:nvPr>
            <p:ph sz="half" idx="1"/>
          </p:nvPr>
        </p:nvSpPr>
        <p:spPr/>
        <p:txBody>
          <a:bodyPr/>
          <a:lstStyle/>
          <a:p>
            <a:r>
              <a:rPr lang="en-US"/>
              <a:t>Deliverability Rate</a:t>
            </a:r>
          </a:p>
          <a:p>
            <a:r>
              <a:rPr lang="en-US"/>
              <a:t>Open Rate*</a:t>
            </a:r>
          </a:p>
          <a:p>
            <a:r>
              <a:rPr lang="en-US"/>
              <a:t>Clickthrough Rate</a:t>
            </a:r>
          </a:p>
          <a:p>
            <a:r>
              <a:rPr lang="en-US"/>
              <a:t>Unsubscribe Rate</a:t>
            </a:r>
          </a:p>
          <a:p>
            <a:r>
              <a:rPr lang="en-US"/>
              <a:t>Time spent in email*</a:t>
            </a:r>
          </a:p>
          <a:p>
            <a:r>
              <a:rPr lang="en-US"/>
              <a:t>Goal completions</a:t>
            </a:r>
          </a:p>
          <a:p>
            <a:endParaRPr lang="en-US"/>
          </a:p>
        </p:txBody>
      </p:sp>
    </p:spTree>
    <p:extLst>
      <p:ext uri="{BB962C8B-B14F-4D97-AF65-F5344CB8AC3E}">
        <p14:creationId xmlns:p14="http://schemas.microsoft.com/office/powerpoint/2010/main" val="74156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440A-5F01-FD95-1AF3-0588F14D6420}"/>
              </a:ext>
            </a:extLst>
          </p:cNvPr>
          <p:cNvSpPr>
            <a:spLocks noGrp="1"/>
          </p:cNvSpPr>
          <p:nvPr>
            <p:ph type="title"/>
          </p:nvPr>
        </p:nvSpPr>
        <p:spPr>
          <a:xfrm>
            <a:off x="597763" y="1027906"/>
            <a:ext cx="10515600" cy="1325563"/>
          </a:xfrm>
        </p:spPr>
        <p:txBody>
          <a:bodyPr>
            <a:normAutofit/>
          </a:bodyPr>
          <a:lstStyle/>
          <a:p>
            <a:r>
              <a:rPr lang="en-US" sz="4000"/>
              <a:t>Metrics and success</a:t>
            </a:r>
          </a:p>
        </p:txBody>
      </p:sp>
      <p:sp>
        <p:nvSpPr>
          <p:cNvPr id="3" name="Content Placeholder 2">
            <a:extLst>
              <a:ext uri="{FF2B5EF4-FFF2-40B4-BE49-F238E27FC236}">
                <a16:creationId xmlns:a16="http://schemas.microsoft.com/office/drawing/2014/main" id="{6B583878-C07C-7D27-1ABF-C07A1AF22F28}"/>
              </a:ext>
            </a:extLst>
          </p:cNvPr>
          <p:cNvSpPr>
            <a:spLocks noGrp="1"/>
          </p:cNvSpPr>
          <p:nvPr>
            <p:ph sz="half" idx="1"/>
          </p:nvPr>
        </p:nvSpPr>
        <p:spPr>
          <a:xfrm>
            <a:off x="597764" y="2336600"/>
            <a:ext cx="10515599" cy="3213717"/>
          </a:xfrm>
        </p:spPr>
        <p:txBody>
          <a:bodyPr/>
          <a:lstStyle/>
          <a:p>
            <a:r>
              <a:rPr lang="en-US"/>
              <a:t>Deliverability Rate</a:t>
            </a:r>
          </a:p>
          <a:p>
            <a:r>
              <a:rPr lang="en-US"/>
              <a:t>Open Rate*</a:t>
            </a:r>
          </a:p>
          <a:p>
            <a:r>
              <a:rPr lang="en-US"/>
              <a:t>Clickthrough Rate</a:t>
            </a:r>
          </a:p>
          <a:p>
            <a:r>
              <a:rPr lang="en-US"/>
              <a:t>Unsubscribe Rate</a:t>
            </a:r>
          </a:p>
          <a:p>
            <a:r>
              <a:rPr lang="en-US"/>
              <a:t>Time spent in email*</a:t>
            </a:r>
          </a:p>
          <a:p>
            <a:r>
              <a:rPr lang="en-US"/>
              <a:t>Goal completions</a:t>
            </a:r>
          </a:p>
          <a:p>
            <a:pPr marL="0" indent="0">
              <a:buNone/>
            </a:pPr>
            <a:endParaRPr lang="en-US"/>
          </a:p>
        </p:txBody>
      </p:sp>
      <p:sp>
        <p:nvSpPr>
          <p:cNvPr id="5" name="Rectangle: Rounded Corners 4">
            <a:extLst>
              <a:ext uri="{FF2B5EF4-FFF2-40B4-BE49-F238E27FC236}">
                <a16:creationId xmlns:a16="http://schemas.microsoft.com/office/drawing/2014/main" id="{ADA884A3-2323-02D4-43C5-AC3707AB7E8B}"/>
              </a:ext>
            </a:extLst>
          </p:cNvPr>
          <p:cNvSpPr/>
          <p:nvPr/>
        </p:nvSpPr>
        <p:spPr>
          <a:xfrm>
            <a:off x="5308847" y="2254927"/>
            <a:ext cx="6285389" cy="3036163"/>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F674F-4052-DD35-523A-6666F8D7E1CE}"/>
              </a:ext>
            </a:extLst>
          </p:cNvPr>
          <p:cNvSpPr txBox="1"/>
          <p:nvPr/>
        </p:nvSpPr>
        <p:spPr>
          <a:xfrm>
            <a:off x="5979110" y="2411169"/>
            <a:ext cx="4944862" cy="461665"/>
          </a:xfrm>
          <a:prstGeom prst="rect">
            <a:avLst/>
          </a:prstGeom>
          <a:noFill/>
        </p:spPr>
        <p:txBody>
          <a:bodyPr wrap="square" rtlCol="0">
            <a:spAutoFit/>
          </a:bodyPr>
          <a:lstStyle/>
          <a:p>
            <a:pPr algn="ctr"/>
            <a:r>
              <a:rPr lang="en-US" sz="2400"/>
              <a:t>Deliverability</a:t>
            </a:r>
          </a:p>
        </p:txBody>
      </p:sp>
      <p:sp>
        <p:nvSpPr>
          <p:cNvPr id="7" name="TextBox 6">
            <a:extLst>
              <a:ext uri="{FF2B5EF4-FFF2-40B4-BE49-F238E27FC236}">
                <a16:creationId xmlns:a16="http://schemas.microsoft.com/office/drawing/2014/main" id="{457917C8-128E-901E-1233-DD8479CB994E}"/>
              </a:ext>
            </a:extLst>
          </p:cNvPr>
          <p:cNvSpPr txBox="1"/>
          <p:nvPr/>
        </p:nvSpPr>
        <p:spPr>
          <a:xfrm>
            <a:off x="5855563" y="3190588"/>
            <a:ext cx="4279037" cy="1477328"/>
          </a:xfrm>
          <a:prstGeom prst="rect">
            <a:avLst/>
          </a:prstGeom>
          <a:noFill/>
        </p:spPr>
        <p:txBody>
          <a:bodyPr wrap="square" rtlCol="0">
            <a:spAutoFit/>
          </a:bodyPr>
          <a:lstStyle/>
          <a:p>
            <a:pPr marL="285750" indent="-285750">
              <a:buFont typeface="Arial" panose="020B0604020202020204" pitchFamily="34" charset="0"/>
              <a:buChar char="•"/>
            </a:pPr>
            <a:r>
              <a:rPr lang="en-US"/>
              <a:t>Anything under 90% is a sign of a problem</a:t>
            </a:r>
          </a:p>
          <a:p>
            <a:pPr marL="285750" indent="-285750">
              <a:buFont typeface="Arial" panose="020B0604020202020204" pitchFamily="34" charset="0"/>
              <a:buChar char="•"/>
            </a:pPr>
            <a:r>
              <a:rPr lang="en-US"/>
              <a:t>A low deliverability rate can lead to email platforms thinking you are spam</a:t>
            </a:r>
          </a:p>
        </p:txBody>
      </p:sp>
    </p:spTree>
    <p:extLst>
      <p:ext uri="{BB962C8B-B14F-4D97-AF65-F5344CB8AC3E}">
        <p14:creationId xmlns:p14="http://schemas.microsoft.com/office/powerpoint/2010/main" val="270412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805027-0251-F5BD-689C-2F625358D110}"/>
              </a:ext>
            </a:extLst>
          </p:cNvPr>
          <p:cNvSpPr>
            <a:spLocks noGrp="1"/>
          </p:cNvSpPr>
          <p:nvPr>
            <p:ph type="title"/>
          </p:nvPr>
        </p:nvSpPr>
        <p:spPr>
          <a:xfrm>
            <a:off x="5069150" y="1473692"/>
            <a:ext cx="6882058" cy="3000653"/>
          </a:xfrm>
        </p:spPr>
        <p:txBody>
          <a:bodyPr/>
          <a:lstStyle/>
          <a:p>
            <a:r>
              <a:rPr lang="en-US" sz="4400"/>
              <a:t>Beyond the Inbox: Enhancing Member Communications Through Email</a:t>
            </a:r>
            <a:endParaRPr lang="en-US"/>
          </a:p>
        </p:txBody>
      </p:sp>
      <p:sp>
        <p:nvSpPr>
          <p:cNvPr id="9" name="Content Placeholder 8">
            <a:extLst>
              <a:ext uri="{FF2B5EF4-FFF2-40B4-BE49-F238E27FC236}">
                <a16:creationId xmlns:a16="http://schemas.microsoft.com/office/drawing/2014/main" id="{7608FB17-FE12-1110-0FC5-2B88F1CC4015}"/>
              </a:ext>
            </a:extLst>
          </p:cNvPr>
          <p:cNvSpPr>
            <a:spLocks noGrp="1"/>
          </p:cNvSpPr>
          <p:nvPr>
            <p:ph idx="1"/>
          </p:nvPr>
        </p:nvSpPr>
        <p:spPr>
          <a:xfrm>
            <a:off x="5069149" y="4545368"/>
            <a:ext cx="6882058" cy="1242874"/>
          </a:xfrm>
        </p:spPr>
        <p:txBody>
          <a:bodyPr/>
          <a:lstStyle/>
          <a:p>
            <a:pPr marL="0" indent="0" algn="l">
              <a:buNone/>
            </a:pPr>
            <a:r>
              <a:rPr lang="en-US"/>
              <a:t>Nick </a:t>
            </a:r>
            <a:r>
              <a:rPr lang="en-US" err="1"/>
              <a:t>Cafferky</a:t>
            </a:r>
            <a:r>
              <a:rPr lang="en-US"/>
              <a:t> + Hannah Hickman</a:t>
            </a:r>
          </a:p>
        </p:txBody>
      </p:sp>
    </p:spTree>
    <p:extLst>
      <p:ext uri="{BB962C8B-B14F-4D97-AF65-F5344CB8AC3E}">
        <p14:creationId xmlns:p14="http://schemas.microsoft.com/office/powerpoint/2010/main" val="412340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440A-5F01-FD95-1AF3-0588F14D6420}"/>
              </a:ext>
            </a:extLst>
          </p:cNvPr>
          <p:cNvSpPr>
            <a:spLocks noGrp="1"/>
          </p:cNvSpPr>
          <p:nvPr>
            <p:ph type="title"/>
          </p:nvPr>
        </p:nvSpPr>
        <p:spPr>
          <a:xfrm>
            <a:off x="597763" y="1027906"/>
            <a:ext cx="10515600" cy="1325563"/>
          </a:xfrm>
        </p:spPr>
        <p:txBody>
          <a:bodyPr>
            <a:normAutofit/>
          </a:bodyPr>
          <a:lstStyle/>
          <a:p>
            <a:r>
              <a:rPr lang="en-US" sz="4000"/>
              <a:t>Metrics and success</a:t>
            </a:r>
          </a:p>
        </p:txBody>
      </p:sp>
      <p:sp>
        <p:nvSpPr>
          <p:cNvPr id="3" name="Content Placeholder 2">
            <a:extLst>
              <a:ext uri="{FF2B5EF4-FFF2-40B4-BE49-F238E27FC236}">
                <a16:creationId xmlns:a16="http://schemas.microsoft.com/office/drawing/2014/main" id="{6B583878-C07C-7D27-1ABF-C07A1AF22F28}"/>
              </a:ext>
            </a:extLst>
          </p:cNvPr>
          <p:cNvSpPr>
            <a:spLocks noGrp="1"/>
          </p:cNvSpPr>
          <p:nvPr>
            <p:ph sz="half" idx="1"/>
          </p:nvPr>
        </p:nvSpPr>
        <p:spPr>
          <a:xfrm>
            <a:off x="597764" y="2336600"/>
            <a:ext cx="10515599" cy="3213717"/>
          </a:xfrm>
        </p:spPr>
        <p:txBody>
          <a:bodyPr/>
          <a:lstStyle/>
          <a:p>
            <a:r>
              <a:rPr lang="en-US"/>
              <a:t>Deliverability Rate</a:t>
            </a:r>
          </a:p>
          <a:p>
            <a:r>
              <a:rPr lang="en-US"/>
              <a:t>Open Rate</a:t>
            </a:r>
          </a:p>
          <a:p>
            <a:r>
              <a:rPr lang="en-US"/>
              <a:t>Clickthrough Rate</a:t>
            </a:r>
          </a:p>
          <a:p>
            <a:r>
              <a:rPr lang="en-US"/>
              <a:t>Unsubscribe Rate</a:t>
            </a:r>
          </a:p>
          <a:p>
            <a:r>
              <a:rPr lang="en-US"/>
              <a:t>Time spent in email*</a:t>
            </a:r>
          </a:p>
          <a:p>
            <a:r>
              <a:rPr lang="en-US"/>
              <a:t>Goal completions</a:t>
            </a:r>
          </a:p>
        </p:txBody>
      </p:sp>
      <p:sp>
        <p:nvSpPr>
          <p:cNvPr id="5" name="Rectangle: Rounded Corners 4">
            <a:extLst>
              <a:ext uri="{FF2B5EF4-FFF2-40B4-BE49-F238E27FC236}">
                <a16:creationId xmlns:a16="http://schemas.microsoft.com/office/drawing/2014/main" id="{ADA884A3-2323-02D4-43C5-AC3707AB7E8B}"/>
              </a:ext>
            </a:extLst>
          </p:cNvPr>
          <p:cNvSpPr/>
          <p:nvPr/>
        </p:nvSpPr>
        <p:spPr>
          <a:xfrm>
            <a:off x="5308847" y="2254927"/>
            <a:ext cx="6285389" cy="3036163"/>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F674F-4052-DD35-523A-6666F8D7E1CE}"/>
              </a:ext>
            </a:extLst>
          </p:cNvPr>
          <p:cNvSpPr txBox="1"/>
          <p:nvPr/>
        </p:nvSpPr>
        <p:spPr>
          <a:xfrm>
            <a:off x="5979110" y="2411169"/>
            <a:ext cx="4944862" cy="461665"/>
          </a:xfrm>
          <a:prstGeom prst="rect">
            <a:avLst/>
          </a:prstGeom>
          <a:noFill/>
        </p:spPr>
        <p:txBody>
          <a:bodyPr wrap="square" rtlCol="0">
            <a:spAutoFit/>
          </a:bodyPr>
          <a:lstStyle/>
          <a:p>
            <a:pPr algn="ctr"/>
            <a:r>
              <a:rPr lang="en-US" sz="2400"/>
              <a:t>Open Rate</a:t>
            </a:r>
          </a:p>
        </p:txBody>
      </p:sp>
      <p:sp>
        <p:nvSpPr>
          <p:cNvPr id="7" name="TextBox 6">
            <a:extLst>
              <a:ext uri="{FF2B5EF4-FFF2-40B4-BE49-F238E27FC236}">
                <a16:creationId xmlns:a16="http://schemas.microsoft.com/office/drawing/2014/main" id="{457917C8-128E-901E-1233-DD8479CB994E}"/>
              </a:ext>
            </a:extLst>
          </p:cNvPr>
          <p:cNvSpPr txBox="1"/>
          <p:nvPr/>
        </p:nvSpPr>
        <p:spPr>
          <a:xfrm>
            <a:off x="5855563" y="2872834"/>
            <a:ext cx="4279037" cy="1754326"/>
          </a:xfrm>
          <a:prstGeom prst="rect">
            <a:avLst/>
          </a:prstGeom>
          <a:noFill/>
        </p:spPr>
        <p:txBody>
          <a:bodyPr wrap="square" rtlCol="0">
            <a:spAutoFit/>
          </a:bodyPr>
          <a:lstStyle/>
          <a:p>
            <a:pPr marL="285750" indent="-285750">
              <a:buFont typeface="Arial" panose="020B0604020202020204" pitchFamily="34" charset="0"/>
              <a:buChar char="•"/>
            </a:pPr>
            <a:r>
              <a:rPr lang="en-US"/>
              <a:t>No longer the go-to metric for email</a:t>
            </a:r>
          </a:p>
          <a:p>
            <a:pPr marL="285750" indent="-285750">
              <a:buFont typeface="Arial" panose="020B0604020202020204" pitchFamily="34" charset="0"/>
              <a:buChar char="•"/>
            </a:pPr>
            <a:r>
              <a:rPr lang="en-US"/>
              <a:t>Because of Apple Privacy changes from 2001, open rates are inflated and unreliable</a:t>
            </a:r>
          </a:p>
          <a:p>
            <a:pPr marL="285750" indent="-285750">
              <a:buFont typeface="Arial" panose="020B0604020202020204" pitchFamily="34" charset="0"/>
              <a:buChar char="•"/>
            </a:pPr>
            <a:r>
              <a:rPr lang="en-US"/>
              <a:t>Can be used to compare 2 emails going to same audience</a:t>
            </a:r>
          </a:p>
        </p:txBody>
      </p:sp>
    </p:spTree>
    <p:extLst>
      <p:ext uri="{BB962C8B-B14F-4D97-AF65-F5344CB8AC3E}">
        <p14:creationId xmlns:p14="http://schemas.microsoft.com/office/powerpoint/2010/main" val="46301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440A-5F01-FD95-1AF3-0588F14D6420}"/>
              </a:ext>
            </a:extLst>
          </p:cNvPr>
          <p:cNvSpPr>
            <a:spLocks noGrp="1"/>
          </p:cNvSpPr>
          <p:nvPr>
            <p:ph type="title"/>
          </p:nvPr>
        </p:nvSpPr>
        <p:spPr>
          <a:xfrm>
            <a:off x="597763" y="1027906"/>
            <a:ext cx="10515600" cy="1325563"/>
          </a:xfrm>
        </p:spPr>
        <p:txBody>
          <a:bodyPr>
            <a:normAutofit/>
          </a:bodyPr>
          <a:lstStyle/>
          <a:p>
            <a:r>
              <a:rPr lang="en-US" sz="4000"/>
              <a:t>Metrics and success</a:t>
            </a:r>
          </a:p>
        </p:txBody>
      </p:sp>
      <p:sp>
        <p:nvSpPr>
          <p:cNvPr id="3" name="Content Placeholder 2">
            <a:extLst>
              <a:ext uri="{FF2B5EF4-FFF2-40B4-BE49-F238E27FC236}">
                <a16:creationId xmlns:a16="http://schemas.microsoft.com/office/drawing/2014/main" id="{6B583878-C07C-7D27-1ABF-C07A1AF22F28}"/>
              </a:ext>
            </a:extLst>
          </p:cNvPr>
          <p:cNvSpPr>
            <a:spLocks noGrp="1"/>
          </p:cNvSpPr>
          <p:nvPr>
            <p:ph sz="half" idx="1"/>
          </p:nvPr>
        </p:nvSpPr>
        <p:spPr>
          <a:xfrm>
            <a:off x="597765" y="2336600"/>
            <a:ext cx="4125156" cy="3213717"/>
          </a:xfrm>
        </p:spPr>
        <p:txBody>
          <a:bodyPr/>
          <a:lstStyle/>
          <a:p>
            <a:r>
              <a:rPr lang="en-US"/>
              <a:t>Deliverability Rate</a:t>
            </a:r>
          </a:p>
          <a:p>
            <a:r>
              <a:rPr lang="en-US"/>
              <a:t>Open Rate</a:t>
            </a:r>
          </a:p>
          <a:p>
            <a:r>
              <a:rPr lang="en-US"/>
              <a:t>Clickthrough Rate</a:t>
            </a:r>
          </a:p>
          <a:p>
            <a:r>
              <a:rPr lang="en-US"/>
              <a:t>Unsubscribe Rate</a:t>
            </a:r>
          </a:p>
          <a:p>
            <a:r>
              <a:rPr lang="en-US"/>
              <a:t>Time spent in email*</a:t>
            </a:r>
          </a:p>
          <a:p>
            <a:r>
              <a:rPr lang="en-US"/>
              <a:t>Goal completions</a:t>
            </a:r>
          </a:p>
          <a:p>
            <a:pPr marL="0" indent="0">
              <a:buNone/>
            </a:pPr>
            <a:endParaRPr lang="en-US" b="1"/>
          </a:p>
        </p:txBody>
      </p:sp>
      <p:sp>
        <p:nvSpPr>
          <p:cNvPr id="5" name="Rectangle: Rounded Corners 4">
            <a:extLst>
              <a:ext uri="{FF2B5EF4-FFF2-40B4-BE49-F238E27FC236}">
                <a16:creationId xmlns:a16="http://schemas.microsoft.com/office/drawing/2014/main" id="{ADA884A3-2323-02D4-43C5-AC3707AB7E8B}"/>
              </a:ext>
            </a:extLst>
          </p:cNvPr>
          <p:cNvSpPr/>
          <p:nvPr/>
        </p:nvSpPr>
        <p:spPr>
          <a:xfrm>
            <a:off x="5308847" y="2254927"/>
            <a:ext cx="6285389" cy="3036163"/>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F674F-4052-DD35-523A-6666F8D7E1CE}"/>
              </a:ext>
            </a:extLst>
          </p:cNvPr>
          <p:cNvSpPr txBox="1"/>
          <p:nvPr/>
        </p:nvSpPr>
        <p:spPr>
          <a:xfrm>
            <a:off x="5979110" y="2411169"/>
            <a:ext cx="4944862" cy="461665"/>
          </a:xfrm>
          <a:prstGeom prst="rect">
            <a:avLst/>
          </a:prstGeom>
          <a:noFill/>
        </p:spPr>
        <p:txBody>
          <a:bodyPr wrap="square" rtlCol="0">
            <a:spAutoFit/>
          </a:bodyPr>
          <a:lstStyle/>
          <a:p>
            <a:pPr algn="ctr"/>
            <a:r>
              <a:rPr lang="en-US" sz="2400"/>
              <a:t>Clickthrough Rate</a:t>
            </a:r>
          </a:p>
        </p:txBody>
      </p:sp>
      <p:sp>
        <p:nvSpPr>
          <p:cNvPr id="7" name="TextBox 6">
            <a:extLst>
              <a:ext uri="{FF2B5EF4-FFF2-40B4-BE49-F238E27FC236}">
                <a16:creationId xmlns:a16="http://schemas.microsoft.com/office/drawing/2014/main" id="{457917C8-128E-901E-1233-DD8479CB994E}"/>
              </a:ext>
            </a:extLst>
          </p:cNvPr>
          <p:cNvSpPr txBox="1"/>
          <p:nvPr/>
        </p:nvSpPr>
        <p:spPr>
          <a:xfrm>
            <a:off x="5855563" y="2872834"/>
            <a:ext cx="4279037" cy="1754326"/>
          </a:xfrm>
          <a:prstGeom prst="rect">
            <a:avLst/>
          </a:prstGeom>
          <a:noFill/>
        </p:spPr>
        <p:txBody>
          <a:bodyPr wrap="square" rtlCol="0">
            <a:spAutoFit/>
          </a:bodyPr>
          <a:lstStyle/>
          <a:p>
            <a:pPr marL="285750" indent="-285750">
              <a:buFont typeface="Arial" panose="020B0604020202020204" pitchFamily="34" charset="0"/>
              <a:buChar char="•"/>
            </a:pPr>
            <a:r>
              <a:rPr lang="en-US"/>
              <a:t>Market average is around 1.5%-2%</a:t>
            </a:r>
          </a:p>
          <a:p>
            <a:pPr marL="285750" indent="-285750">
              <a:buFont typeface="Arial" panose="020B0604020202020204" pitchFamily="34" charset="0"/>
              <a:buChar char="•"/>
            </a:pPr>
            <a:r>
              <a:rPr lang="en-US"/>
              <a:t>Different types of emails get different types of engagement, so keep that in mind</a:t>
            </a:r>
          </a:p>
          <a:p>
            <a:pPr marL="285750" indent="-285750">
              <a:buFont typeface="Arial" panose="020B0604020202020204" pitchFamily="34" charset="0"/>
              <a:buChar char="•"/>
            </a:pPr>
            <a:r>
              <a:rPr lang="en-US"/>
              <a:t>Pay attention to what in your emails are getting clicks!</a:t>
            </a:r>
          </a:p>
        </p:txBody>
      </p:sp>
    </p:spTree>
    <p:extLst>
      <p:ext uri="{BB962C8B-B14F-4D97-AF65-F5344CB8AC3E}">
        <p14:creationId xmlns:p14="http://schemas.microsoft.com/office/powerpoint/2010/main" val="676631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440A-5F01-FD95-1AF3-0588F14D6420}"/>
              </a:ext>
            </a:extLst>
          </p:cNvPr>
          <p:cNvSpPr>
            <a:spLocks noGrp="1"/>
          </p:cNvSpPr>
          <p:nvPr>
            <p:ph type="title"/>
          </p:nvPr>
        </p:nvSpPr>
        <p:spPr>
          <a:xfrm>
            <a:off x="597763" y="1027906"/>
            <a:ext cx="10515600" cy="1325563"/>
          </a:xfrm>
        </p:spPr>
        <p:txBody>
          <a:bodyPr>
            <a:normAutofit/>
          </a:bodyPr>
          <a:lstStyle/>
          <a:p>
            <a:r>
              <a:rPr lang="en-US" sz="4000"/>
              <a:t>Metrics and success</a:t>
            </a:r>
          </a:p>
        </p:txBody>
      </p:sp>
      <p:sp>
        <p:nvSpPr>
          <p:cNvPr id="3" name="Content Placeholder 2">
            <a:extLst>
              <a:ext uri="{FF2B5EF4-FFF2-40B4-BE49-F238E27FC236}">
                <a16:creationId xmlns:a16="http://schemas.microsoft.com/office/drawing/2014/main" id="{6B583878-C07C-7D27-1ABF-C07A1AF22F28}"/>
              </a:ext>
            </a:extLst>
          </p:cNvPr>
          <p:cNvSpPr>
            <a:spLocks noGrp="1"/>
          </p:cNvSpPr>
          <p:nvPr>
            <p:ph sz="half" idx="1"/>
          </p:nvPr>
        </p:nvSpPr>
        <p:spPr>
          <a:xfrm>
            <a:off x="597765" y="2336600"/>
            <a:ext cx="4125156" cy="3213717"/>
          </a:xfrm>
        </p:spPr>
        <p:txBody>
          <a:bodyPr/>
          <a:lstStyle/>
          <a:p>
            <a:r>
              <a:rPr lang="en-US"/>
              <a:t>Deliverability Rate</a:t>
            </a:r>
          </a:p>
          <a:p>
            <a:r>
              <a:rPr lang="en-US"/>
              <a:t>Open Rate</a:t>
            </a:r>
          </a:p>
          <a:p>
            <a:r>
              <a:rPr lang="en-US"/>
              <a:t>Clickthrough Rate</a:t>
            </a:r>
          </a:p>
          <a:p>
            <a:r>
              <a:rPr lang="en-US"/>
              <a:t>Unsubscribe Rate</a:t>
            </a:r>
          </a:p>
          <a:p>
            <a:r>
              <a:rPr lang="en-US"/>
              <a:t>Time spent in email*</a:t>
            </a:r>
          </a:p>
          <a:p>
            <a:r>
              <a:rPr lang="en-US"/>
              <a:t>Goal completions</a:t>
            </a:r>
          </a:p>
          <a:p>
            <a:pPr marL="0" indent="0">
              <a:buNone/>
            </a:pPr>
            <a:endParaRPr lang="en-US"/>
          </a:p>
        </p:txBody>
      </p:sp>
      <p:sp>
        <p:nvSpPr>
          <p:cNvPr id="5" name="Rectangle: Rounded Corners 4">
            <a:extLst>
              <a:ext uri="{FF2B5EF4-FFF2-40B4-BE49-F238E27FC236}">
                <a16:creationId xmlns:a16="http://schemas.microsoft.com/office/drawing/2014/main" id="{ADA884A3-2323-02D4-43C5-AC3707AB7E8B}"/>
              </a:ext>
            </a:extLst>
          </p:cNvPr>
          <p:cNvSpPr/>
          <p:nvPr/>
        </p:nvSpPr>
        <p:spPr>
          <a:xfrm>
            <a:off x="5308847" y="2254927"/>
            <a:ext cx="6285389" cy="3036163"/>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F674F-4052-DD35-523A-6666F8D7E1CE}"/>
              </a:ext>
            </a:extLst>
          </p:cNvPr>
          <p:cNvSpPr txBox="1"/>
          <p:nvPr/>
        </p:nvSpPr>
        <p:spPr>
          <a:xfrm>
            <a:off x="5979110" y="2411169"/>
            <a:ext cx="4944862" cy="461665"/>
          </a:xfrm>
          <a:prstGeom prst="rect">
            <a:avLst/>
          </a:prstGeom>
          <a:noFill/>
        </p:spPr>
        <p:txBody>
          <a:bodyPr wrap="square" rtlCol="0">
            <a:spAutoFit/>
          </a:bodyPr>
          <a:lstStyle/>
          <a:p>
            <a:pPr algn="ctr"/>
            <a:r>
              <a:rPr lang="en-US" sz="2400"/>
              <a:t>Unsubscribe Rate</a:t>
            </a:r>
          </a:p>
        </p:txBody>
      </p:sp>
      <p:sp>
        <p:nvSpPr>
          <p:cNvPr id="7" name="TextBox 6">
            <a:extLst>
              <a:ext uri="{FF2B5EF4-FFF2-40B4-BE49-F238E27FC236}">
                <a16:creationId xmlns:a16="http://schemas.microsoft.com/office/drawing/2014/main" id="{457917C8-128E-901E-1233-DD8479CB994E}"/>
              </a:ext>
            </a:extLst>
          </p:cNvPr>
          <p:cNvSpPr txBox="1"/>
          <p:nvPr/>
        </p:nvSpPr>
        <p:spPr>
          <a:xfrm>
            <a:off x="5855563" y="2872834"/>
            <a:ext cx="5257800" cy="1477328"/>
          </a:xfrm>
          <a:prstGeom prst="rect">
            <a:avLst/>
          </a:prstGeom>
          <a:noFill/>
        </p:spPr>
        <p:txBody>
          <a:bodyPr wrap="square" rtlCol="0">
            <a:spAutoFit/>
          </a:bodyPr>
          <a:lstStyle/>
          <a:p>
            <a:pPr marL="285750" indent="-285750">
              <a:buFont typeface="Arial" panose="020B0604020202020204" pitchFamily="34" charset="0"/>
              <a:buChar char="•"/>
            </a:pPr>
            <a:r>
              <a:rPr lang="en-US"/>
              <a:t>Association average unsubscribe rate is .07%</a:t>
            </a:r>
          </a:p>
          <a:p>
            <a:pPr marL="285750" indent="-285750">
              <a:buFont typeface="Arial" panose="020B0604020202020204" pitchFamily="34" charset="0"/>
              <a:buChar char="•"/>
            </a:pPr>
            <a:r>
              <a:rPr lang="en-US"/>
              <a:t>That can add up to a lot if you send too many emails!</a:t>
            </a:r>
          </a:p>
          <a:p>
            <a:pPr marL="285750" indent="-285750">
              <a:buFont typeface="Arial" panose="020B0604020202020204" pitchFamily="34" charset="0"/>
              <a:buChar char="•"/>
            </a:pPr>
            <a:r>
              <a:rPr lang="en-US"/>
              <a:t>Not necessarily a bad thing, especially if you have message categories </a:t>
            </a:r>
          </a:p>
        </p:txBody>
      </p:sp>
    </p:spTree>
    <p:extLst>
      <p:ext uri="{BB962C8B-B14F-4D97-AF65-F5344CB8AC3E}">
        <p14:creationId xmlns:p14="http://schemas.microsoft.com/office/powerpoint/2010/main" val="2647204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440A-5F01-FD95-1AF3-0588F14D6420}"/>
              </a:ext>
            </a:extLst>
          </p:cNvPr>
          <p:cNvSpPr>
            <a:spLocks noGrp="1"/>
          </p:cNvSpPr>
          <p:nvPr>
            <p:ph type="title"/>
          </p:nvPr>
        </p:nvSpPr>
        <p:spPr>
          <a:xfrm>
            <a:off x="597763" y="1027906"/>
            <a:ext cx="10515600" cy="1325563"/>
          </a:xfrm>
        </p:spPr>
        <p:txBody>
          <a:bodyPr>
            <a:normAutofit/>
          </a:bodyPr>
          <a:lstStyle/>
          <a:p>
            <a:r>
              <a:rPr lang="en-US" sz="4000"/>
              <a:t>Metrics and success</a:t>
            </a:r>
          </a:p>
        </p:txBody>
      </p:sp>
      <p:sp>
        <p:nvSpPr>
          <p:cNvPr id="3" name="Content Placeholder 2">
            <a:extLst>
              <a:ext uri="{FF2B5EF4-FFF2-40B4-BE49-F238E27FC236}">
                <a16:creationId xmlns:a16="http://schemas.microsoft.com/office/drawing/2014/main" id="{6B583878-C07C-7D27-1ABF-C07A1AF22F28}"/>
              </a:ext>
            </a:extLst>
          </p:cNvPr>
          <p:cNvSpPr>
            <a:spLocks noGrp="1"/>
          </p:cNvSpPr>
          <p:nvPr>
            <p:ph sz="half" idx="1"/>
          </p:nvPr>
        </p:nvSpPr>
        <p:spPr>
          <a:xfrm>
            <a:off x="597765" y="2336600"/>
            <a:ext cx="4125156" cy="3213717"/>
          </a:xfrm>
        </p:spPr>
        <p:txBody>
          <a:bodyPr/>
          <a:lstStyle/>
          <a:p>
            <a:r>
              <a:rPr lang="en-US"/>
              <a:t>Deliverability Rate</a:t>
            </a:r>
          </a:p>
          <a:p>
            <a:r>
              <a:rPr lang="en-US"/>
              <a:t>Open Rate</a:t>
            </a:r>
          </a:p>
          <a:p>
            <a:r>
              <a:rPr lang="en-US"/>
              <a:t>Clickthrough Rate</a:t>
            </a:r>
          </a:p>
          <a:p>
            <a:r>
              <a:rPr lang="en-US"/>
              <a:t>Unsubscribe Rate</a:t>
            </a:r>
          </a:p>
          <a:p>
            <a:r>
              <a:rPr lang="en-US"/>
              <a:t>Time spent in email*</a:t>
            </a:r>
          </a:p>
          <a:p>
            <a:r>
              <a:rPr lang="en-US"/>
              <a:t>Goal completions</a:t>
            </a:r>
          </a:p>
        </p:txBody>
      </p:sp>
      <p:sp>
        <p:nvSpPr>
          <p:cNvPr id="5" name="Rectangle: Rounded Corners 4">
            <a:extLst>
              <a:ext uri="{FF2B5EF4-FFF2-40B4-BE49-F238E27FC236}">
                <a16:creationId xmlns:a16="http://schemas.microsoft.com/office/drawing/2014/main" id="{ADA884A3-2323-02D4-43C5-AC3707AB7E8B}"/>
              </a:ext>
            </a:extLst>
          </p:cNvPr>
          <p:cNvSpPr/>
          <p:nvPr/>
        </p:nvSpPr>
        <p:spPr>
          <a:xfrm>
            <a:off x="5308847" y="2254927"/>
            <a:ext cx="6285389" cy="3036163"/>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F674F-4052-DD35-523A-6666F8D7E1CE}"/>
              </a:ext>
            </a:extLst>
          </p:cNvPr>
          <p:cNvSpPr txBox="1"/>
          <p:nvPr/>
        </p:nvSpPr>
        <p:spPr>
          <a:xfrm>
            <a:off x="5979110" y="2411169"/>
            <a:ext cx="4944862" cy="461665"/>
          </a:xfrm>
          <a:prstGeom prst="rect">
            <a:avLst/>
          </a:prstGeom>
          <a:noFill/>
        </p:spPr>
        <p:txBody>
          <a:bodyPr wrap="square" rtlCol="0">
            <a:spAutoFit/>
          </a:bodyPr>
          <a:lstStyle/>
          <a:p>
            <a:pPr algn="ctr"/>
            <a:r>
              <a:rPr lang="en-US" sz="2400"/>
              <a:t>Time spent in email</a:t>
            </a:r>
          </a:p>
        </p:txBody>
      </p:sp>
      <p:sp>
        <p:nvSpPr>
          <p:cNvPr id="7" name="TextBox 6">
            <a:extLst>
              <a:ext uri="{FF2B5EF4-FFF2-40B4-BE49-F238E27FC236}">
                <a16:creationId xmlns:a16="http://schemas.microsoft.com/office/drawing/2014/main" id="{457917C8-128E-901E-1233-DD8479CB994E}"/>
              </a:ext>
            </a:extLst>
          </p:cNvPr>
          <p:cNvSpPr txBox="1"/>
          <p:nvPr/>
        </p:nvSpPr>
        <p:spPr>
          <a:xfrm>
            <a:off x="5855563" y="2872834"/>
            <a:ext cx="5257800" cy="1200329"/>
          </a:xfrm>
          <a:prstGeom prst="rect">
            <a:avLst/>
          </a:prstGeom>
          <a:noFill/>
        </p:spPr>
        <p:txBody>
          <a:bodyPr wrap="square" rtlCol="0">
            <a:spAutoFit/>
          </a:bodyPr>
          <a:lstStyle/>
          <a:p>
            <a:pPr marL="285750" indent="-285750">
              <a:buFont typeface="Arial" panose="020B0604020202020204" pitchFamily="34" charset="0"/>
              <a:buChar char="•"/>
            </a:pPr>
            <a:r>
              <a:rPr lang="en-US"/>
              <a:t>Not a metric all email marketing platforms offer</a:t>
            </a:r>
          </a:p>
          <a:p>
            <a:pPr marL="285750" indent="-285750">
              <a:buFont typeface="Arial" panose="020B0604020202020204" pitchFamily="34" charset="0"/>
              <a:buChar char="•"/>
            </a:pPr>
            <a:r>
              <a:rPr lang="en-US"/>
              <a:t>Very useful for gauging success of something like a newsletter</a:t>
            </a:r>
          </a:p>
        </p:txBody>
      </p:sp>
    </p:spTree>
    <p:extLst>
      <p:ext uri="{BB962C8B-B14F-4D97-AF65-F5344CB8AC3E}">
        <p14:creationId xmlns:p14="http://schemas.microsoft.com/office/powerpoint/2010/main" val="1705934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440A-5F01-FD95-1AF3-0588F14D6420}"/>
              </a:ext>
            </a:extLst>
          </p:cNvPr>
          <p:cNvSpPr>
            <a:spLocks noGrp="1"/>
          </p:cNvSpPr>
          <p:nvPr>
            <p:ph type="title"/>
          </p:nvPr>
        </p:nvSpPr>
        <p:spPr>
          <a:xfrm>
            <a:off x="597763" y="1027906"/>
            <a:ext cx="10515600" cy="1325563"/>
          </a:xfrm>
        </p:spPr>
        <p:txBody>
          <a:bodyPr>
            <a:normAutofit/>
          </a:bodyPr>
          <a:lstStyle/>
          <a:p>
            <a:r>
              <a:rPr lang="en-US" sz="4000"/>
              <a:t>Metrics and success</a:t>
            </a:r>
          </a:p>
        </p:txBody>
      </p:sp>
      <p:sp>
        <p:nvSpPr>
          <p:cNvPr id="3" name="Content Placeholder 2">
            <a:extLst>
              <a:ext uri="{FF2B5EF4-FFF2-40B4-BE49-F238E27FC236}">
                <a16:creationId xmlns:a16="http://schemas.microsoft.com/office/drawing/2014/main" id="{6B583878-C07C-7D27-1ABF-C07A1AF22F28}"/>
              </a:ext>
            </a:extLst>
          </p:cNvPr>
          <p:cNvSpPr>
            <a:spLocks noGrp="1"/>
          </p:cNvSpPr>
          <p:nvPr>
            <p:ph sz="half" idx="1"/>
          </p:nvPr>
        </p:nvSpPr>
        <p:spPr>
          <a:xfrm>
            <a:off x="597765" y="2336600"/>
            <a:ext cx="4125156" cy="3213717"/>
          </a:xfrm>
        </p:spPr>
        <p:txBody>
          <a:bodyPr/>
          <a:lstStyle/>
          <a:p>
            <a:r>
              <a:rPr lang="en-US"/>
              <a:t>Deliverability Rate</a:t>
            </a:r>
          </a:p>
          <a:p>
            <a:r>
              <a:rPr lang="en-US"/>
              <a:t>Open Rate</a:t>
            </a:r>
          </a:p>
          <a:p>
            <a:r>
              <a:rPr lang="en-US"/>
              <a:t>Clickthrough Rate</a:t>
            </a:r>
          </a:p>
          <a:p>
            <a:r>
              <a:rPr lang="en-US"/>
              <a:t>Unsubscribe Rate</a:t>
            </a:r>
          </a:p>
          <a:p>
            <a:r>
              <a:rPr lang="en-US"/>
              <a:t>Time spent in email*</a:t>
            </a:r>
          </a:p>
          <a:p>
            <a:r>
              <a:rPr lang="en-US"/>
              <a:t>Goal completions</a:t>
            </a:r>
          </a:p>
        </p:txBody>
      </p:sp>
      <p:sp>
        <p:nvSpPr>
          <p:cNvPr id="5" name="Rectangle: Rounded Corners 4">
            <a:extLst>
              <a:ext uri="{FF2B5EF4-FFF2-40B4-BE49-F238E27FC236}">
                <a16:creationId xmlns:a16="http://schemas.microsoft.com/office/drawing/2014/main" id="{ADA884A3-2323-02D4-43C5-AC3707AB7E8B}"/>
              </a:ext>
            </a:extLst>
          </p:cNvPr>
          <p:cNvSpPr/>
          <p:nvPr/>
        </p:nvSpPr>
        <p:spPr>
          <a:xfrm>
            <a:off x="5308847" y="2254927"/>
            <a:ext cx="6285389" cy="3036163"/>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F674F-4052-DD35-523A-6666F8D7E1CE}"/>
              </a:ext>
            </a:extLst>
          </p:cNvPr>
          <p:cNvSpPr txBox="1"/>
          <p:nvPr/>
        </p:nvSpPr>
        <p:spPr>
          <a:xfrm>
            <a:off x="5979110" y="2411169"/>
            <a:ext cx="4944862" cy="461665"/>
          </a:xfrm>
          <a:prstGeom prst="rect">
            <a:avLst/>
          </a:prstGeom>
          <a:noFill/>
        </p:spPr>
        <p:txBody>
          <a:bodyPr wrap="square" rtlCol="0">
            <a:spAutoFit/>
          </a:bodyPr>
          <a:lstStyle/>
          <a:p>
            <a:pPr algn="ctr"/>
            <a:r>
              <a:rPr lang="en-US" sz="2400"/>
              <a:t>Goal completions</a:t>
            </a:r>
          </a:p>
        </p:txBody>
      </p:sp>
      <p:sp>
        <p:nvSpPr>
          <p:cNvPr id="7" name="TextBox 6">
            <a:extLst>
              <a:ext uri="{FF2B5EF4-FFF2-40B4-BE49-F238E27FC236}">
                <a16:creationId xmlns:a16="http://schemas.microsoft.com/office/drawing/2014/main" id="{457917C8-128E-901E-1233-DD8479CB994E}"/>
              </a:ext>
            </a:extLst>
          </p:cNvPr>
          <p:cNvSpPr txBox="1"/>
          <p:nvPr/>
        </p:nvSpPr>
        <p:spPr>
          <a:xfrm>
            <a:off x="5855563" y="2872834"/>
            <a:ext cx="5257800" cy="1323439"/>
          </a:xfrm>
          <a:prstGeom prst="rect">
            <a:avLst/>
          </a:prstGeom>
          <a:noFill/>
        </p:spPr>
        <p:txBody>
          <a:bodyPr wrap="square" rtlCol="0">
            <a:spAutoFit/>
          </a:bodyPr>
          <a:lstStyle/>
          <a:p>
            <a:pPr marL="285750" indent="-285750">
              <a:buFont typeface="Arial" panose="020B0604020202020204" pitchFamily="34" charset="0"/>
              <a:buChar char="•"/>
            </a:pPr>
            <a:r>
              <a:rPr lang="en-US" sz="2000"/>
              <a:t>What was the purpose of the email?</a:t>
            </a:r>
          </a:p>
          <a:p>
            <a:pPr marL="285750" indent="-285750">
              <a:buFont typeface="Arial" panose="020B0604020202020204" pitchFamily="34" charset="0"/>
              <a:buChar char="•"/>
            </a:pPr>
            <a:r>
              <a:rPr lang="en-US" sz="2000"/>
              <a:t>Even if you don’t have GA to track conversions, you can still look for correlations!</a:t>
            </a:r>
          </a:p>
        </p:txBody>
      </p:sp>
    </p:spTree>
    <p:extLst>
      <p:ext uri="{BB962C8B-B14F-4D97-AF65-F5344CB8AC3E}">
        <p14:creationId xmlns:p14="http://schemas.microsoft.com/office/powerpoint/2010/main" val="265883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a:t>Experimenting</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normAutofit/>
          </a:bodyPr>
          <a:lstStyle/>
          <a:p>
            <a:r>
              <a:rPr lang="en-US"/>
              <a:t>Not all best practices work for everyone. Your audience is unique to you!</a:t>
            </a:r>
          </a:p>
          <a:p>
            <a:r>
              <a:rPr lang="en-US"/>
              <a:t>Things to consider A/B testing:</a:t>
            </a:r>
          </a:p>
          <a:p>
            <a:pPr lvl="1"/>
            <a:r>
              <a:rPr lang="en-US"/>
              <a:t>Subject lines</a:t>
            </a:r>
          </a:p>
          <a:p>
            <a:pPr lvl="1"/>
            <a:r>
              <a:rPr lang="en-US"/>
              <a:t>Personalization</a:t>
            </a:r>
          </a:p>
          <a:p>
            <a:pPr lvl="1"/>
            <a:r>
              <a:rPr lang="en-US"/>
              <a:t>Images</a:t>
            </a:r>
          </a:p>
          <a:p>
            <a:pPr lvl="1"/>
            <a:r>
              <a:rPr lang="en-US"/>
              <a:t>CTAs</a:t>
            </a:r>
          </a:p>
          <a:p>
            <a:pPr lvl="1"/>
            <a:endParaRPr lang="en-US"/>
          </a:p>
        </p:txBody>
      </p:sp>
    </p:spTree>
    <p:extLst>
      <p:ext uri="{BB962C8B-B14F-4D97-AF65-F5344CB8AC3E}">
        <p14:creationId xmlns:p14="http://schemas.microsoft.com/office/powerpoint/2010/main" val="1985968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567BA-4630-873B-04E9-B0D99F99D1EF}"/>
              </a:ext>
            </a:extLst>
          </p:cNvPr>
          <p:cNvSpPr>
            <a:spLocks noGrp="1"/>
          </p:cNvSpPr>
          <p:nvPr>
            <p:ph type="title"/>
          </p:nvPr>
        </p:nvSpPr>
        <p:spPr/>
        <p:txBody>
          <a:bodyPr/>
          <a:lstStyle/>
          <a:p>
            <a:r>
              <a:rPr lang="en-US"/>
              <a:t>THANK YOU</a:t>
            </a:r>
          </a:p>
        </p:txBody>
      </p:sp>
      <p:sp>
        <p:nvSpPr>
          <p:cNvPr id="2" name="Content Placeholder 1">
            <a:extLst>
              <a:ext uri="{FF2B5EF4-FFF2-40B4-BE49-F238E27FC236}">
                <a16:creationId xmlns:a16="http://schemas.microsoft.com/office/drawing/2014/main" id="{D6F83744-0BF4-31BF-768C-74C5B4E36E7E}"/>
              </a:ext>
            </a:extLst>
          </p:cNvPr>
          <p:cNvSpPr>
            <a:spLocks noGrp="1"/>
          </p:cNvSpPr>
          <p:nvPr>
            <p:ph sz="half" idx="1"/>
          </p:nvPr>
        </p:nvSpPr>
        <p:spPr/>
        <p:txBody>
          <a:bodyPr/>
          <a:lstStyle/>
          <a:p>
            <a:r>
              <a:rPr lang="en-US"/>
              <a:t>Nick </a:t>
            </a:r>
            <a:r>
              <a:rPr lang="en-US" err="1"/>
              <a:t>Cafferky</a:t>
            </a:r>
            <a:r>
              <a:rPr lang="en-US"/>
              <a:t>, Email Marketing Manager</a:t>
            </a:r>
          </a:p>
          <a:p>
            <a:pPr lvl="1"/>
            <a:r>
              <a:rPr lang="en-US">
                <a:hlinkClick r:id="rId2"/>
              </a:rPr>
              <a:t>ncafferky@exceptionalchildren.org</a:t>
            </a:r>
            <a:endParaRPr lang="en-US"/>
          </a:p>
          <a:p>
            <a:r>
              <a:rPr lang="en-US"/>
              <a:t>Hannah Hickman, Marketing Manager</a:t>
            </a:r>
          </a:p>
          <a:p>
            <a:pPr lvl="1"/>
            <a:r>
              <a:rPr lang="en-US" err="1">
                <a:hlinkClick r:id="rId3"/>
              </a:rPr>
              <a:t>hhickman</a:t>
            </a:r>
            <a:r>
              <a:rPr lang="en-US">
                <a:hlinkClick r:id="rId3"/>
              </a:rPr>
              <a:t>@exceptionalchildren.org</a:t>
            </a:r>
            <a:r>
              <a:rPr lang="en-US"/>
              <a:t> </a:t>
            </a:r>
          </a:p>
        </p:txBody>
      </p:sp>
    </p:spTree>
    <p:extLst>
      <p:ext uri="{BB962C8B-B14F-4D97-AF65-F5344CB8AC3E}">
        <p14:creationId xmlns:p14="http://schemas.microsoft.com/office/powerpoint/2010/main" val="261382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E8333A-F35E-D63F-E95F-BF4DD092CAD5}"/>
              </a:ext>
            </a:extLst>
          </p:cNvPr>
          <p:cNvSpPr>
            <a:spLocks noGrp="1"/>
          </p:cNvSpPr>
          <p:nvPr>
            <p:ph type="title"/>
          </p:nvPr>
        </p:nvSpPr>
        <p:spPr/>
        <p:txBody>
          <a:bodyPr/>
          <a:lstStyle/>
          <a:p>
            <a:r>
              <a:rPr lang="en-US"/>
              <a:t>Today’s Agenda</a:t>
            </a:r>
          </a:p>
        </p:txBody>
      </p:sp>
      <p:sp>
        <p:nvSpPr>
          <p:cNvPr id="10" name="Content Placeholder 9">
            <a:extLst>
              <a:ext uri="{FF2B5EF4-FFF2-40B4-BE49-F238E27FC236}">
                <a16:creationId xmlns:a16="http://schemas.microsoft.com/office/drawing/2014/main" id="{DFD91632-FD81-7AE5-AC66-918B0353A0AC}"/>
              </a:ext>
            </a:extLst>
          </p:cNvPr>
          <p:cNvSpPr>
            <a:spLocks noGrp="1"/>
          </p:cNvSpPr>
          <p:nvPr>
            <p:ph sz="half" idx="1"/>
          </p:nvPr>
        </p:nvSpPr>
        <p:spPr/>
        <p:txBody>
          <a:bodyPr/>
          <a:lstStyle/>
          <a:p>
            <a:r>
              <a:rPr lang="en-US"/>
              <a:t>Building + running a successful email program within your means</a:t>
            </a:r>
          </a:p>
          <a:p>
            <a:r>
              <a:rPr lang="en-US"/>
              <a:t>Best practices for email marketing </a:t>
            </a:r>
          </a:p>
          <a:p>
            <a:r>
              <a:rPr lang="en-US"/>
              <a:t>Crafting compelling emails</a:t>
            </a:r>
          </a:p>
          <a:p>
            <a:r>
              <a:rPr lang="en-US"/>
              <a:t>What metrics to pay attention to</a:t>
            </a:r>
          </a:p>
        </p:txBody>
      </p:sp>
    </p:spTree>
    <p:extLst>
      <p:ext uri="{BB962C8B-B14F-4D97-AF65-F5344CB8AC3E}">
        <p14:creationId xmlns:p14="http://schemas.microsoft.com/office/powerpoint/2010/main" val="48870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a:t>Email Remains King of Communication</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kern="100">
                <a:effectLst/>
                <a:latin typeface="Aptos" panose="020B0004020202020204" pitchFamily="34" charset="0"/>
                <a:ea typeface="Aptos" panose="020B0004020202020204" pitchFamily="34" charset="0"/>
                <a:cs typeface="Times New Roman" panose="02020603050405020304" pitchFamily="18" charset="0"/>
              </a:rPr>
              <a:t>Most common platform to engage members (85% of associations)</a:t>
            </a:r>
          </a:p>
          <a:p>
            <a:pPr marL="342900" marR="0" lvl="0" indent="-342900">
              <a:lnSpc>
                <a:spcPct val="115000"/>
              </a:lnSpc>
              <a:spcBef>
                <a:spcPts val="0"/>
              </a:spcBef>
              <a:spcAft>
                <a:spcPts val="0"/>
              </a:spcAft>
              <a:buFont typeface="Symbol" panose="05050102010706020507" pitchFamily="18" charset="2"/>
              <a:buChar char=""/>
            </a:pPr>
            <a:r>
              <a:rPr lang="en-US" kern="100">
                <a:effectLst/>
                <a:latin typeface="Aptos" panose="020B0004020202020204" pitchFamily="34" charset="0"/>
                <a:ea typeface="Aptos" panose="020B0004020202020204" pitchFamily="34" charset="0"/>
                <a:cs typeface="Times New Roman" panose="02020603050405020304" pitchFamily="18" charset="0"/>
              </a:rPr>
              <a:t>Most common way to welcome new members (81%) and get renewals (98%) from current members</a:t>
            </a:r>
          </a:p>
          <a:p>
            <a:pPr marL="342900" marR="0" lvl="0" indent="-342900">
              <a:lnSpc>
                <a:spcPct val="115000"/>
              </a:lnSpc>
              <a:spcBef>
                <a:spcPts val="0"/>
              </a:spcBef>
              <a:spcAft>
                <a:spcPts val="800"/>
              </a:spcAft>
              <a:buFont typeface="Symbol" panose="05050102010706020507" pitchFamily="18" charset="2"/>
              <a:buChar char=""/>
            </a:pPr>
            <a:r>
              <a:rPr lang="en-US" kern="100">
                <a:effectLst/>
                <a:latin typeface="Aptos" panose="020B0004020202020204" pitchFamily="34" charset="0"/>
                <a:ea typeface="Aptos" panose="020B0004020202020204" pitchFamily="34" charset="0"/>
                <a:cs typeface="Times New Roman" panose="02020603050405020304" pitchFamily="18" charset="0"/>
              </a:rPr>
              <a:t>Most effective platform to recruit new members (46%)</a:t>
            </a:r>
          </a:p>
        </p:txBody>
      </p:sp>
    </p:spTree>
    <p:extLst>
      <p:ext uri="{BB962C8B-B14F-4D97-AF65-F5344CB8AC3E}">
        <p14:creationId xmlns:p14="http://schemas.microsoft.com/office/powerpoint/2010/main" val="285141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a:t>Benefits of Email</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a:xfrm>
            <a:off x="0" y="2654932"/>
            <a:ext cx="12192000" cy="3213717"/>
          </a:xfrm>
        </p:spPr>
        <p:txBody>
          <a:bodyPr>
            <a:normAutofit/>
          </a:bodyPr>
          <a:lstStyle/>
          <a:p>
            <a:pPr lvl="1"/>
            <a:r>
              <a:rPr lang="en-US" sz="3200"/>
              <a:t>Targeted and personalized communication</a:t>
            </a:r>
          </a:p>
          <a:p>
            <a:pPr lvl="1"/>
            <a:r>
              <a:rPr lang="en-US" sz="3200"/>
              <a:t>The ability to gather information and feedback</a:t>
            </a:r>
          </a:p>
          <a:p>
            <a:pPr lvl="1"/>
            <a:r>
              <a:rPr lang="en-US" sz="3200"/>
              <a:t>Immediacy without feeling as intrusive as SMS</a:t>
            </a:r>
          </a:p>
          <a:p>
            <a:pPr marL="457200" lvl="1" indent="0">
              <a:buNone/>
            </a:pPr>
            <a:endParaRPr lang="en-US"/>
          </a:p>
        </p:txBody>
      </p:sp>
    </p:spTree>
    <p:extLst>
      <p:ext uri="{BB962C8B-B14F-4D97-AF65-F5344CB8AC3E}">
        <p14:creationId xmlns:p14="http://schemas.microsoft.com/office/powerpoint/2010/main" val="144691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E2BE-9CD1-715F-C850-572BD14B22E5}"/>
              </a:ext>
            </a:extLst>
          </p:cNvPr>
          <p:cNvSpPr>
            <a:spLocks noGrp="1"/>
          </p:cNvSpPr>
          <p:nvPr>
            <p:ph type="title"/>
          </p:nvPr>
        </p:nvSpPr>
        <p:spPr/>
        <p:txBody>
          <a:bodyPr/>
          <a:lstStyle/>
          <a:p>
            <a:r>
              <a:rPr lang="en-US"/>
              <a:t>Common Email Types</a:t>
            </a:r>
          </a:p>
        </p:txBody>
      </p:sp>
      <p:sp>
        <p:nvSpPr>
          <p:cNvPr id="3" name="Content Placeholder 2">
            <a:extLst>
              <a:ext uri="{FF2B5EF4-FFF2-40B4-BE49-F238E27FC236}">
                <a16:creationId xmlns:a16="http://schemas.microsoft.com/office/drawing/2014/main" id="{9D83972F-12B7-CDDD-5B6B-9EC2C87F8E2C}"/>
              </a:ext>
            </a:extLst>
          </p:cNvPr>
          <p:cNvSpPr>
            <a:spLocks noGrp="1"/>
          </p:cNvSpPr>
          <p:nvPr>
            <p:ph sz="half" idx="1"/>
          </p:nvPr>
        </p:nvSpPr>
        <p:spPr/>
        <p:txBody>
          <a:bodyPr/>
          <a:lstStyle/>
          <a:p>
            <a:r>
              <a:rPr lang="en-US"/>
              <a:t>Newsletters – monthly opportunity to tell your members about everything going on in your organization</a:t>
            </a:r>
          </a:p>
          <a:p>
            <a:r>
              <a:rPr lang="en-US"/>
              <a:t>Welcome emails – Introduce new people to your organization</a:t>
            </a:r>
          </a:p>
          <a:p>
            <a:r>
              <a:rPr lang="en-US"/>
              <a:t>Renewal emails</a:t>
            </a:r>
          </a:p>
          <a:p>
            <a:r>
              <a:rPr lang="en-US"/>
              <a:t>Promoting upcoming events or offerings</a:t>
            </a:r>
          </a:p>
        </p:txBody>
      </p:sp>
    </p:spTree>
    <p:extLst>
      <p:ext uri="{BB962C8B-B14F-4D97-AF65-F5344CB8AC3E}">
        <p14:creationId xmlns:p14="http://schemas.microsoft.com/office/powerpoint/2010/main" val="195239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41E1-078D-C039-3B5A-FBD8C0B4E098}"/>
              </a:ext>
            </a:extLst>
          </p:cNvPr>
          <p:cNvSpPr>
            <a:spLocks noGrp="1"/>
          </p:cNvSpPr>
          <p:nvPr>
            <p:ph type="title"/>
          </p:nvPr>
        </p:nvSpPr>
        <p:spPr/>
        <p:txBody>
          <a:bodyPr/>
          <a:lstStyle/>
          <a:p>
            <a:r>
              <a:rPr lang="en-US"/>
              <a:t>Newsletters</a:t>
            </a:r>
          </a:p>
        </p:txBody>
      </p:sp>
      <p:sp>
        <p:nvSpPr>
          <p:cNvPr id="3" name="Content Placeholder 2">
            <a:extLst>
              <a:ext uri="{FF2B5EF4-FFF2-40B4-BE49-F238E27FC236}">
                <a16:creationId xmlns:a16="http://schemas.microsoft.com/office/drawing/2014/main" id="{F4A8477A-8348-A6B9-6E79-2EFE1569DF45}"/>
              </a:ext>
            </a:extLst>
          </p:cNvPr>
          <p:cNvSpPr>
            <a:spLocks noGrp="1"/>
          </p:cNvSpPr>
          <p:nvPr>
            <p:ph sz="half" idx="1"/>
          </p:nvPr>
        </p:nvSpPr>
        <p:spPr>
          <a:xfrm>
            <a:off x="838200" y="2663301"/>
            <a:ext cx="5811176" cy="3213717"/>
          </a:xfrm>
        </p:spPr>
        <p:txBody>
          <a:bodyPr/>
          <a:lstStyle/>
          <a:p>
            <a:r>
              <a:rPr lang="en-US"/>
              <a:t>Condensed and easy way to keep members informed</a:t>
            </a:r>
          </a:p>
          <a:p>
            <a:r>
              <a:rPr lang="en-US"/>
              <a:t>Great for re-promoting older resources </a:t>
            </a:r>
          </a:p>
          <a:p>
            <a:r>
              <a:rPr lang="en-US"/>
              <a:t>Can be “themed” certain holidays </a:t>
            </a:r>
          </a:p>
          <a:p>
            <a:endParaRPr lang="en-US"/>
          </a:p>
        </p:txBody>
      </p:sp>
      <p:pic>
        <p:nvPicPr>
          <p:cNvPr id="5" name="Picture 4">
            <a:extLst>
              <a:ext uri="{FF2B5EF4-FFF2-40B4-BE49-F238E27FC236}">
                <a16:creationId xmlns:a16="http://schemas.microsoft.com/office/drawing/2014/main" id="{BE2AE956-71C4-AC13-3B6C-9956432A956F}"/>
              </a:ext>
            </a:extLst>
          </p:cNvPr>
          <p:cNvPicPr>
            <a:picLocks noChangeAspect="1"/>
          </p:cNvPicPr>
          <p:nvPr/>
        </p:nvPicPr>
        <p:blipFill>
          <a:blip r:embed="rId3"/>
          <a:stretch>
            <a:fillRect/>
          </a:stretch>
        </p:blipFill>
        <p:spPr>
          <a:xfrm>
            <a:off x="6960094" y="1270647"/>
            <a:ext cx="2604051" cy="4482193"/>
          </a:xfrm>
          <a:prstGeom prst="rect">
            <a:avLst/>
          </a:prstGeom>
        </p:spPr>
      </p:pic>
      <p:pic>
        <p:nvPicPr>
          <p:cNvPr id="7" name="Picture 6">
            <a:extLst>
              <a:ext uri="{FF2B5EF4-FFF2-40B4-BE49-F238E27FC236}">
                <a16:creationId xmlns:a16="http://schemas.microsoft.com/office/drawing/2014/main" id="{2D8D7B83-6E5A-9537-EE91-6646002481AB}"/>
              </a:ext>
            </a:extLst>
          </p:cNvPr>
          <p:cNvPicPr>
            <a:picLocks noChangeAspect="1"/>
          </p:cNvPicPr>
          <p:nvPr/>
        </p:nvPicPr>
        <p:blipFill>
          <a:blip r:embed="rId4"/>
          <a:stretch>
            <a:fillRect/>
          </a:stretch>
        </p:blipFill>
        <p:spPr>
          <a:xfrm>
            <a:off x="8758700" y="1653290"/>
            <a:ext cx="1770215" cy="4876237"/>
          </a:xfrm>
          <a:prstGeom prst="rect">
            <a:avLst/>
          </a:prstGeom>
        </p:spPr>
      </p:pic>
    </p:spTree>
    <p:extLst>
      <p:ext uri="{BB962C8B-B14F-4D97-AF65-F5344CB8AC3E}">
        <p14:creationId xmlns:p14="http://schemas.microsoft.com/office/powerpoint/2010/main" val="199154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BA51-D775-EABB-6EC4-AE3DBAD2A963}"/>
              </a:ext>
            </a:extLst>
          </p:cNvPr>
          <p:cNvSpPr>
            <a:spLocks noGrp="1"/>
          </p:cNvSpPr>
          <p:nvPr>
            <p:ph type="title"/>
          </p:nvPr>
        </p:nvSpPr>
        <p:spPr/>
        <p:txBody>
          <a:bodyPr/>
          <a:lstStyle/>
          <a:p>
            <a:r>
              <a:rPr lang="en-US"/>
              <a:t>Welcome Emails</a:t>
            </a:r>
          </a:p>
        </p:txBody>
      </p:sp>
      <p:sp>
        <p:nvSpPr>
          <p:cNvPr id="3" name="Content Placeholder 2">
            <a:extLst>
              <a:ext uri="{FF2B5EF4-FFF2-40B4-BE49-F238E27FC236}">
                <a16:creationId xmlns:a16="http://schemas.microsoft.com/office/drawing/2014/main" id="{3E136056-C33F-5D6C-C57A-28D4286167C6}"/>
              </a:ext>
            </a:extLst>
          </p:cNvPr>
          <p:cNvSpPr>
            <a:spLocks noGrp="1"/>
          </p:cNvSpPr>
          <p:nvPr>
            <p:ph sz="half" idx="1"/>
          </p:nvPr>
        </p:nvSpPr>
        <p:spPr>
          <a:xfrm>
            <a:off x="838200" y="2663302"/>
            <a:ext cx="5525278" cy="2795106"/>
          </a:xfrm>
        </p:spPr>
        <p:txBody>
          <a:bodyPr/>
          <a:lstStyle/>
          <a:p>
            <a:r>
              <a:rPr lang="en-US"/>
              <a:t>Introduce your organization and put your best foot forward</a:t>
            </a:r>
          </a:p>
          <a:p>
            <a:r>
              <a:rPr lang="en-US"/>
              <a:t>Include a survey to learn about them</a:t>
            </a:r>
          </a:p>
        </p:txBody>
      </p:sp>
      <p:pic>
        <p:nvPicPr>
          <p:cNvPr id="5" name="Picture 4">
            <a:extLst>
              <a:ext uri="{FF2B5EF4-FFF2-40B4-BE49-F238E27FC236}">
                <a16:creationId xmlns:a16="http://schemas.microsoft.com/office/drawing/2014/main" id="{56A4D752-8B6C-1206-0AB1-109DE17813F9}"/>
              </a:ext>
            </a:extLst>
          </p:cNvPr>
          <p:cNvPicPr>
            <a:picLocks noChangeAspect="1"/>
          </p:cNvPicPr>
          <p:nvPr/>
        </p:nvPicPr>
        <p:blipFill>
          <a:blip r:embed="rId3"/>
          <a:stretch>
            <a:fillRect/>
          </a:stretch>
        </p:blipFill>
        <p:spPr>
          <a:xfrm>
            <a:off x="6917101" y="1196002"/>
            <a:ext cx="2211163" cy="3504874"/>
          </a:xfrm>
          <a:prstGeom prst="rect">
            <a:avLst/>
          </a:prstGeom>
        </p:spPr>
      </p:pic>
      <p:pic>
        <p:nvPicPr>
          <p:cNvPr id="7" name="Picture 6">
            <a:extLst>
              <a:ext uri="{FF2B5EF4-FFF2-40B4-BE49-F238E27FC236}">
                <a16:creationId xmlns:a16="http://schemas.microsoft.com/office/drawing/2014/main" id="{A08E93AF-43CF-76A2-F34D-9C05D9892835}"/>
              </a:ext>
            </a:extLst>
          </p:cNvPr>
          <p:cNvPicPr>
            <a:picLocks noChangeAspect="1"/>
          </p:cNvPicPr>
          <p:nvPr/>
        </p:nvPicPr>
        <p:blipFill>
          <a:blip r:embed="rId4"/>
          <a:stretch>
            <a:fillRect/>
          </a:stretch>
        </p:blipFill>
        <p:spPr>
          <a:xfrm>
            <a:off x="8868693" y="2331854"/>
            <a:ext cx="2580823" cy="3562073"/>
          </a:xfrm>
          <a:prstGeom prst="rect">
            <a:avLst/>
          </a:prstGeom>
        </p:spPr>
      </p:pic>
    </p:spTree>
    <p:extLst>
      <p:ext uri="{BB962C8B-B14F-4D97-AF65-F5344CB8AC3E}">
        <p14:creationId xmlns:p14="http://schemas.microsoft.com/office/powerpoint/2010/main" val="268366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BA51-D775-EABB-6EC4-AE3DBAD2A963}"/>
              </a:ext>
            </a:extLst>
          </p:cNvPr>
          <p:cNvSpPr>
            <a:spLocks noGrp="1"/>
          </p:cNvSpPr>
          <p:nvPr>
            <p:ph type="title"/>
          </p:nvPr>
        </p:nvSpPr>
        <p:spPr/>
        <p:txBody>
          <a:bodyPr/>
          <a:lstStyle/>
          <a:p>
            <a:r>
              <a:rPr lang="en-US"/>
              <a:t>Renewal Emails</a:t>
            </a:r>
          </a:p>
        </p:txBody>
      </p:sp>
      <p:sp>
        <p:nvSpPr>
          <p:cNvPr id="3" name="Content Placeholder 2">
            <a:extLst>
              <a:ext uri="{FF2B5EF4-FFF2-40B4-BE49-F238E27FC236}">
                <a16:creationId xmlns:a16="http://schemas.microsoft.com/office/drawing/2014/main" id="{3E136056-C33F-5D6C-C57A-28D4286167C6}"/>
              </a:ext>
            </a:extLst>
          </p:cNvPr>
          <p:cNvSpPr>
            <a:spLocks noGrp="1"/>
          </p:cNvSpPr>
          <p:nvPr>
            <p:ph sz="half" idx="1"/>
          </p:nvPr>
        </p:nvSpPr>
        <p:spPr>
          <a:xfrm>
            <a:off x="838200" y="2663302"/>
            <a:ext cx="5525278" cy="2795106"/>
          </a:xfrm>
        </p:spPr>
        <p:txBody>
          <a:bodyPr/>
          <a:lstStyle/>
          <a:p>
            <a:r>
              <a:rPr lang="en-US"/>
              <a:t>Remind people when their membership is going to expire</a:t>
            </a:r>
          </a:p>
          <a:p>
            <a:r>
              <a:rPr lang="en-US"/>
              <a:t>If possible, set up automated campaign so the work is done for you!</a:t>
            </a:r>
          </a:p>
        </p:txBody>
      </p:sp>
      <p:pic>
        <p:nvPicPr>
          <p:cNvPr id="6" name="Picture 5">
            <a:extLst>
              <a:ext uri="{FF2B5EF4-FFF2-40B4-BE49-F238E27FC236}">
                <a16:creationId xmlns:a16="http://schemas.microsoft.com/office/drawing/2014/main" id="{D68FB47C-628C-6205-08CB-82A491059B05}"/>
              </a:ext>
            </a:extLst>
          </p:cNvPr>
          <p:cNvPicPr>
            <a:picLocks noChangeAspect="1"/>
          </p:cNvPicPr>
          <p:nvPr/>
        </p:nvPicPr>
        <p:blipFill>
          <a:blip r:embed="rId3"/>
          <a:stretch>
            <a:fillRect/>
          </a:stretch>
        </p:blipFill>
        <p:spPr>
          <a:xfrm>
            <a:off x="6363478" y="1354517"/>
            <a:ext cx="3063925" cy="2074483"/>
          </a:xfrm>
          <a:prstGeom prst="rect">
            <a:avLst/>
          </a:prstGeom>
        </p:spPr>
      </p:pic>
      <p:pic>
        <p:nvPicPr>
          <p:cNvPr id="9" name="Picture 8">
            <a:extLst>
              <a:ext uri="{FF2B5EF4-FFF2-40B4-BE49-F238E27FC236}">
                <a16:creationId xmlns:a16="http://schemas.microsoft.com/office/drawing/2014/main" id="{2C9BDE1E-D372-05F7-A32E-1C633FC123DE}"/>
              </a:ext>
            </a:extLst>
          </p:cNvPr>
          <p:cNvPicPr>
            <a:picLocks noChangeAspect="1"/>
          </p:cNvPicPr>
          <p:nvPr/>
        </p:nvPicPr>
        <p:blipFill>
          <a:blip r:embed="rId4"/>
          <a:stretch>
            <a:fillRect/>
          </a:stretch>
        </p:blipFill>
        <p:spPr>
          <a:xfrm>
            <a:off x="8772483" y="2222454"/>
            <a:ext cx="2839073" cy="3481491"/>
          </a:xfrm>
          <a:prstGeom prst="rect">
            <a:avLst/>
          </a:prstGeom>
        </p:spPr>
      </p:pic>
    </p:spTree>
    <p:extLst>
      <p:ext uri="{BB962C8B-B14F-4D97-AF65-F5344CB8AC3E}">
        <p14:creationId xmlns:p14="http://schemas.microsoft.com/office/powerpoint/2010/main" val="192308038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82D40"/>
      </a:dk2>
      <a:lt2>
        <a:srgbClr val="E7E6E6"/>
      </a:lt2>
      <a:accent1>
        <a:srgbClr val="231F20"/>
      </a:accent1>
      <a:accent2>
        <a:srgbClr val="A62326"/>
      </a:accent2>
      <a:accent3>
        <a:srgbClr val="994F27"/>
      </a:accent3>
      <a:accent4>
        <a:srgbClr val="B2A469"/>
      </a:accent4>
      <a:accent5>
        <a:srgbClr val="637253"/>
      </a:accent5>
      <a:accent6>
        <a:srgbClr val="000000"/>
      </a:accent6>
      <a:hlink>
        <a:srgbClr val="2E567A"/>
      </a:hlink>
      <a:folHlink>
        <a:srgbClr val="2E567A"/>
      </a:folHlink>
    </a:clrScheme>
    <a:fontScheme name="Custom 1">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8" ma:contentTypeDescription="Create a new document." ma:contentTypeScope="" ma:versionID="34bfe30aa123d13d2d2a3359c0f324ff">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edd8ae9c7dbbdc40044d1699f611041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7B5CEE-5BB2-470C-9531-F6A90B164D54}">
  <ds:schemaRefs>
    <ds:schemaRef ds:uri="http://schemas.microsoft.com/sharepoint/v3/contenttype/forms"/>
  </ds:schemaRefs>
</ds:datastoreItem>
</file>

<file path=customXml/itemProps2.xml><?xml version="1.0" encoding="utf-8"?>
<ds:datastoreItem xmlns:ds="http://schemas.openxmlformats.org/officeDocument/2006/customXml" ds:itemID="{1119CDEA-21A7-4368-9640-8F746FC65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CBD496-0638-4B51-AA29-E518BA00B4F4}">
  <ds:schemaRefs>
    <ds:schemaRef ds:uri="http://schemas.microsoft.com/office/2006/metadata/properties"/>
    <ds:schemaRef ds:uri="http://schemas.microsoft.com/office/infopath/2007/PartnerControls"/>
    <ds:schemaRef ds:uri="a27e65b1-c2a8-44b8-81d9-7882bc18dec3"/>
    <ds:schemaRef ds:uri="55d90b30-3abf-45d6-a953-62c750a1e836"/>
  </ds:schemaRefs>
</ds:datastoreItem>
</file>

<file path=docProps/app.xml><?xml version="1.0" encoding="utf-8"?>
<Properties xmlns="http://schemas.openxmlformats.org/officeDocument/2006/extended-properties" xmlns:vt="http://schemas.openxmlformats.org/officeDocument/2006/docPropsVTypes">
  <TotalTime>6671</TotalTime>
  <Words>3905</Words>
  <Application>Microsoft Office PowerPoint</Application>
  <PresentationFormat>Widescreen</PresentationFormat>
  <Paragraphs>290</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Beyond the Inbox: Enhancing Member Communications Through Email</vt:lpstr>
      <vt:lpstr>Today’s Agenda</vt:lpstr>
      <vt:lpstr>Email Remains King of Communication</vt:lpstr>
      <vt:lpstr>Benefits of Email</vt:lpstr>
      <vt:lpstr>Common Email Types</vt:lpstr>
      <vt:lpstr>Newsletters</vt:lpstr>
      <vt:lpstr>Welcome Emails</vt:lpstr>
      <vt:lpstr>Renewal Emails</vt:lpstr>
      <vt:lpstr>Promotional Emails</vt:lpstr>
      <vt:lpstr>What We Mean by “Abuse”</vt:lpstr>
      <vt:lpstr>Segmentation + Targeting</vt:lpstr>
      <vt:lpstr>PowerPoint Presentation</vt:lpstr>
      <vt:lpstr>Frequency</vt:lpstr>
      <vt:lpstr>Elements of a Good Email</vt:lpstr>
      <vt:lpstr>Must-Haves for CAN-SPAM Compliance</vt:lpstr>
      <vt:lpstr>Accessibility Considerations</vt:lpstr>
      <vt:lpstr>Metrics and Success</vt:lpstr>
      <vt:lpstr>Metrics and success</vt:lpstr>
      <vt:lpstr>Metrics and success</vt:lpstr>
      <vt:lpstr>Metrics and success</vt:lpstr>
      <vt:lpstr>Metrics and success</vt:lpstr>
      <vt:lpstr>Metrics and success</vt:lpstr>
      <vt:lpstr>Metrics and success</vt:lpstr>
      <vt:lpstr>Experimenting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Lara Fahey</dc:creator>
  <cp:lastModifiedBy>Danielle Wieczorek</cp:lastModifiedBy>
  <cp:revision>15</cp:revision>
  <dcterms:created xsi:type="dcterms:W3CDTF">2023-09-25T02:09:25Z</dcterms:created>
  <dcterms:modified xsi:type="dcterms:W3CDTF">2024-08-02T15:28:19Z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