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5" r:id="rId4"/>
  </p:sldMasterIdLst>
  <p:handoutMasterIdLst>
    <p:handoutMasterId r:id="rId30"/>
  </p:handoutMasterIdLst>
  <p:sldIdLst>
    <p:sldId id="256" r:id="rId5"/>
    <p:sldId id="280" r:id="rId6"/>
    <p:sldId id="269" r:id="rId7"/>
    <p:sldId id="314" r:id="rId8"/>
    <p:sldId id="273" r:id="rId9"/>
    <p:sldId id="315" r:id="rId10"/>
    <p:sldId id="297" r:id="rId11"/>
    <p:sldId id="266" r:id="rId12"/>
    <p:sldId id="290" r:id="rId13"/>
    <p:sldId id="313" r:id="rId14"/>
    <p:sldId id="301" r:id="rId15"/>
    <p:sldId id="316" r:id="rId16"/>
    <p:sldId id="272" r:id="rId17"/>
    <p:sldId id="284" r:id="rId18"/>
    <p:sldId id="276" r:id="rId19"/>
    <p:sldId id="281" r:id="rId20"/>
    <p:sldId id="318" r:id="rId21"/>
    <p:sldId id="265" r:id="rId22"/>
    <p:sldId id="323" r:id="rId23"/>
    <p:sldId id="320" r:id="rId24"/>
    <p:sldId id="324" r:id="rId25"/>
    <p:sldId id="319" r:id="rId26"/>
    <p:sldId id="278" r:id="rId27"/>
    <p:sldId id="321" r:id="rId28"/>
    <p:sldId id="30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05C"/>
    <a:srgbClr val="FFC000"/>
    <a:srgbClr val="FF6600"/>
    <a:srgbClr val="00539B"/>
    <a:srgbClr val="62A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57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63CE51-0000-9571-D6A3-BA5C10A9D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D31BB-34CE-4421-0392-F156F753E2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F57B-1DCF-4B76-426C-0553029A2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520D-907A-481A-8942-7BFA971793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A0E37E-F1A2-2A4D-944E-E152D9F41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D16-0C02-45EF-B4CB-D597E10E2EC2}" type="datetimeFigureOut">
              <a:rPr lang="en-US" smtClean="0"/>
              <a:t>8/1/2024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0150E-AEA0-B6CB-E63F-CB17F2C5081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02B0-3091-2144-2BBB-5D267142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1852"/>
            <a:ext cx="9144000" cy="30636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E5622-3F8A-DBE7-4800-C4AB2DAF6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4668"/>
            <a:ext cx="9144000" cy="15154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A64268-80F4-1B70-B2BA-C4A9A9952F44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F8BF91A5-861E-E2F4-29CE-97A92FB78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E0C0EFE-2285-2CDE-55D3-00B18B105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D382D74-A7A6-F51B-4B5E-81563F78C0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AA6469F-AD1F-C37D-D15D-288784317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17426E7-B341-4A68-BD0D-E7A23780EE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ED7346-248B-27EC-8BBA-DFAC52A2B6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0CF084B-42A8-540E-B9EE-45F3197AF9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CFB71FE-87B4-5748-E5C4-DFBA68D7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3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2F9D2F-5082-DEED-5CB3-36145F66D6A0}"/>
              </a:ext>
            </a:extLst>
          </p:cNvPr>
          <p:cNvSpPr/>
          <p:nvPr userDrawn="1"/>
        </p:nvSpPr>
        <p:spPr>
          <a:xfrm>
            <a:off x="0" y="194270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E1FA2-82A3-6459-041B-48329E4C4B2F}"/>
              </a:ext>
            </a:extLst>
          </p:cNvPr>
          <p:cNvSpPr/>
          <p:nvPr userDrawn="1"/>
        </p:nvSpPr>
        <p:spPr>
          <a:xfrm>
            <a:off x="0" y="2404313"/>
            <a:ext cx="12192000" cy="3731003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9595"/>
            <a:ext cx="5181600" cy="3443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6C3E-540E-0CC3-C3FC-E5DA2105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9593"/>
            <a:ext cx="5181600" cy="3443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DCF0E-7C9D-9C7C-2BFE-20814CCE6B92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FD48F6-CBCD-ED15-E24A-CD30957FA94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847F045-2C5A-929D-1C95-052E2E6AF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96252D-EDEC-905B-587B-A48D88527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3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0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8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B7A9ED-09A2-3039-6671-A31B67608A5D}"/>
              </a:ext>
            </a:extLst>
          </p:cNvPr>
          <p:cNvSpPr/>
          <p:nvPr userDrawn="1"/>
        </p:nvSpPr>
        <p:spPr>
          <a:xfrm>
            <a:off x="0" y="2890685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A28A9-F6E1-8622-3038-BC95CD185B22}"/>
              </a:ext>
            </a:extLst>
          </p:cNvPr>
          <p:cNvSpPr/>
          <p:nvPr userDrawn="1"/>
        </p:nvSpPr>
        <p:spPr>
          <a:xfrm>
            <a:off x="0" y="242907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D87D4-F269-B07C-AB87-EAEFED556AC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1C6F-032B-9C16-EB33-47F6FCBB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72B1-6F1B-36D3-05BF-072DB020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D4D5C-CAF1-9D3F-FE93-99A749BE7E9C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1019A5-DD24-B089-CE97-F5DA4B1075B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C0DBF-A663-5D4A-FF76-EA34B45C2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4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67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7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93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1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5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25EBD9-45B5-7672-5772-7749936D54BC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727436-B0E8-9651-BA6D-4A1FCEA1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CC5F79-768A-8DB3-9C8C-3997E08A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3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973CE-D947-3B51-00BB-1633EAD181DD}"/>
              </a:ext>
            </a:extLst>
          </p:cNvPr>
          <p:cNvSpPr/>
          <p:nvPr userDrawn="1"/>
        </p:nvSpPr>
        <p:spPr>
          <a:xfrm>
            <a:off x="0" y="538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A8AD9-AF34-DA05-925B-4228BA0210D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23DCFB2-7599-33EF-B290-2D98DA7B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12E880-60C1-0575-87AA-420EAAF1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69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DF590-918F-C53E-78A1-9AA17A6B65B3}"/>
              </a:ext>
            </a:extLst>
          </p:cNvPr>
          <p:cNvSpPr/>
          <p:nvPr userDrawn="1"/>
        </p:nvSpPr>
        <p:spPr>
          <a:xfrm>
            <a:off x="0" y="585629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6086475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99CD3-728E-0538-38A1-996FD9CB465D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31D34B-3C35-0B5C-5B85-8ED54B24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7F5016-F949-8285-9162-9CC68501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97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8343331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603" y="736849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4683525" y="3198198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CD1BCD-9256-F759-C25F-D59E418AF653}"/>
              </a:ext>
            </a:extLst>
          </p:cNvPr>
          <p:cNvSpPr/>
          <p:nvPr userDrawn="1"/>
        </p:nvSpPr>
        <p:spPr>
          <a:xfrm>
            <a:off x="407988" y="390617"/>
            <a:ext cx="8070187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C0F110-C9CA-F75F-5D90-43B87FC91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90" y="736850"/>
            <a:ext cx="7200137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2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0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71" y="736847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650470" y="3198197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28766-44CF-F6E6-6118-CF4AC932B003}"/>
              </a:ext>
            </a:extLst>
          </p:cNvPr>
          <p:cNvSpPr/>
          <p:nvPr userDrawn="1"/>
        </p:nvSpPr>
        <p:spPr>
          <a:xfrm>
            <a:off x="3728620" y="390617"/>
            <a:ext cx="8055391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79536-5AEB-4666-3027-23F4BD7A6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8667" y="736848"/>
            <a:ext cx="7661745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1A79AA-16AB-88B3-7461-D4D9DA80675F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545CE3F-1FC2-51B1-37D2-59FCC4114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F9DA15-3055-39B5-3998-833CC3CA5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97518" y="681037"/>
            <a:ext cx="6254696" cy="51879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68271B-B80D-04D2-36AF-0ABD5DFC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878"/>
            <a:ext cx="4088907" cy="406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4F6E96-4A05-E8DE-E2B1-91F27B71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08890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0254D8-39ED-AAEC-7AC8-AB239107376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84B9712-EBDA-81B0-9F6E-DC6236E4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97ED06-BD00-60E3-2145-110E9ACC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1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AD7B7-D22E-F594-39FC-F5D2A71C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035-98D6-C433-64B6-5C69EBAA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2054C-E070-1379-6088-38921149659F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1646B86-6580-2996-C524-3A6E82B856E7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8" r:id="rId4"/>
    <p:sldLayoutId id="2147483654" r:id="rId5"/>
    <p:sldLayoutId id="2147483661" r:id="rId6"/>
    <p:sldLayoutId id="2147483651" r:id="rId7"/>
    <p:sldLayoutId id="2147483656" r:id="rId8"/>
    <p:sldLayoutId id="2147483660" r:id="rId9"/>
    <p:sldLayoutId id="2147483662" r:id="rId10"/>
    <p:sldLayoutId id="2147483663" r:id="rId11"/>
    <p:sldLayoutId id="2147483652" r:id="rId12"/>
    <p:sldLayoutId id="2147483653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4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urved_Arrow.sv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urved_Arrow.sv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7C5739-FC85-DCFE-1DF0-11B2CC122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4454"/>
            <a:ext cx="9144000" cy="3063625"/>
          </a:xfrm>
        </p:spPr>
        <p:txBody>
          <a:bodyPr>
            <a:noAutofit/>
          </a:bodyPr>
          <a:lstStyle/>
          <a:p>
            <a:pPr defTabSz="609630">
              <a:lnSpc>
                <a:spcPct val="100000"/>
              </a:lnSpc>
            </a:pPr>
            <a:r>
              <a:rPr lang="en-US" dirty="0">
                <a:solidFill>
                  <a:srgbClr val="191769"/>
                </a:solidFill>
                <a:latin typeface="Heebo ExtraBold" pitchFamily="2" charset="-79"/>
                <a:ea typeface="League Spartan"/>
                <a:cs typeface="Heebo ExtraBold" pitchFamily="2" charset="-79"/>
                <a:sym typeface="League Spartan"/>
              </a:rPr>
              <a:t>Charting the</a:t>
            </a:r>
            <a:br>
              <a:rPr lang="en-US" dirty="0">
                <a:solidFill>
                  <a:srgbClr val="191769"/>
                </a:solidFill>
                <a:latin typeface="Heebo ExtraBold" pitchFamily="2" charset="-79"/>
                <a:ea typeface="League Spartan"/>
                <a:cs typeface="Heebo ExtraBold" pitchFamily="2" charset="-79"/>
                <a:sym typeface="League Spartan"/>
              </a:rPr>
            </a:br>
            <a:br>
              <a:rPr lang="en-US" dirty="0">
                <a:solidFill>
                  <a:srgbClr val="191769"/>
                </a:solidFill>
                <a:latin typeface="Heebo ExtraBold" pitchFamily="2" charset="-79"/>
                <a:ea typeface="League Spartan"/>
                <a:cs typeface="Heebo ExtraBold" pitchFamily="2" charset="-79"/>
                <a:sym typeface="League Spartan"/>
              </a:rPr>
            </a:br>
            <a:r>
              <a:rPr lang="en-US" dirty="0">
                <a:solidFill>
                  <a:srgbClr val="191769"/>
                </a:solidFill>
                <a:latin typeface="Heebo ExtraBold" pitchFamily="2" charset="-79"/>
                <a:ea typeface="League Spartan"/>
                <a:cs typeface="Heebo ExtraBold" pitchFamily="2" charset="-79"/>
                <a:sym typeface="League Spartan"/>
              </a:rPr>
              <a:t>Journey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3295B93-97DD-88D7-B9CF-C5E0FDA4A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0868"/>
            <a:ext cx="9144000" cy="1515479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sz="2800" dirty="0">
                <a:latin typeface="Heebo ExtraBold" pitchFamily="2" charset="-79"/>
                <a:ea typeface="Arimo Bold"/>
                <a:cs typeface="Heebo ExtraBold" pitchFamily="2" charset="-79"/>
                <a:sym typeface="Arimo Bold"/>
              </a:rPr>
              <a:t>Elisa Pratt, MA, CAE, CVF, FSAM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DE91931E-94DA-5BAD-C2ED-26B968F7DDAB}"/>
              </a:ext>
            </a:extLst>
          </p:cNvPr>
          <p:cNvSpPr/>
          <p:nvPr/>
        </p:nvSpPr>
        <p:spPr>
          <a:xfrm>
            <a:off x="4465840" y="5047015"/>
            <a:ext cx="3260320" cy="806929"/>
          </a:xfrm>
          <a:custGeom>
            <a:avLst/>
            <a:gdLst/>
            <a:ahLst/>
            <a:cxnLst/>
            <a:rect l="l" t="t" r="r" b="b"/>
            <a:pathLst>
              <a:path w="5306939" h="1313467">
                <a:moveTo>
                  <a:pt x="0" y="0"/>
                </a:moveTo>
                <a:lnTo>
                  <a:pt x="5306940" y="0"/>
                </a:lnTo>
                <a:lnTo>
                  <a:pt x="5306940" y="1313468"/>
                </a:lnTo>
                <a:lnTo>
                  <a:pt x="0" y="1313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D9301246-F6E7-0AD6-DE5B-91C052AF8F7C}"/>
              </a:ext>
            </a:extLst>
          </p:cNvPr>
          <p:cNvSpPr txBox="1">
            <a:spLocks/>
          </p:cNvSpPr>
          <p:nvPr/>
        </p:nvSpPr>
        <p:spPr>
          <a:xfrm>
            <a:off x="1524000" y="630138"/>
            <a:ext cx="9144000" cy="3063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>
              <a:lnSpc>
                <a:spcPct val="100000"/>
              </a:lnSpc>
            </a:pPr>
            <a:r>
              <a:rPr lang="en-US" sz="10000" spc="-38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League Spartan"/>
                <a:cs typeface="Heebo ExtraBold" pitchFamily="2" charset="-79"/>
                <a:sym typeface="League Spartan"/>
              </a:rPr>
              <a:t>MEMBER</a:t>
            </a:r>
            <a:endParaRPr lang="en-US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5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7E8C7A6-0FF6-B896-1F44-09D8909AC5C6}"/>
              </a:ext>
            </a:extLst>
          </p:cNvPr>
          <p:cNvSpPr/>
          <p:nvPr/>
        </p:nvSpPr>
        <p:spPr>
          <a:xfrm>
            <a:off x="115503" y="105878"/>
            <a:ext cx="11954577" cy="6651057"/>
          </a:xfrm>
          <a:prstGeom prst="rect">
            <a:avLst/>
          </a:prstGeom>
          <a:solidFill>
            <a:srgbClr val="62A25D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852B19-707D-97F4-4104-0A8C6C2E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7" y="1984375"/>
            <a:ext cx="10515600" cy="1325563"/>
          </a:xfrm>
        </p:spPr>
        <p:txBody>
          <a:bodyPr/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they really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>
                <a:solidFill>
                  <a:srgbClr val="043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&amp; WANT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199EECD-C47C-711E-A393-472815349349}"/>
              </a:ext>
            </a:extLst>
          </p:cNvPr>
          <p:cNvSpPr txBox="1"/>
          <p:nvPr/>
        </p:nvSpPr>
        <p:spPr>
          <a:xfrm>
            <a:off x="1057275" y="4048954"/>
            <a:ext cx="10418762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60"/>
              </a:lnSpc>
              <a:spcBef>
                <a:spcPts val="3044"/>
              </a:spcBef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" pitchFamily="2" charset="-79"/>
                <a:ea typeface="Open Sans 1 Italics"/>
                <a:cs typeface="Heebo" pitchFamily="2" charset="-79"/>
                <a:sym typeface="Open Sans 1 Italics"/>
              </a:rPr>
              <a:t>Its not what you think they need, but what they really consider a return on their investment. </a:t>
            </a:r>
          </a:p>
        </p:txBody>
      </p:sp>
    </p:spTree>
    <p:extLst>
      <p:ext uri="{BB962C8B-B14F-4D97-AF65-F5344CB8AC3E}">
        <p14:creationId xmlns:p14="http://schemas.microsoft.com/office/powerpoint/2010/main" val="117444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D72C4D-A530-CC7B-8D11-3A2425668189}"/>
              </a:ext>
            </a:extLst>
          </p:cNvPr>
          <p:cNvSpPr/>
          <p:nvPr/>
        </p:nvSpPr>
        <p:spPr>
          <a:xfrm>
            <a:off x="355002" y="376518"/>
            <a:ext cx="5740998" cy="57528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033E9-B10A-15D1-0E87-0A13A695C3E1}"/>
              </a:ext>
            </a:extLst>
          </p:cNvPr>
          <p:cNvSpPr/>
          <p:nvPr/>
        </p:nvSpPr>
        <p:spPr>
          <a:xfrm>
            <a:off x="5056094" y="376518"/>
            <a:ext cx="6780904" cy="5752819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2" y="2368197"/>
            <a:ext cx="4138036" cy="1325563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</a:pPr>
            <a:r>
              <a:rPr lang="en-US" sz="4400" spc="-20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HK Grotesk Bold"/>
                <a:cs typeface="Heebo ExtraBold" pitchFamily="2" charset="-79"/>
                <a:sym typeface="HK Grotesk Bold"/>
              </a:rPr>
              <a:t>How will</a:t>
            </a:r>
            <a:br>
              <a:rPr lang="en-US" sz="4400" spc="-20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HK Grotesk Bold"/>
                <a:cs typeface="Heebo ExtraBold" pitchFamily="2" charset="-79"/>
                <a:sym typeface="HK Grotesk Bold"/>
              </a:rPr>
            </a:br>
            <a:r>
              <a:rPr lang="en-US" sz="4400" spc="-20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HK Grotesk Bold"/>
                <a:cs typeface="Heebo ExtraBold" pitchFamily="2" charset="-79"/>
                <a:sym typeface="HK Grotesk Bold"/>
              </a:rPr>
              <a:t>we know </a:t>
            </a:r>
            <a:br>
              <a:rPr lang="en-US" sz="4400" spc="-20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HK Grotesk Bold"/>
                <a:cs typeface="Heebo ExtraBold" pitchFamily="2" charset="-79"/>
                <a:sym typeface="HK Grotesk Bold"/>
              </a:rPr>
            </a:br>
            <a:r>
              <a:rPr lang="en-US" sz="6000" spc="-20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HK Grotesk Bold"/>
                <a:cs typeface="Heebo ExtraBold" pitchFamily="2" charset="-79"/>
                <a:sym typeface="HK Grotesk Bold"/>
              </a:rPr>
              <a:t>WHAT </a:t>
            </a:r>
            <a:br>
              <a:rPr lang="en-US" sz="6000" spc="-20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HK Grotesk Bold"/>
                <a:cs typeface="Heebo ExtraBold" pitchFamily="2" charset="-79"/>
                <a:sym typeface="HK Grotesk Bold"/>
              </a:rPr>
            </a:br>
            <a:r>
              <a:rPr lang="en-US" sz="6000" spc="-20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HK Grotesk Bold"/>
                <a:cs typeface="Heebo ExtraBold" pitchFamily="2" charset="-79"/>
                <a:sym typeface="HK Grotesk Bold"/>
              </a:rPr>
              <a:t>THEY </a:t>
            </a:r>
            <a:br>
              <a:rPr lang="en-US" sz="6000" spc="-20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HK Grotesk Bold"/>
                <a:cs typeface="Heebo ExtraBold" pitchFamily="2" charset="-79"/>
                <a:sym typeface="HK Grotesk Bold"/>
              </a:rPr>
            </a:br>
            <a:r>
              <a:rPr lang="en-US" sz="6000" spc="-20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HK Grotesk Bold"/>
                <a:cs typeface="Heebo ExtraBold" pitchFamily="2" charset="-79"/>
                <a:sym typeface="HK Grotesk Bold"/>
              </a:rPr>
              <a:t>WANT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ebo ExtraBold" pitchFamily="2" charset="-79"/>
              <a:cs typeface="Heebo ExtraBold" pitchFamily="2" charset="-79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3A6492-D761-B414-FFED-CB4EC2FDA261}"/>
              </a:ext>
            </a:extLst>
          </p:cNvPr>
          <p:cNvSpPr txBox="1">
            <a:spLocks/>
          </p:cNvSpPr>
          <p:nvPr/>
        </p:nvSpPr>
        <p:spPr>
          <a:xfrm>
            <a:off x="6084749" y="2888528"/>
            <a:ext cx="4917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-202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ebo" pitchFamily="2" charset="-79"/>
                <a:ea typeface="HK Grotesk Bold"/>
                <a:cs typeface="Heebo" pitchFamily="2" charset="-79"/>
                <a:sym typeface="HK Grotesk Bold"/>
              </a:rPr>
              <a:t>Purchase data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spc="-202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" pitchFamily="2" charset="-79"/>
                <a:ea typeface="HK Grotesk Bold"/>
                <a:cs typeface="Heebo" pitchFamily="2" charset="-79"/>
                <a:sym typeface="HK Grotesk Bold"/>
              </a:rPr>
              <a:t>Behavioral data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-202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ebo" pitchFamily="2" charset="-79"/>
                <a:ea typeface="HK Grotesk Bold"/>
                <a:cs typeface="Heebo" pitchFamily="2" charset="-79"/>
                <a:sym typeface="HK Grotesk Bold"/>
              </a:rPr>
              <a:t>Participation data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-202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ebo" pitchFamily="2" charset="-79"/>
              <a:ea typeface="HK Grotesk Bold"/>
              <a:cs typeface="Heebo" pitchFamily="2" charset="-79"/>
              <a:sym typeface="HK Grotesk Bold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spc="-20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" pitchFamily="2" charset="-79"/>
                <a:ea typeface="HK Grotesk Bold"/>
                <a:cs typeface="Heebo" pitchFamily="2" charset="-79"/>
                <a:sym typeface="HK Grotesk Bold"/>
              </a:rPr>
              <a:t>We could ask them!!</a:t>
            </a:r>
            <a:endParaRPr kumimoji="0" lang="en-US" b="1" i="0" u="none" strike="noStrike" kern="1200" cap="none" spc="-202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ebo" pitchFamily="2" charset="-79"/>
              <a:ea typeface="HK Grotesk Bold"/>
              <a:cs typeface="Heebo" pitchFamily="2" charset="-79"/>
              <a:sym typeface="HK Grotesk Bold"/>
            </a:endParaRPr>
          </a:p>
        </p:txBody>
      </p:sp>
    </p:spTree>
    <p:extLst>
      <p:ext uri="{BB962C8B-B14F-4D97-AF65-F5344CB8AC3E}">
        <p14:creationId xmlns:p14="http://schemas.microsoft.com/office/powerpoint/2010/main" val="174333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7E8C7A6-0FF6-B896-1F44-09D8909AC5C6}"/>
              </a:ext>
            </a:extLst>
          </p:cNvPr>
          <p:cNvSpPr/>
          <p:nvPr/>
        </p:nvSpPr>
        <p:spPr>
          <a:xfrm>
            <a:off x="115503" y="105878"/>
            <a:ext cx="11954577" cy="6651057"/>
          </a:xfrm>
          <a:prstGeom prst="rect">
            <a:avLst/>
          </a:prstGeom>
          <a:solidFill>
            <a:srgbClr val="62A25D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852B19-707D-97F4-4104-0A8C6C2E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7" y="1984375"/>
            <a:ext cx="10515600" cy="1325563"/>
          </a:xfrm>
        </p:spPr>
        <p:txBody>
          <a:bodyPr/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State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>
                <a:solidFill>
                  <a:srgbClr val="043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199EECD-C47C-711E-A393-472815349349}"/>
              </a:ext>
            </a:extLst>
          </p:cNvPr>
          <p:cNvSpPr txBox="1"/>
          <p:nvPr/>
        </p:nvSpPr>
        <p:spPr>
          <a:xfrm>
            <a:off x="1057275" y="4048954"/>
            <a:ext cx="10418762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60"/>
              </a:lnSpc>
              <a:spcBef>
                <a:spcPts val="3044"/>
              </a:spcBef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" pitchFamily="2" charset="-79"/>
                <a:ea typeface="Open Sans 1 Italics"/>
                <a:cs typeface="Heebo" pitchFamily="2" charset="-79"/>
                <a:sym typeface="Open Sans 1 Italics"/>
              </a:rPr>
              <a:t>Define the touch points, itemize the engagements in order to understand their experience, emotions and POV.</a:t>
            </a:r>
          </a:p>
        </p:txBody>
      </p:sp>
    </p:spTree>
    <p:extLst>
      <p:ext uri="{BB962C8B-B14F-4D97-AF65-F5344CB8AC3E}">
        <p14:creationId xmlns:p14="http://schemas.microsoft.com/office/powerpoint/2010/main" val="426582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108406-809B-1909-63D9-6C7142171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8" b="27017"/>
          <a:stretch/>
        </p:blipFill>
        <p:spPr bwMode="auto">
          <a:xfrm>
            <a:off x="-354202" y="937377"/>
            <a:ext cx="12900404" cy="333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174867-FE75-F2A1-A7BF-6608DAFF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478" y="4367151"/>
            <a:ext cx="4143375" cy="1325563"/>
          </a:xfrm>
        </p:spPr>
        <p:txBody>
          <a:bodyPr/>
          <a:lstStyle/>
          <a:p>
            <a:pPr algn="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State Mapping</a:t>
            </a:r>
          </a:p>
        </p:txBody>
      </p:sp>
    </p:spTree>
    <p:extLst>
      <p:ext uri="{BB962C8B-B14F-4D97-AF65-F5344CB8AC3E}">
        <p14:creationId xmlns:p14="http://schemas.microsoft.com/office/powerpoint/2010/main" val="269505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08" y="1240358"/>
            <a:ext cx="10515600" cy="1325563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State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B4EE-5D3F-1722-8504-123D5DD6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33" y="2930260"/>
            <a:ext cx="10515600" cy="4092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Points of Entry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Every Touchpoint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Decision Points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Engagement Points</a:t>
            </a:r>
          </a:p>
        </p:txBody>
      </p:sp>
      <p:pic>
        <p:nvPicPr>
          <p:cNvPr id="15" name="Picture 14" descr="A chalk drawing of a staircase with several colorful post-it notes&#10;&#10;Description automatically generated">
            <a:extLst>
              <a:ext uri="{FF2B5EF4-FFF2-40B4-BE49-F238E27FC236}">
                <a16:creationId xmlns:a16="http://schemas.microsoft.com/office/drawing/2014/main" id="{8AE73B75-330C-D4A1-AAA9-CC9247F4D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08" y="0"/>
            <a:ext cx="9212296" cy="6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73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86" y="796197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Member Journey</a:t>
            </a:r>
          </a:p>
        </p:txBody>
      </p:sp>
      <p:sp>
        <p:nvSpPr>
          <p:cNvPr id="6" name="AutoShape 2"/>
          <p:cNvSpPr/>
          <p:nvPr/>
        </p:nvSpPr>
        <p:spPr>
          <a:xfrm>
            <a:off x="685800" y="3866294"/>
            <a:ext cx="10820400" cy="29023"/>
          </a:xfrm>
          <a:prstGeom prst="rect">
            <a:avLst/>
          </a:prstGeom>
          <a:solidFill>
            <a:srgbClr val="29285D">
              <a:alpha val="19608"/>
            </a:srgbClr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685799" y="2701690"/>
            <a:ext cx="2409825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64"/>
              </a:lnSpc>
              <a:spcBef>
                <a:spcPct val="0"/>
              </a:spcBef>
            </a:pPr>
            <a:r>
              <a:rPr lang="en-US" sz="3200" spc="-59" dirty="0">
                <a:solidFill>
                  <a:srgbClr val="191769"/>
                </a:solidFill>
                <a:ea typeface="HK Grotesk Bold"/>
                <a:cs typeface="HK Grotesk Bold"/>
                <a:sym typeface="HK Grotesk Bold"/>
              </a:rPr>
              <a:t>Awareness</a:t>
            </a:r>
          </a:p>
        </p:txBody>
      </p:sp>
      <p:sp>
        <p:nvSpPr>
          <p:cNvPr id="8" name="AutoShape 5"/>
          <p:cNvSpPr/>
          <p:nvPr/>
        </p:nvSpPr>
        <p:spPr>
          <a:xfrm>
            <a:off x="685801" y="3798980"/>
            <a:ext cx="147723" cy="147347"/>
          </a:xfrm>
          <a:prstGeom prst="rect">
            <a:avLst/>
          </a:prstGeom>
          <a:solidFill>
            <a:srgbClr val="FFC924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9"/>
          <p:cNvSpPr/>
          <p:nvPr/>
        </p:nvSpPr>
        <p:spPr>
          <a:xfrm>
            <a:off x="9653618" y="3798980"/>
            <a:ext cx="147723" cy="147347"/>
          </a:xfrm>
          <a:prstGeom prst="rect">
            <a:avLst/>
          </a:prstGeom>
          <a:solidFill>
            <a:srgbClr val="469BD8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3"/>
          <p:cNvSpPr/>
          <p:nvPr/>
        </p:nvSpPr>
        <p:spPr>
          <a:xfrm>
            <a:off x="3675073" y="3798980"/>
            <a:ext cx="147723" cy="147347"/>
          </a:xfrm>
          <a:prstGeom prst="rect">
            <a:avLst/>
          </a:prstGeom>
          <a:solidFill>
            <a:srgbClr val="DF682D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AutoShape 17"/>
          <p:cNvSpPr/>
          <p:nvPr/>
        </p:nvSpPr>
        <p:spPr>
          <a:xfrm>
            <a:off x="6664346" y="3798980"/>
            <a:ext cx="147723" cy="147347"/>
          </a:xfrm>
          <a:prstGeom prst="rect">
            <a:avLst/>
          </a:prstGeom>
          <a:solidFill>
            <a:srgbClr val="62A25D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3675072" y="2701690"/>
            <a:ext cx="2409825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64"/>
              </a:lnSpc>
              <a:spcBef>
                <a:spcPct val="0"/>
              </a:spcBef>
            </a:pPr>
            <a:r>
              <a:rPr lang="en-US" sz="3200" spc="-59" dirty="0">
                <a:solidFill>
                  <a:srgbClr val="191769"/>
                </a:solidFill>
                <a:ea typeface="HK Grotesk Bold"/>
                <a:cs typeface="HK Grotesk Bold"/>
                <a:sym typeface="HK Grotesk Bold"/>
              </a:rPr>
              <a:t>Interest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6664345" y="2701690"/>
            <a:ext cx="2174290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64"/>
              </a:lnSpc>
              <a:spcBef>
                <a:spcPct val="0"/>
              </a:spcBef>
            </a:pPr>
            <a:r>
              <a:rPr lang="en-US" sz="3200" spc="-59" dirty="0">
                <a:solidFill>
                  <a:srgbClr val="191769"/>
                </a:solidFill>
                <a:ea typeface="HK Grotesk Bold"/>
                <a:cs typeface="HK Grotesk Bold"/>
                <a:sym typeface="HK Grotesk Bold"/>
              </a:rPr>
              <a:t>Join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9653618" y="2701690"/>
            <a:ext cx="2689523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64"/>
              </a:lnSpc>
              <a:spcBef>
                <a:spcPct val="0"/>
              </a:spcBef>
            </a:pPr>
            <a:r>
              <a:rPr lang="en-US" sz="3200" spc="-59" dirty="0">
                <a:solidFill>
                  <a:srgbClr val="191769"/>
                </a:solidFill>
                <a:ea typeface="HK Grotesk Bold"/>
                <a:cs typeface="HK Grotesk Bold"/>
                <a:sym typeface="HK Grotesk Bold"/>
              </a:rPr>
              <a:t>Retention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1DE5F9-99C6-C29D-C49F-C5E6F66E9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115248">
            <a:off x="2219314" y="3785138"/>
            <a:ext cx="1369595" cy="122487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896ADCE-653D-EFC2-9E15-B5B6240FA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115248">
            <a:off x="5208589" y="3785137"/>
            <a:ext cx="1369595" cy="122487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6433DB2-DBC8-0571-EDB6-25A301F8C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115248">
            <a:off x="8421822" y="3785137"/>
            <a:ext cx="1369595" cy="12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AF619E-579F-C79D-4033-1C6591F36453}"/>
              </a:ext>
            </a:extLst>
          </p:cNvPr>
          <p:cNvSpPr/>
          <p:nvPr/>
        </p:nvSpPr>
        <p:spPr>
          <a:xfrm>
            <a:off x="0" y="1796527"/>
            <a:ext cx="12192000" cy="4191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25E63-D49A-858B-D2E1-4C61D8F3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lot more to it . . 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1B4F48-4CE5-6EAB-D101-085310C0B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75710"/>
            <a:ext cx="11424386" cy="3443288"/>
          </a:xfrm>
        </p:spPr>
        <p:txBody>
          <a:bodyPr/>
          <a:lstStyle/>
          <a:p>
            <a:r>
              <a:rPr lang="en-US" sz="3200" dirty="0"/>
              <a:t>What is their need / pain point?</a:t>
            </a:r>
          </a:p>
          <a:p>
            <a:r>
              <a:rPr lang="en-US" sz="3200" dirty="0"/>
              <a:t>What options and resources are available?</a:t>
            </a:r>
          </a:p>
          <a:p>
            <a:r>
              <a:rPr lang="en-US" sz="3200" dirty="0"/>
              <a:t>How do they come to know CEC?</a:t>
            </a:r>
          </a:p>
          <a:p>
            <a:r>
              <a:rPr lang="en-US" sz="3200" dirty="0"/>
              <a:t>Why do they want to join?</a:t>
            </a:r>
          </a:p>
          <a:p>
            <a:r>
              <a:rPr lang="en-US" sz="3200" dirty="0"/>
              <a:t>Why do they want to stay?</a:t>
            </a:r>
          </a:p>
          <a:p>
            <a:r>
              <a:rPr lang="en-US" sz="3200" dirty="0"/>
              <a:t>What emotions, considerations and evaluations take place? </a:t>
            </a:r>
          </a:p>
        </p:txBody>
      </p:sp>
    </p:spTree>
    <p:extLst>
      <p:ext uri="{BB962C8B-B14F-4D97-AF65-F5344CB8AC3E}">
        <p14:creationId xmlns:p14="http://schemas.microsoft.com/office/powerpoint/2010/main" val="305692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86" y="796197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Loyal Member Journey</a:t>
            </a:r>
          </a:p>
        </p:txBody>
      </p:sp>
      <p:sp>
        <p:nvSpPr>
          <p:cNvPr id="6" name="AutoShape 2"/>
          <p:cNvSpPr/>
          <p:nvPr/>
        </p:nvSpPr>
        <p:spPr>
          <a:xfrm>
            <a:off x="685800" y="3866294"/>
            <a:ext cx="10820400" cy="29023"/>
          </a:xfrm>
          <a:prstGeom prst="rect">
            <a:avLst/>
          </a:prstGeom>
          <a:solidFill>
            <a:srgbClr val="29285D">
              <a:alpha val="19608"/>
            </a:srgbClr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685799" y="2701690"/>
            <a:ext cx="2409825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64"/>
              </a:lnSpc>
              <a:spcBef>
                <a:spcPct val="0"/>
              </a:spcBef>
            </a:pPr>
            <a:r>
              <a:rPr lang="en-US" sz="3200" spc="-59" dirty="0">
                <a:solidFill>
                  <a:srgbClr val="191769"/>
                </a:solidFill>
                <a:ea typeface="HK Grotesk Bold"/>
                <a:cs typeface="HK Grotesk Bold"/>
                <a:sym typeface="HK Grotesk Bold"/>
              </a:rPr>
              <a:t>Retention</a:t>
            </a:r>
          </a:p>
        </p:txBody>
      </p:sp>
      <p:sp>
        <p:nvSpPr>
          <p:cNvPr id="8" name="AutoShape 5"/>
          <p:cNvSpPr/>
          <p:nvPr/>
        </p:nvSpPr>
        <p:spPr>
          <a:xfrm>
            <a:off x="685801" y="3798980"/>
            <a:ext cx="147723" cy="147347"/>
          </a:xfrm>
          <a:prstGeom prst="rect">
            <a:avLst/>
          </a:prstGeom>
          <a:solidFill>
            <a:srgbClr val="FFC924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9"/>
          <p:cNvSpPr/>
          <p:nvPr/>
        </p:nvSpPr>
        <p:spPr>
          <a:xfrm>
            <a:off x="9653618" y="3798980"/>
            <a:ext cx="147723" cy="147347"/>
          </a:xfrm>
          <a:prstGeom prst="rect">
            <a:avLst/>
          </a:prstGeom>
          <a:solidFill>
            <a:srgbClr val="469BD8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3"/>
          <p:cNvSpPr/>
          <p:nvPr/>
        </p:nvSpPr>
        <p:spPr>
          <a:xfrm>
            <a:off x="3675073" y="3798980"/>
            <a:ext cx="147723" cy="147347"/>
          </a:xfrm>
          <a:prstGeom prst="rect">
            <a:avLst/>
          </a:prstGeom>
          <a:solidFill>
            <a:srgbClr val="DF682D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AutoShape 17"/>
          <p:cNvSpPr/>
          <p:nvPr/>
        </p:nvSpPr>
        <p:spPr>
          <a:xfrm>
            <a:off x="6664346" y="3798980"/>
            <a:ext cx="147723" cy="147347"/>
          </a:xfrm>
          <a:prstGeom prst="rect">
            <a:avLst/>
          </a:prstGeom>
          <a:solidFill>
            <a:srgbClr val="62A25D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3675072" y="2701690"/>
            <a:ext cx="2409825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64"/>
              </a:lnSpc>
              <a:spcBef>
                <a:spcPct val="0"/>
              </a:spcBef>
            </a:pPr>
            <a:r>
              <a:rPr lang="en-US" sz="3200" spc="-59" dirty="0">
                <a:solidFill>
                  <a:srgbClr val="191769"/>
                </a:solidFill>
                <a:ea typeface="HK Grotesk Bold"/>
                <a:cs typeface="HK Grotesk Bold"/>
                <a:sym typeface="HK Grotesk Bold"/>
              </a:rPr>
              <a:t>Champion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6664345" y="2701690"/>
            <a:ext cx="2174290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64"/>
              </a:lnSpc>
              <a:spcBef>
                <a:spcPct val="0"/>
              </a:spcBef>
            </a:pPr>
            <a:r>
              <a:rPr lang="en-US" sz="3200" spc="-59" dirty="0">
                <a:solidFill>
                  <a:srgbClr val="191769"/>
                </a:solidFill>
                <a:ea typeface="HK Grotesk Bold"/>
                <a:cs typeface="HK Grotesk Bold"/>
                <a:sym typeface="HK Grotesk Bold"/>
              </a:rPr>
              <a:t>Volunteer 	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9653618" y="2701690"/>
            <a:ext cx="2689523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64"/>
              </a:lnSpc>
              <a:spcBef>
                <a:spcPct val="0"/>
              </a:spcBef>
            </a:pPr>
            <a:r>
              <a:rPr lang="en-US" sz="3200" spc="-59" dirty="0">
                <a:solidFill>
                  <a:srgbClr val="191769"/>
                </a:solidFill>
                <a:ea typeface="HK Grotesk Bold"/>
                <a:cs typeface="HK Grotesk Bold"/>
                <a:sym typeface="HK Grotesk Bold"/>
              </a:rPr>
              <a:t>Leader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1DE5F9-99C6-C29D-C49F-C5E6F66E9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115248">
            <a:off x="2219314" y="3785138"/>
            <a:ext cx="1369595" cy="122487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896ADCE-653D-EFC2-9E15-B5B6240FA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115248">
            <a:off x="5208589" y="3785137"/>
            <a:ext cx="1369595" cy="122487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6433DB2-DBC8-0571-EDB6-25A301F8C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115248">
            <a:off x="8421822" y="3785137"/>
            <a:ext cx="1369595" cy="12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7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3429000"/>
            <a:ext cx="2920308" cy="3429000"/>
          </a:xfrm>
          <a:prstGeom prst="rect">
            <a:avLst/>
          </a:prstGeom>
          <a:solidFill>
            <a:srgbClr val="62A25D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" y="0"/>
            <a:ext cx="2920308" cy="3429000"/>
          </a:xfrm>
          <a:prstGeom prst="rect">
            <a:avLst/>
          </a:prstGeom>
          <a:solidFill>
            <a:srgbClr val="DF682D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8160" y="477381"/>
            <a:ext cx="258214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>
                <a:solidFill>
                  <a:srgbClr val="FFFFFF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Phase or Stage of Journey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8161" y="3834189"/>
            <a:ext cx="238578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>
                <a:solidFill>
                  <a:srgbClr val="FFFFFF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Touchpoint or Action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28182" y="1266652"/>
            <a:ext cx="765262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Begin by establishing the phases of your members’ experience.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EDF4A-36B1-488F-7F72-8EB6659BB763}"/>
              </a:ext>
            </a:extLst>
          </p:cNvPr>
          <p:cNvSpPr txBox="1"/>
          <p:nvPr/>
        </p:nvSpPr>
        <p:spPr>
          <a:xfrm>
            <a:off x="3628181" y="4230379"/>
            <a:ext cx="765262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Detail every outreach, contact, communication, activity, opportunity within that phase.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0D23F34-759B-781A-A430-08B6D3366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"/>
          <a:stretch/>
        </p:blipFill>
        <p:spPr bwMode="auto">
          <a:xfrm>
            <a:off x="935790" y="-501092"/>
            <a:ext cx="10320419" cy="66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6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7EE2-274F-8EB1-B613-A57E41AF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544A-4F2E-1E38-F11B-D0D42FCD1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25B84DD-FFBF-BAA1-4245-B65F4CDF1B8B}"/>
              </a:ext>
            </a:extLst>
          </p:cNvPr>
          <p:cNvSpPr/>
          <p:nvPr/>
        </p:nvSpPr>
        <p:spPr>
          <a:xfrm>
            <a:off x="390525" y="409574"/>
            <a:ext cx="11420475" cy="5729287"/>
          </a:xfrm>
          <a:prstGeom prst="rect">
            <a:avLst/>
          </a:prstGeom>
          <a:solidFill>
            <a:srgbClr val="FFC924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DD10797-6D9F-AF48-1BC8-11A4B7484B8E}"/>
              </a:ext>
            </a:extLst>
          </p:cNvPr>
          <p:cNvSpPr/>
          <p:nvPr/>
        </p:nvSpPr>
        <p:spPr>
          <a:xfrm>
            <a:off x="7563993" y="1309596"/>
            <a:ext cx="3658743" cy="4381626"/>
          </a:xfrm>
          <a:custGeom>
            <a:avLst/>
            <a:gdLst/>
            <a:ahLst/>
            <a:cxnLst/>
            <a:rect l="l" t="t" r="r" b="b"/>
            <a:pathLst>
              <a:path w="5488114" h="6572439">
                <a:moveTo>
                  <a:pt x="0" y="0"/>
                </a:moveTo>
                <a:lnTo>
                  <a:pt x="5488115" y="0"/>
                </a:lnTo>
                <a:lnTo>
                  <a:pt x="5488115" y="6572439"/>
                </a:lnTo>
                <a:lnTo>
                  <a:pt x="0" y="6572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21" t="-8517" b="-2310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3041924-7517-67D8-9817-B1981BE1EDFB}"/>
              </a:ext>
            </a:extLst>
          </p:cNvPr>
          <p:cNvSpPr txBox="1"/>
          <p:nvPr/>
        </p:nvSpPr>
        <p:spPr>
          <a:xfrm>
            <a:off x="1101449" y="1829381"/>
            <a:ext cx="10599939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>
                <a:solidFill>
                  <a:srgbClr val="E10C18"/>
                </a:solidFill>
                <a:latin typeface="Heebo ExtraBold" pitchFamily="2" charset="-79"/>
                <a:ea typeface="Arimo Bold"/>
                <a:cs typeface="Heebo ExtraBold" pitchFamily="2" charset="-79"/>
                <a:sym typeface="Arimo Bold"/>
              </a:rPr>
              <a:t>Elisa Pratt, MA, CAE, CVF, FSAM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D80664F-D2E1-2EDD-4963-78C671F7763C}"/>
              </a:ext>
            </a:extLst>
          </p:cNvPr>
          <p:cNvSpPr txBox="1"/>
          <p:nvPr/>
        </p:nvSpPr>
        <p:spPr>
          <a:xfrm>
            <a:off x="969264" y="1882909"/>
            <a:ext cx="10599943" cy="422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endParaRPr sz="1200" dirty="0"/>
          </a:p>
          <a:p>
            <a:pPr marL="579149" lvl="1" indent="-289574">
              <a:lnSpc>
                <a:spcPts val="28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Association antagonist, nonprofit nerd</a:t>
            </a:r>
          </a:p>
          <a:p>
            <a:pPr marL="579149" lvl="1" indent="-289574">
              <a:lnSpc>
                <a:spcPts val="28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25+ years association management</a:t>
            </a:r>
          </a:p>
          <a:p>
            <a:pPr marL="579149" lvl="1" indent="-289574">
              <a:lnSpc>
                <a:spcPts val="28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Engagement &amp; </a:t>
            </a:r>
            <a:r>
              <a:rPr lang="en-US" sz="24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Ldr</a:t>
            </a: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Development</a:t>
            </a:r>
          </a:p>
          <a:p>
            <a:pPr marL="578844" lvl="1" indent="-289422">
              <a:lnSpc>
                <a:spcPts val="28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Certified Association Executive</a:t>
            </a:r>
          </a:p>
          <a:p>
            <a:pPr marL="579149" lvl="1" indent="-289574">
              <a:lnSpc>
                <a:spcPts val="28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Fellow Society of Assn. Management</a:t>
            </a:r>
          </a:p>
          <a:p>
            <a:pPr marL="579149" lvl="1" indent="-289574">
              <a:lnSpc>
                <a:spcPts val="28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Chapter &amp; affiliate expertise</a:t>
            </a:r>
          </a:p>
          <a:p>
            <a:pPr marL="579149" lvl="1" indent="-289574">
              <a:lnSpc>
                <a:spcPts val="28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Member-focused</a:t>
            </a:r>
          </a:p>
          <a:p>
            <a:pPr marL="579149" lvl="1" indent="-289574">
              <a:lnSpc>
                <a:spcPts val="28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Mission-driven</a:t>
            </a:r>
          </a:p>
          <a:p>
            <a:pPr marL="579149" lvl="1" indent="-289574">
              <a:lnSpc>
                <a:spcPts val="2880"/>
              </a:lnSpc>
            </a:pPr>
            <a:endParaRPr lang="en-US" sz="24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579149" lvl="1" indent="-289574">
              <a:lnSpc>
                <a:spcPts val="3600"/>
              </a:lnSpc>
            </a:pPr>
            <a:endParaRPr lang="en-US" sz="24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D8EC120-D90B-6184-DF7C-EEA794035D77}"/>
              </a:ext>
            </a:extLst>
          </p:cNvPr>
          <p:cNvSpPr/>
          <p:nvPr/>
        </p:nvSpPr>
        <p:spPr>
          <a:xfrm>
            <a:off x="5671161" y="4282425"/>
            <a:ext cx="1460513" cy="1460513"/>
          </a:xfrm>
          <a:custGeom>
            <a:avLst/>
            <a:gdLst/>
            <a:ahLst/>
            <a:cxnLst/>
            <a:rect l="l" t="t" r="r" b="b"/>
            <a:pathLst>
              <a:path w="2190769" h="2190769">
                <a:moveTo>
                  <a:pt x="0" y="0"/>
                </a:moveTo>
                <a:lnTo>
                  <a:pt x="2190769" y="0"/>
                </a:lnTo>
                <a:lnTo>
                  <a:pt x="2190769" y="2190769"/>
                </a:lnTo>
                <a:lnTo>
                  <a:pt x="0" y="21907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3"/>
          <p:cNvSpPr txBox="1"/>
          <p:nvPr/>
        </p:nvSpPr>
        <p:spPr>
          <a:xfrm>
            <a:off x="1020413" y="788636"/>
            <a:ext cx="6742564" cy="1004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76"/>
              </a:lnSpc>
            </a:pPr>
            <a:r>
              <a:rPr lang="en-US" sz="6600" spc="-2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League Spartan"/>
                <a:cs typeface="Heebo ExtraBold" pitchFamily="2" charset="-79"/>
                <a:sym typeface="League Spartan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4205900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4591251"/>
            <a:ext cx="2920308" cy="2468880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-1" y="2194559"/>
            <a:ext cx="2920308" cy="2468881"/>
          </a:xfrm>
          <a:prstGeom prst="rect">
            <a:avLst/>
          </a:prstGeom>
          <a:solidFill>
            <a:srgbClr val="04305C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33570" y="5115321"/>
            <a:ext cx="245316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>
                <a:solidFill>
                  <a:srgbClr val="04305C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Opportunities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28179" y="2561265"/>
            <a:ext cx="765262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What is their reaction or experience with the organization during this stage or because of these actions?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EDF4A-36B1-488F-7F72-8EB6659BB763}"/>
              </a:ext>
            </a:extLst>
          </p:cNvPr>
          <p:cNvSpPr txBox="1"/>
          <p:nvPr/>
        </p:nvSpPr>
        <p:spPr>
          <a:xfrm>
            <a:off x="3628179" y="5119941"/>
            <a:ext cx="765262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What could we do differently, stop doing, or do better? </a:t>
            </a: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4A5A4454-102A-6131-5494-A063BFDE3852}"/>
              </a:ext>
            </a:extLst>
          </p:cNvPr>
          <p:cNvSpPr/>
          <p:nvPr/>
        </p:nvSpPr>
        <p:spPr>
          <a:xfrm>
            <a:off x="-1" y="-264618"/>
            <a:ext cx="2920308" cy="24688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8160" y="477381"/>
            <a:ext cx="258214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>
                <a:solidFill>
                  <a:srgbClr val="FFFFFF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Member </a:t>
            </a:r>
          </a:p>
          <a:p>
            <a:pPr defTabSz="609630"/>
            <a:r>
              <a:rPr lang="en-US" sz="3200" dirty="0">
                <a:solidFill>
                  <a:srgbClr val="FFFFFF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Goal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3B05461-EE46-C721-813F-3176792ABADE}"/>
              </a:ext>
            </a:extLst>
          </p:cNvPr>
          <p:cNvSpPr txBox="1"/>
          <p:nvPr/>
        </p:nvSpPr>
        <p:spPr>
          <a:xfrm>
            <a:off x="338160" y="2747777"/>
            <a:ext cx="258214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>
                <a:solidFill>
                  <a:srgbClr val="FFFFFF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Emotional Experience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982CBC4C-8F14-F8AA-596B-284BA4BC5C84}"/>
              </a:ext>
            </a:extLst>
          </p:cNvPr>
          <p:cNvSpPr txBox="1"/>
          <p:nvPr/>
        </p:nvSpPr>
        <p:spPr>
          <a:xfrm>
            <a:off x="3628179" y="556586"/>
            <a:ext cx="765262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At this stage what is your member trying to gain or achieve?</a:t>
            </a:r>
          </a:p>
        </p:txBody>
      </p:sp>
    </p:spTree>
    <p:extLst>
      <p:ext uri="{BB962C8B-B14F-4D97-AF65-F5344CB8AC3E}">
        <p14:creationId xmlns:p14="http://schemas.microsoft.com/office/powerpoint/2010/main" val="2152749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A321DF-A154-19AD-B34F-35FB8A5C9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84416"/>
              </p:ext>
            </p:extLst>
          </p:nvPr>
        </p:nvGraphicFramePr>
        <p:xfrm>
          <a:off x="404262" y="719666"/>
          <a:ext cx="11386683" cy="542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669">
                  <a:extLst>
                    <a:ext uri="{9D8B030D-6E8A-4147-A177-3AD203B41FA5}">
                      <a16:colId xmlns:a16="http://schemas.microsoft.com/office/drawing/2014/main" val="3859444600"/>
                    </a:ext>
                  </a:extLst>
                </a:gridCol>
                <a:gridCol w="1626669">
                  <a:extLst>
                    <a:ext uri="{9D8B030D-6E8A-4147-A177-3AD203B41FA5}">
                      <a16:colId xmlns:a16="http://schemas.microsoft.com/office/drawing/2014/main" val="942507845"/>
                    </a:ext>
                  </a:extLst>
                </a:gridCol>
                <a:gridCol w="1626669">
                  <a:extLst>
                    <a:ext uri="{9D8B030D-6E8A-4147-A177-3AD203B41FA5}">
                      <a16:colId xmlns:a16="http://schemas.microsoft.com/office/drawing/2014/main" val="1186706033"/>
                    </a:ext>
                  </a:extLst>
                </a:gridCol>
                <a:gridCol w="1626669">
                  <a:extLst>
                    <a:ext uri="{9D8B030D-6E8A-4147-A177-3AD203B41FA5}">
                      <a16:colId xmlns:a16="http://schemas.microsoft.com/office/drawing/2014/main" val="2457240344"/>
                    </a:ext>
                  </a:extLst>
                </a:gridCol>
                <a:gridCol w="1626669">
                  <a:extLst>
                    <a:ext uri="{9D8B030D-6E8A-4147-A177-3AD203B41FA5}">
                      <a16:colId xmlns:a16="http://schemas.microsoft.com/office/drawing/2014/main" val="3039803928"/>
                    </a:ext>
                  </a:extLst>
                </a:gridCol>
                <a:gridCol w="1626669">
                  <a:extLst>
                    <a:ext uri="{9D8B030D-6E8A-4147-A177-3AD203B41FA5}">
                      <a16:colId xmlns:a16="http://schemas.microsoft.com/office/drawing/2014/main" val="2581944311"/>
                    </a:ext>
                  </a:extLst>
                </a:gridCol>
                <a:gridCol w="1626669">
                  <a:extLst>
                    <a:ext uri="{9D8B030D-6E8A-4147-A177-3AD203B41FA5}">
                      <a16:colId xmlns:a16="http://schemas.microsoft.com/office/drawing/2014/main" val="105014267"/>
                    </a:ext>
                  </a:extLst>
                </a:gridCol>
              </a:tblGrid>
              <a:tr h="1084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41308"/>
                  </a:ext>
                </a:extLst>
              </a:tr>
              <a:tr h="1084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 or Touchpoint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909314"/>
                  </a:ext>
                </a:extLst>
              </a:tr>
              <a:tr h="1084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Member 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877239"/>
                  </a:ext>
                </a:extLst>
              </a:tr>
              <a:tr h="1084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Emotional Experience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636830"/>
                  </a:ext>
                </a:extLst>
              </a:tr>
              <a:tr h="1084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662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80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7E8C7A6-0FF6-B896-1F44-09D8909AC5C6}"/>
              </a:ext>
            </a:extLst>
          </p:cNvPr>
          <p:cNvSpPr/>
          <p:nvPr/>
        </p:nvSpPr>
        <p:spPr>
          <a:xfrm>
            <a:off x="115503" y="105878"/>
            <a:ext cx="11954577" cy="6651057"/>
          </a:xfrm>
          <a:prstGeom prst="rect">
            <a:avLst/>
          </a:prstGeom>
          <a:solidFill>
            <a:srgbClr val="62A25D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852B19-707D-97F4-4104-0A8C6C2E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7" y="1984375"/>
            <a:ext cx="10515600" cy="1325563"/>
          </a:xfrm>
        </p:spPr>
        <p:txBody>
          <a:bodyPr/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State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>
                <a:solidFill>
                  <a:srgbClr val="043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199EECD-C47C-711E-A393-472815349349}"/>
              </a:ext>
            </a:extLst>
          </p:cNvPr>
          <p:cNvSpPr txBox="1"/>
          <p:nvPr/>
        </p:nvSpPr>
        <p:spPr>
          <a:xfrm>
            <a:off x="1057275" y="4048954"/>
            <a:ext cx="10627794" cy="532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60"/>
              </a:lnSpc>
              <a:spcBef>
                <a:spcPts val="3044"/>
              </a:spcBef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" pitchFamily="2" charset="-79"/>
                <a:ea typeface="Open Sans 1 Italics"/>
                <a:cs typeface="Heebo" pitchFamily="2" charset="-79"/>
                <a:sym typeface="Open Sans 1 Italics"/>
              </a:rPr>
              <a:t>What do we want our member experience to be like?</a:t>
            </a:r>
          </a:p>
        </p:txBody>
      </p:sp>
    </p:spTree>
    <p:extLst>
      <p:ext uri="{BB962C8B-B14F-4D97-AF65-F5344CB8AC3E}">
        <p14:creationId xmlns:p14="http://schemas.microsoft.com/office/powerpoint/2010/main" val="596085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863E35-453C-55BC-A945-7B180203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61" y="390743"/>
            <a:ext cx="10515600" cy="1325563"/>
          </a:xfrm>
        </p:spPr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just ONE audience!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38DA88-9B6D-51B0-6FBF-A45B4427B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802" y="1427548"/>
            <a:ext cx="5157787" cy="437312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Prospect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Member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Student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Dropped Member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Volunteer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/>
              <a:t>Leader</a:t>
            </a:r>
          </a:p>
        </p:txBody>
      </p:sp>
    </p:spTree>
    <p:extLst>
      <p:ext uri="{BB962C8B-B14F-4D97-AF65-F5344CB8AC3E}">
        <p14:creationId xmlns:p14="http://schemas.microsoft.com/office/powerpoint/2010/main" val="2244369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3429000"/>
            <a:ext cx="2920308" cy="3429000"/>
          </a:xfrm>
          <a:prstGeom prst="rect">
            <a:avLst/>
          </a:prstGeom>
          <a:solidFill>
            <a:srgbClr val="62A25D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" y="0"/>
            <a:ext cx="2920308" cy="3429000"/>
          </a:xfrm>
          <a:prstGeom prst="rect">
            <a:avLst/>
          </a:prstGeom>
          <a:solidFill>
            <a:srgbClr val="DF682D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8160" y="477381"/>
            <a:ext cx="258214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>
                <a:solidFill>
                  <a:srgbClr val="FFFFFF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Phase or Stage of Journey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8161" y="3834189"/>
            <a:ext cx="238578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>
                <a:solidFill>
                  <a:srgbClr val="FFFFFF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Touchpoint or Action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53A15EE-CC21-A27D-4011-2C25E7936611}"/>
              </a:ext>
            </a:extLst>
          </p:cNvPr>
          <p:cNvSpPr/>
          <p:nvPr/>
        </p:nvSpPr>
        <p:spPr>
          <a:xfrm>
            <a:off x="9278782" y="4591251"/>
            <a:ext cx="2920308" cy="2468880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3A97CFFC-9C1E-E3A1-FD72-356A187C9220}"/>
              </a:ext>
            </a:extLst>
          </p:cNvPr>
          <p:cNvSpPr/>
          <p:nvPr/>
        </p:nvSpPr>
        <p:spPr>
          <a:xfrm>
            <a:off x="9278781" y="2194559"/>
            <a:ext cx="2920308" cy="2468881"/>
          </a:xfrm>
          <a:prstGeom prst="rect">
            <a:avLst/>
          </a:prstGeom>
          <a:solidFill>
            <a:srgbClr val="04305C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5D63DDAF-6BA0-2553-F0B8-5B1FB6605658}"/>
              </a:ext>
            </a:extLst>
          </p:cNvPr>
          <p:cNvSpPr txBox="1"/>
          <p:nvPr/>
        </p:nvSpPr>
        <p:spPr>
          <a:xfrm>
            <a:off x="9512352" y="5115321"/>
            <a:ext cx="245316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>
                <a:solidFill>
                  <a:srgbClr val="04305C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Opportunities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144953D2-F55A-3EDD-8958-5F7409054A7A}"/>
              </a:ext>
            </a:extLst>
          </p:cNvPr>
          <p:cNvSpPr/>
          <p:nvPr/>
        </p:nvSpPr>
        <p:spPr>
          <a:xfrm>
            <a:off x="9278781" y="-264618"/>
            <a:ext cx="2920308" cy="24688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387A5A25-3221-5D3D-0238-9820BAED013A}"/>
              </a:ext>
            </a:extLst>
          </p:cNvPr>
          <p:cNvSpPr txBox="1"/>
          <p:nvPr/>
        </p:nvSpPr>
        <p:spPr>
          <a:xfrm>
            <a:off x="9616942" y="477381"/>
            <a:ext cx="258214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>
                <a:solidFill>
                  <a:srgbClr val="FFFFFF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Member </a:t>
            </a:r>
          </a:p>
          <a:p>
            <a:pPr defTabSz="609630"/>
            <a:r>
              <a:rPr lang="en-US" sz="3200" dirty="0">
                <a:solidFill>
                  <a:srgbClr val="FFFFFF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Goal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FD06B18F-AE07-6590-1C64-9504AF47991F}"/>
              </a:ext>
            </a:extLst>
          </p:cNvPr>
          <p:cNvSpPr txBox="1"/>
          <p:nvPr/>
        </p:nvSpPr>
        <p:spPr>
          <a:xfrm>
            <a:off x="9616942" y="2747777"/>
            <a:ext cx="258214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>
                <a:solidFill>
                  <a:srgbClr val="FFFFFF"/>
                </a:solidFill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Emotional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344586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7EE2-274F-8EB1-B613-A57E41AF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544A-4F2E-1E38-F11B-D0D42FCD1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25B84DD-FFBF-BAA1-4245-B65F4CDF1B8B}"/>
              </a:ext>
            </a:extLst>
          </p:cNvPr>
          <p:cNvSpPr/>
          <p:nvPr/>
        </p:nvSpPr>
        <p:spPr>
          <a:xfrm>
            <a:off x="390525" y="409574"/>
            <a:ext cx="11420475" cy="5729287"/>
          </a:xfrm>
          <a:prstGeom prst="rect">
            <a:avLst/>
          </a:prstGeom>
          <a:solidFill>
            <a:srgbClr val="FFC924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DD10797-6D9F-AF48-1BC8-11A4B7484B8E}"/>
              </a:ext>
            </a:extLst>
          </p:cNvPr>
          <p:cNvSpPr/>
          <p:nvPr/>
        </p:nvSpPr>
        <p:spPr>
          <a:xfrm>
            <a:off x="7563993" y="1309596"/>
            <a:ext cx="3658743" cy="4381626"/>
          </a:xfrm>
          <a:custGeom>
            <a:avLst/>
            <a:gdLst/>
            <a:ahLst/>
            <a:cxnLst/>
            <a:rect l="l" t="t" r="r" b="b"/>
            <a:pathLst>
              <a:path w="5488114" h="6572439">
                <a:moveTo>
                  <a:pt x="0" y="0"/>
                </a:moveTo>
                <a:lnTo>
                  <a:pt x="5488115" y="0"/>
                </a:lnTo>
                <a:lnTo>
                  <a:pt x="5488115" y="6572439"/>
                </a:lnTo>
                <a:lnTo>
                  <a:pt x="0" y="6572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21" t="-8517" b="-2310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D80664F-D2E1-2EDD-4963-78C671F7763C}"/>
              </a:ext>
            </a:extLst>
          </p:cNvPr>
          <p:cNvSpPr txBox="1"/>
          <p:nvPr/>
        </p:nvSpPr>
        <p:spPr>
          <a:xfrm>
            <a:off x="1101446" y="2176638"/>
            <a:ext cx="5874284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/>
              <a:t>If you want to learn more or have any questions, please feel free to reach out to me. Again, thank you so much for your time.</a:t>
            </a:r>
          </a:p>
          <a:p>
            <a:endParaRPr lang="en-US" sz="4400" dirty="0"/>
          </a:p>
          <a:p>
            <a:endParaRPr lang="en-US" sz="2000" dirty="0"/>
          </a:p>
          <a:p>
            <a:pPr>
              <a:lnSpc>
                <a:spcPts val="3600"/>
              </a:lnSpc>
            </a:pPr>
            <a:r>
              <a:rPr lang="en-US" sz="9600" b="1" dirty="0">
                <a:solidFill>
                  <a:srgbClr val="FF0000"/>
                </a:solidFill>
                <a:latin typeface="Cochocib Script Latin Pro" panose="02000503000000020003" pitchFamily="2" charset="0"/>
              </a:rPr>
              <a:t>Elisa</a:t>
            </a:r>
          </a:p>
          <a:p>
            <a:r>
              <a:rPr lang="en-US" sz="2000" b="1" dirty="0"/>
              <a:t>Elisa Pratt, CAE, MA, CVF, FSAM</a:t>
            </a:r>
            <a:br>
              <a:rPr lang="en-US" sz="2000" dirty="0"/>
            </a:br>
            <a:r>
              <a:rPr lang="en-US" sz="2000" dirty="0"/>
              <a:t>Founder &amp; Chief Strategist      </a:t>
            </a:r>
          </a:p>
          <a:p>
            <a:r>
              <a:rPr lang="en-US" sz="2000" dirty="0"/>
              <a:t>Brewer Pratt Solutions, LLC</a:t>
            </a:r>
          </a:p>
          <a:p>
            <a:r>
              <a:rPr lang="en-US" sz="2000" dirty="0"/>
              <a:t>elisa@brewerprattsolutions.com</a:t>
            </a:r>
            <a:endParaRPr lang="en-US" sz="4000" dirty="0">
              <a:solidFill>
                <a:srgbClr val="000000"/>
              </a:solidFill>
              <a:ea typeface="Arimo"/>
              <a:cs typeface="Arimo"/>
              <a:sym typeface="Arimo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D8EC120-D90B-6184-DF7C-EEA794035D77}"/>
              </a:ext>
            </a:extLst>
          </p:cNvPr>
          <p:cNvSpPr/>
          <p:nvPr/>
        </p:nvSpPr>
        <p:spPr>
          <a:xfrm>
            <a:off x="5671161" y="4282425"/>
            <a:ext cx="1460513" cy="1460513"/>
          </a:xfrm>
          <a:custGeom>
            <a:avLst/>
            <a:gdLst/>
            <a:ahLst/>
            <a:cxnLst/>
            <a:rect l="l" t="t" r="r" b="b"/>
            <a:pathLst>
              <a:path w="2190769" h="2190769">
                <a:moveTo>
                  <a:pt x="0" y="0"/>
                </a:moveTo>
                <a:lnTo>
                  <a:pt x="2190769" y="0"/>
                </a:lnTo>
                <a:lnTo>
                  <a:pt x="2190769" y="2190769"/>
                </a:lnTo>
                <a:lnTo>
                  <a:pt x="0" y="21907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3"/>
          <p:cNvSpPr txBox="1"/>
          <p:nvPr/>
        </p:nvSpPr>
        <p:spPr>
          <a:xfrm>
            <a:off x="1020413" y="788636"/>
            <a:ext cx="6742564" cy="1004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76"/>
              </a:lnSpc>
            </a:pPr>
            <a:r>
              <a:rPr lang="en-US" sz="6600" spc="-2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League Spartan"/>
                <a:cs typeface="Heebo ExtraBold" pitchFamily="2" charset="-79"/>
                <a:sym typeface="League Spartan"/>
              </a:rPr>
              <a:t>Thank You ! !</a:t>
            </a:r>
          </a:p>
        </p:txBody>
      </p:sp>
    </p:spTree>
    <p:extLst>
      <p:ext uri="{BB962C8B-B14F-4D97-AF65-F5344CB8AC3E}">
        <p14:creationId xmlns:p14="http://schemas.microsoft.com/office/powerpoint/2010/main" val="40618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56CAB71-771C-68D1-2197-45F262CF3E81}"/>
              </a:ext>
            </a:extLst>
          </p:cNvPr>
          <p:cNvSpPr txBox="1">
            <a:spLocks/>
          </p:cNvSpPr>
          <p:nvPr/>
        </p:nvSpPr>
        <p:spPr>
          <a:xfrm>
            <a:off x="8801100" y="2766218"/>
            <a:ext cx="4218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Today’s </a:t>
            </a:r>
          </a:p>
          <a:p>
            <a:r>
              <a:rPr lang="en-US" sz="6600" dirty="0"/>
              <a:t>Plan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D78F97E-0D4B-CCEB-6CD7-94CE6DDF393F}"/>
              </a:ext>
            </a:extLst>
          </p:cNvPr>
          <p:cNvSpPr txBox="1">
            <a:spLocks/>
          </p:cNvSpPr>
          <p:nvPr/>
        </p:nvSpPr>
        <p:spPr>
          <a:xfrm>
            <a:off x="819149" y="736475"/>
            <a:ext cx="10010775" cy="3443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/>
              <a:t>WHO ARE YOUR AUDIENCES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WHAT DO THEY VALUE &amp; WANT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CURRENT STATE MAP</a:t>
            </a:r>
          </a:p>
          <a:p>
            <a:pPr marL="457200" indent="1111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	WHAT ARE THEIR PATHWAYS IN</a:t>
            </a:r>
          </a:p>
          <a:p>
            <a:pPr marL="457200" indent="1111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	HOW/WHEN/WHY DO THEY ENGAGE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FUTURE STATE MAP</a:t>
            </a:r>
            <a:endParaRPr lang="en-US" sz="32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EB84B12-8942-7EA5-335A-BB884F8586BA}"/>
              </a:ext>
            </a:extLst>
          </p:cNvPr>
          <p:cNvSpPr txBox="1">
            <a:spLocks/>
          </p:cNvSpPr>
          <p:nvPr/>
        </p:nvSpPr>
        <p:spPr>
          <a:xfrm>
            <a:off x="899360" y="4729353"/>
            <a:ext cx="10010775" cy="1036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Dreaming Outloud Pro" panose="03050502040302030504" pitchFamily="66" charset="0"/>
              </a:rPr>
              <a:t>We only have 40 Minutes!</a:t>
            </a:r>
          </a:p>
        </p:txBody>
      </p:sp>
    </p:spTree>
    <p:extLst>
      <p:ext uri="{BB962C8B-B14F-4D97-AF65-F5344CB8AC3E}">
        <p14:creationId xmlns:p14="http://schemas.microsoft.com/office/powerpoint/2010/main" val="181965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A6156FE-F721-552B-62F2-5E14BA28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0417"/>
            <a:ext cx="12191924" cy="97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7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32E3C0-1C64-CDB5-5987-9EA75CDC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482"/>
            <a:ext cx="10515600" cy="1325563"/>
          </a:xfrm>
        </p:spPr>
        <p:txBody>
          <a:bodyPr/>
          <a:lstStyle/>
          <a:p>
            <a:r>
              <a:rPr lang="en-US" dirty="0"/>
              <a:t>A Member Journey Map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BC94C3-94F2-A5E5-7FA7-5079872C2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565"/>
            <a:ext cx="10515600" cy="972667"/>
          </a:xfrm>
        </p:spPr>
        <p:txBody>
          <a:bodyPr>
            <a:noAutofit/>
          </a:bodyPr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Tells the story from the member's point of view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Creates understanding and empathy for members' experiences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Visualizes psychological, emotional, and physical aspects of member interactions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Provides insights into current member experiences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Designs improved future experiences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Fosters cross-functional ownership of the member experience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Identifies areas for improvement in member interactions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333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A205D1C-7107-EAEF-238E-CE7A459C3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3" b="321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8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14459" y="4971341"/>
            <a:ext cx="13156463" cy="3429000"/>
          </a:xfrm>
          <a:prstGeom prst="rect">
            <a:avLst/>
          </a:prstGeom>
          <a:solidFill>
            <a:srgbClr val="04305C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296893" y="2469642"/>
            <a:ext cx="1275855" cy="1023873"/>
          </a:xfrm>
          <a:custGeom>
            <a:avLst/>
            <a:gdLst/>
            <a:ahLst/>
            <a:cxnLst/>
            <a:rect l="l" t="t" r="r" b="b"/>
            <a:pathLst>
              <a:path w="1913782" h="1535810">
                <a:moveTo>
                  <a:pt x="0" y="0"/>
                </a:moveTo>
                <a:lnTo>
                  <a:pt x="1913782" y="0"/>
                </a:lnTo>
                <a:lnTo>
                  <a:pt x="1913782" y="1535810"/>
                </a:lnTo>
                <a:lnTo>
                  <a:pt x="0" y="153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887971" y="2407939"/>
            <a:ext cx="997765" cy="1088966"/>
          </a:xfrm>
          <a:custGeom>
            <a:avLst/>
            <a:gdLst/>
            <a:ahLst/>
            <a:cxnLst/>
            <a:rect l="l" t="t" r="r" b="b"/>
            <a:pathLst>
              <a:path w="1496648" h="1633449">
                <a:moveTo>
                  <a:pt x="0" y="0"/>
                </a:moveTo>
                <a:lnTo>
                  <a:pt x="1496648" y="0"/>
                </a:lnTo>
                <a:lnTo>
                  <a:pt x="1496648" y="1633450"/>
                </a:lnTo>
                <a:lnTo>
                  <a:pt x="0" y="16334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83220" y="2452767"/>
            <a:ext cx="1496973" cy="1044138"/>
          </a:xfrm>
          <a:custGeom>
            <a:avLst/>
            <a:gdLst/>
            <a:ahLst/>
            <a:cxnLst/>
            <a:rect l="l" t="t" r="r" b="b"/>
            <a:pathLst>
              <a:path w="2245459" h="1566207">
                <a:moveTo>
                  <a:pt x="0" y="0"/>
                </a:moveTo>
                <a:lnTo>
                  <a:pt x="2245458" y="0"/>
                </a:lnTo>
                <a:lnTo>
                  <a:pt x="2245458" y="1566208"/>
                </a:lnTo>
                <a:lnTo>
                  <a:pt x="0" y="1566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439089" y="2402622"/>
            <a:ext cx="989986" cy="1090893"/>
          </a:xfrm>
          <a:custGeom>
            <a:avLst/>
            <a:gdLst/>
            <a:ahLst/>
            <a:cxnLst/>
            <a:rect l="l" t="t" r="r" b="b"/>
            <a:pathLst>
              <a:path w="1484979" h="1636340">
                <a:moveTo>
                  <a:pt x="0" y="0"/>
                </a:moveTo>
                <a:lnTo>
                  <a:pt x="1484979" y="0"/>
                </a:lnTo>
                <a:lnTo>
                  <a:pt x="1484979" y="1636340"/>
                </a:lnTo>
                <a:lnTo>
                  <a:pt x="0" y="163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8556" y="1625050"/>
            <a:ext cx="10797644" cy="261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960"/>
              </a:lnSpc>
              <a:spcBef>
                <a:spcPct val="0"/>
              </a:spcBef>
            </a:pPr>
            <a:r>
              <a:rPr lang="en-US" spc="339" dirty="0">
                <a:solidFill>
                  <a:srgbClr val="000000"/>
                </a:solidFill>
                <a:latin typeface="Heebo" pitchFamily="2" charset="-79"/>
                <a:ea typeface="Open Sans 2"/>
                <a:cs typeface="Heebo" pitchFamily="2" charset="-79"/>
                <a:sym typeface="Open Sans 2"/>
              </a:rPr>
              <a:t>What do we need to know before we try to understand the member journey?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54708" y="3685926"/>
            <a:ext cx="2322834" cy="720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Heebo" pitchFamily="2" charset="-79"/>
                <a:ea typeface="Open Sans 2"/>
                <a:cs typeface="Heebo" pitchFamily="2" charset="-79"/>
                <a:sym typeface="Open Sans 2"/>
              </a:rPr>
              <a:t>What are we trying to achieve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5896" y="3690276"/>
            <a:ext cx="2483552" cy="720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Heebo" pitchFamily="2" charset="-79"/>
                <a:ea typeface="Open Sans 2"/>
                <a:cs typeface="Heebo" pitchFamily="2" charset="-79"/>
                <a:sym typeface="Open Sans 2"/>
              </a:rPr>
              <a:t>Who owns the member journey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04192" y="3693982"/>
            <a:ext cx="2261259" cy="720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799"/>
              </a:lnSpc>
            </a:pPr>
            <a:r>
              <a:rPr lang="en-US" sz="2400" b="1" dirty="0">
                <a:solidFill>
                  <a:srgbClr val="000000"/>
                </a:solidFill>
                <a:latin typeface="Heebo" pitchFamily="2" charset="-79"/>
                <a:ea typeface="Open Sans 2"/>
                <a:cs typeface="Heebo" pitchFamily="2" charset="-79"/>
                <a:sym typeface="Open Sans 2"/>
              </a:rPr>
              <a:t>Who will we want to engage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82802" y="3685926"/>
            <a:ext cx="2116130" cy="720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Heebo" pitchFamily="2" charset="-79"/>
                <a:ea typeface="Open Sans 2"/>
                <a:cs typeface="Heebo" pitchFamily="2" charset="-79"/>
                <a:sym typeface="Open Sans 2"/>
              </a:rPr>
              <a:t>What data do we have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5800" y="951952"/>
            <a:ext cx="9201054" cy="74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00"/>
              </a:lnSpc>
            </a:pPr>
            <a:r>
              <a:rPr lang="en-US" sz="6600" spc="-141" dirty="0">
                <a:solidFill>
                  <a:srgbClr val="1917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League Spartan"/>
                <a:cs typeface="Heebo ExtraBold" pitchFamily="2" charset="-79"/>
                <a:sym typeface="League Spartan"/>
              </a:rPr>
              <a:t>Before We Begin . . 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19250" y="5800991"/>
            <a:ext cx="12192000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706"/>
              </a:lnSpc>
              <a:spcBef>
                <a:spcPts val="2029"/>
              </a:spcBef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Open Sans 1 Italics"/>
                <a:cs typeface="Heebo ExtraBold" pitchFamily="2" charset="-79"/>
                <a:sym typeface="Open Sans 1 Italics"/>
              </a:rPr>
              <a:t>The member’s journey didn’t begin &amp; won’t end with joining!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7E8C7A6-0FF6-B896-1F44-09D8909AC5C6}"/>
              </a:ext>
            </a:extLst>
          </p:cNvPr>
          <p:cNvSpPr/>
          <p:nvPr/>
        </p:nvSpPr>
        <p:spPr>
          <a:xfrm>
            <a:off x="115503" y="105878"/>
            <a:ext cx="11954577" cy="6651057"/>
          </a:xfrm>
          <a:prstGeom prst="rect">
            <a:avLst/>
          </a:prstGeom>
          <a:solidFill>
            <a:srgbClr val="62A25D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852B19-707D-97F4-4104-0A8C6C2E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7" y="1984375"/>
            <a:ext cx="10515600" cy="1325563"/>
          </a:xfrm>
        </p:spPr>
        <p:txBody>
          <a:bodyPr/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your target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>
                <a:solidFill>
                  <a:srgbClr val="043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AUDIENCES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199EECD-C47C-711E-A393-472815349349}"/>
              </a:ext>
            </a:extLst>
          </p:cNvPr>
          <p:cNvSpPr txBox="1"/>
          <p:nvPr/>
        </p:nvSpPr>
        <p:spPr>
          <a:xfrm>
            <a:off x="1057275" y="4048954"/>
            <a:ext cx="10418762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60"/>
              </a:lnSpc>
              <a:spcBef>
                <a:spcPts val="3044"/>
              </a:spcBef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" pitchFamily="2" charset="-79"/>
                <a:ea typeface="Open Sans 1 Italics"/>
                <a:cs typeface="Heebo" pitchFamily="2" charset="-79"/>
                <a:sym typeface="Open Sans 1 Italics"/>
              </a:rPr>
              <a:t>Members, prospects, clients, stakeholders, volunteers, attendees, customers, subject matter experts, etc. </a:t>
            </a:r>
            <a:b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" pitchFamily="2" charset="-79"/>
                <a:ea typeface="Open Sans 1 Italics"/>
                <a:cs typeface="Heebo" pitchFamily="2" charset="-79"/>
                <a:sym typeface="Open Sans 1 Italics"/>
              </a:rPr>
            </a:b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" pitchFamily="2" charset="-79"/>
                <a:ea typeface="Open Sans 1 Italics"/>
                <a:cs typeface="Heebo" pitchFamily="2" charset="-79"/>
                <a:sym typeface="Open Sans 1 Italics"/>
              </a:rPr>
              <a:t>WHO are you really targeting??</a:t>
            </a:r>
          </a:p>
        </p:txBody>
      </p:sp>
    </p:spTree>
    <p:extLst>
      <p:ext uri="{BB962C8B-B14F-4D97-AF65-F5344CB8AC3E}">
        <p14:creationId xmlns:p14="http://schemas.microsoft.com/office/powerpoint/2010/main" val="158315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7EE2-274F-8EB1-B613-A57E41AF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544A-4F2E-1E38-F11B-D0D42FCD1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25B84DD-FFBF-BAA1-4245-B65F4CDF1B8B}"/>
              </a:ext>
            </a:extLst>
          </p:cNvPr>
          <p:cNvSpPr/>
          <p:nvPr/>
        </p:nvSpPr>
        <p:spPr>
          <a:xfrm>
            <a:off x="390525" y="420332"/>
            <a:ext cx="11420475" cy="5729287"/>
          </a:xfrm>
          <a:prstGeom prst="rect">
            <a:avLst/>
          </a:prstGeom>
          <a:solidFill>
            <a:srgbClr val="FFC924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D80664F-D2E1-2EDD-4963-78C671F7763C}"/>
              </a:ext>
            </a:extLst>
          </p:cNvPr>
          <p:cNvSpPr txBox="1"/>
          <p:nvPr/>
        </p:nvSpPr>
        <p:spPr>
          <a:xfrm>
            <a:off x="838200" y="2406016"/>
            <a:ext cx="4099560" cy="2932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8925" lvl="1">
              <a:lnSpc>
                <a:spcPct val="114000"/>
              </a:lnSpc>
            </a:pPr>
            <a:r>
              <a:rPr lang="en-US" sz="2800" b="1" dirty="0"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Who do you want to engage with? </a:t>
            </a:r>
          </a:p>
          <a:p>
            <a:pPr marL="288925" lvl="1">
              <a:lnSpc>
                <a:spcPct val="114000"/>
              </a:lnSpc>
            </a:pPr>
            <a:endParaRPr lang="en-US" sz="2800" b="1" dirty="0">
              <a:latin typeface="Heebo" pitchFamily="2" charset="-79"/>
              <a:ea typeface="Open Sans 1"/>
              <a:cs typeface="Heebo" pitchFamily="2" charset="-79"/>
              <a:sym typeface="Open Sans 1"/>
            </a:endParaRPr>
          </a:p>
          <a:p>
            <a:pPr marL="288925" lvl="1">
              <a:lnSpc>
                <a:spcPct val="114000"/>
              </a:lnSpc>
            </a:pPr>
            <a:r>
              <a:rPr lang="en-US" sz="2800" b="1" dirty="0">
                <a:latin typeface="Heebo" pitchFamily="2" charset="-79"/>
                <a:ea typeface="Open Sans 1"/>
                <a:cs typeface="Heebo" pitchFamily="2" charset="-79"/>
                <a:sym typeface="Open Sans 1"/>
              </a:rPr>
              <a:t>But more importantly who needs, or would benefit from you?</a:t>
            </a:r>
            <a:endParaRPr lang="en-US" sz="3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3485396-BBF5-5C9D-6F9D-C9C668A2B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t="-375" r="2697"/>
          <a:stretch/>
        </p:blipFill>
        <p:spPr bwMode="auto">
          <a:xfrm>
            <a:off x="5238805" y="943504"/>
            <a:ext cx="5952662" cy="46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5DFE374-764F-9D95-B65F-4D70719037DE}"/>
              </a:ext>
            </a:extLst>
          </p:cNvPr>
          <p:cNvSpPr txBox="1"/>
          <p:nvPr/>
        </p:nvSpPr>
        <p:spPr>
          <a:xfrm>
            <a:off x="1102160" y="943504"/>
            <a:ext cx="4623645" cy="1285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655"/>
              </a:lnSpc>
            </a:pPr>
            <a:r>
              <a:rPr lang="en-US" sz="5400" b="1" spc="-11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League Spartan"/>
                <a:cs typeface="Heebo ExtraBold" pitchFamily="2" charset="-79"/>
                <a:sym typeface="League Spartan"/>
              </a:rPr>
              <a:t>Target</a:t>
            </a:r>
          </a:p>
          <a:p>
            <a:pPr defTabSz="609630">
              <a:lnSpc>
                <a:spcPts val="4655"/>
              </a:lnSpc>
            </a:pPr>
            <a:r>
              <a:rPr lang="en-US" sz="5400" b="1" spc="-11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 ExtraBold" pitchFamily="2" charset="-79"/>
                <a:ea typeface="League Spartan"/>
                <a:cs typeface="Heebo ExtraBold" pitchFamily="2" charset="-79"/>
                <a:sym typeface="League Spartan"/>
              </a:rPr>
              <a:t>Personas</a:t>
            </a:r>
          </a:p>
        </p:txBody>
      </p:sp>
    </p:spTree>
    <p:extLst>
      <p:ext uri="{BB962C8B-B14F-4D97-AF65-F5344CB8AC3E}">
        <p14:creationId xmlns:p14="http://schemas.microsoft.com/office/powerpoint/2010/main" val="213411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 BRAND COLORS">
      <a:dk1>
        <a:sysClr val="windowText" lastClr="000000"/>
      </a:dk1>
      <a:lt1>
        <a:sysClr val="window" lastClr="FFFFFF"/>
      </a:lt1>
      <a:dk2>
        <a:srgbClr val="04305C"/>
      </a:dk2>
      <a:lt2>
        <a:srgbClr val="EFEFEF"/>
      </a:lt2>
      <a:accent1>
        <a:srgbClr val="04305C"/>
      </a:accent1>
      <a:accent2>
        <a:srgbClr val="00539B"/>
      </a:accent2>
      <a:accent3>
        <a:srgbClr val="BF311A"/>
      </a:accent3>
      <a:accent4>
        <a:srgbClr val="5EA157"/>
      </a:accent4>
      <a:accent5>
        <a:srgbClr val="EA7229"/>
      </a:accent5>
      <a:accent6>
        <a:srgbClr val="995FA3"/>
      </a:accent6>
      <a:hlink>
        <a:srgbClr val="00539B"/>
      </a:hlink>
      <a:folHlink>
        <a:srgbClr val="04305C"/>
      </a:folHlink>
    </a:clrScheme>
    <a:fontScheme name="CEC BRAND">
      <a:majorFont>
        <a:latin typeface="Heebo ExtraBold"/>
        <a:ea typeface=""/>
        <a:cs typeface=""/>
      </a:majorFont>
      <a:minorFont>
        <a:latin typeface="Hee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8" ma:contentTypeDescription="Create a new document." ma:contentTypeScope="" ma:versionID="34bfe30aa123d13d2d2a3359c0f324ff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edd8ae9c7dbbdc40044d1699f611041d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9e0dcc-075b-4be2-a307-94eac9fb4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d29f-fb3e-4a65-81b0-fe23f878fada}" ma:internalName="TaxCatchAll" ma:showField="CatchAllData" ma:web="a27e65b1-c2a8-44b8-81d9-7882bc18d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46139-ECEC-49AC-8C71-A39F6BEB7D6C}">
  <ds:schemaRefs>
    <ds:schemaRef ds:uri="55d90b30-3abf-45d6-a953-62c750a1e836"/>
    <ds:schemaRef ds:uri="a27e65b1-c2a8-44b8-81d9-7882bc18de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9D6607-3EBA-42A7-B70B-45FFD18317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619</Words>
  <Application>Microsoft Office PowerPoint</Application>
  <PresentationFormat>Widescreen</PresentationFormat>
  <Paragraphs>117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Arimo</vt:lpstr>
      <vt:lpstr>Calibri</vt:lpstr>
      <vt:lpstr>Cochocib Script Latin Pro</vt:lpstr>
      <vt:lpstr>Heebo</vt:lpstr>
      <vt:lpstr>Heebo ExtraBold</vt:lpstr>
      <vt:lpstr>Helvetica</vt:lpstr>
      <vt:lpstr>HK Grotesk Bold</vt:lpstr>
      <vt:lpstr>Ink Free</vt:lpstr>
      <vt:lpstr>Office Theme</vt:lpstr>
      <vt:lpstr>1_Office Theme</vt:lpstr>
      <vt:lpstr>Charting the  Journey</vt:lpstr>
      <vt:lpstr>PowerPoint Presentation</vt:lpstr>
      <vt:lpstr>PowerPoint Presentation</vt:lpstr>
      <vt:lpstr>PowerPoint Presentation</vt:lpstr>
      <vt:lpstr>A Member Journey Map</vt:lpstr>
      <vt:lpstr>PowerPoint Presentation</vt:lpstr>
      <vt:lpstr>PowerPoint Presentation</vt:lpstr>
      <vt:lpstr>Who are your target AUDIENCES?</vt:lpstr>
      <vt:lpstr>PowerPoint Presentation</vt:lpstr>
      <vt:lpstr>What do they really VALUE &amp; WANT?</vt:lpstr>
      <vt:lpstr>How will we know  WHAT  THEY  WANT</vt:lpstr>
      <vt:lpstr>Current State MAP!</vt:lpstr>
      <vt:lpstr>Current State Mapping</vt:lpstr>
      <vt:lpstr>Current State  Map</vt:lpstr>
      <vt:lpstr>The Member Journey</vt:lpstr>
      <vt:lpstr>There is a lot more to it . . .</vt:lpstr>
      <vt:lpstr>The Loyal Member Journey</vt:lpstr>
      <vt:lpstr>PowerPoint Presentation</vt:lpstr>
      <vt:lpstr>PowerPoint Presentation</vt:lpstr>
      <vt:lpstr>PowerPoint Presentation</vt:lpstr>
      <vt:lpstr>PowerPoint Presentation</vt:lpstr>
      <vt:lpstr>Future State MAP!</vt:lpstr>
      <vt:lpstr>Focus on just ONE audience!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Lara Fahey</dc:creator>
  <cp:lastModifiedBy>Elisa Pratt</cp:lastModifiedBy>
  <cp:revision>25</cp:revision>
  <dcterms:created xsi:type="dcterms:W3CDTF">2023-09-25T02:09:25Z</dcterms:created>
  <dcterms:modified xsi:type="dcterms:W3CDTF">2024-08-01T21:10:57Z</dcterms:modified>
</cp:coreProperties>
</file>