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5" r:id="rId4"/>
  </p:sldMasterIdLst>
  <p:handoutMasterIdLst>
    <p:handoutMasterId r:id="rId50"/>
  </p:handoutMasterIdLst>
  <p:sldIdLst>
    <p:sldId id="256" r:id="rId5"/>
    <p:sldId id="280" r:id="rId6"/>
    <p:sldId id="269" r:id="rId7"/>
    <p:sldId id="273" r:id="rId8"/>
    <p:sldId id="266" r:id="rId9"/>
    <p:sldId id="284" r:id="rId10"/>
    <p:sldId id="301" r:id="rId11"/>
    <p:sldId id="272" r:id="rId12"/>
    <p:sldId id="281" r:id="rId13"/>
    <p:sldId id="297" r:id="rId14"/>
    <p:sldId id="286" r:id="rId15"/>
    <p:sldId id="290" r:id="rId16"/>
    <p:sldId id="298" r:id="rId17"/>
    <p:sldId id="276" r:id="rId18"/>
    <p:sldId id="285" r:id="rId19"/>
    <p:sldId id="265" r:id="rId20"/>
    <p:sldId id="283" r:id="rId21"/>
    <p:sldId id="287" r:id="rId22"/>
    <p:sldId id="291" r:id="rId23"/>
    <p:sldId id="292" r:id="rId24"/>
    <p:sldId id="293" r:id="rId25"/>
    <p:sldId id="294" r:id="rId26"/>
    <p:sldId id="295" r:id="rId27"/>
    <p:sldId id="277" r:id="rId28"/>
    <p:sldId id="261" r:id="rId29"/>
    <p:sldId id="257" r:id="rId30"/>
    <p:sldId id="289" r:id="rId31"/>
    <p:sldId id="300" r:id="rId32"/>
    <p:sldId id="304" r:id="rId33"/>
    <p:sldId id="263" r:id="rId34"/>
    <p:sldId id="311" r:id="rId35"/>
    <p:sldId id="308" r:id="rId36"/>
    <p:sldId id="302" r:id="rId37"/>
    <p:sldId id="303" r:id="rId38"/>
    <p:sldId id="279" r:id="rId39"/>
    <p:sldId id="278" r:id="rId40"/>
    <p:sldId id="307" r:id="rId41"/>
    <p:sldId id="267" r:id="rId42"/>
    <p:sldId id="305" r:id="rId43"/>
    <p:sldId id="309" r:id="rId44"/>
    <p:sldId id="312" r:id="rId45"/>
    <p:sldId id="310" r:id="rId46"/>
    <p:sldId id="268" r:id="rId47"/>
    <p:sldId id="282"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05C"/>
    <a:srgbClr val="00539B"/>
    <a:srgbClr val="FF6600"/>
    <a:srgbClr val="62A2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57" autoAdjust="0"/>
  </p:normalViewPr>
  <p:slideViewPr>
    <p:cSldViewPr snapToGrid="0">
      <p:cViewPr>
        <p:scale>
          <a:sx n="87" d="100"/>
          <a:sy n="87" d="100"/>
        </p:scale>
        <p:origin x="1392" y="354"/>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3CE51-0000-9571-D6A3-BA5C10A9D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9DD31BB-34CE-4421-0392-F156F753E2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FEF57B-1DCF-4B76-426C-0553029A2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3520D-907A-481A-8942-7BFA971793AF}" type="slidenum">
              <a:rPr lang="en-US" smtClean="0"/>
              <a:t>‹#›</a:t>
            </a:fld>
            <a:endParaRPr lang="en-US"/>
          </a:p>
        </p:txBody>
      </p:sp>
      <p:sp>
        <p:nvSpPr>
          <p:cNvPr id="6" name="Date Placeholder 5">
            <a:extLst>
              <a:ext uri="{FF2B5EF4-FFF2-40B4-BE49-F238E27FC236}">
                <a16:creationId xmlns:a16="http://schemas.microsoft.com/office/drawing/2014/main" id="{42A0E37E-F1A2-2A4D-944E-E152D9F41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BBD16-0C02-45EF-B4CB-D597E10E2EC2}" type="datetimeFigureOut">
              <a:rPr lang="en-US" smtClean="0"/>
              <a:t>7/22/2024</a:t>
            </a:fld>
            <a:endParaRPr lang="en-US"/>
          </a:p>
        </p:txBody>
      </p:sp>
    </p:spTree>
    <p:extLst>
      <p:ext uri="{BB962C8B-B14F-4D97-AF65-F5344CB8AC3E}">
        <p14:creationId xmlns:p14="http://schemas.microsoft.com/office/powerpoint/2010/main" val="34222622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0150E-AEA0-B6CB-E63F-CB17F2C5081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602B0-3091-2144-2BBB-5D267142FE96}"/>
              </a:ext>
            </a:extLst>
          </p:cNvPr>
          <p:cNvSpPr>
            <a:spLocks noGrp="1"/>
          </p:cNvSpPr>
          <p:nvPr>
            <p:ph type="ctrTitle"/>
          </p:nvPr>
        </p:nvSpPr>
        <p:spPr>
          <a:xfrm>
            <a:off x="1524000" y="1171852"/>
            <a:ext cx="9144000" cy="30636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E5622-3F8A-DBE7-4800-C4AB2DAF6335}"/>
              </a:ext>
            </a:extLst>
          </p:cNvPr>
          <p:cNvSpPr>
            <a:spLocks noGrp="1"/>
          </p:cNvSpPr>
          <p:nvPr>
            <p:ph type="subTitle" idx="1"/>
          </p:nvPr>
        </p:nvSpPr>
        <p:spPr>
          <a:xfrm>
            <a:off x="1524000" y="4424668"/>
            <a:ext cx="9144000" cy="15154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276932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A64268-80F4-1B70-B2BA-C4A9A9952F44}"/>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15" name="Picture Placeholder 10">
            <a:extLst>
              <a:ext uri="{FF2B5EF4-FFF2-40B4-BE49-F238E27FC236}">
                <a16:creationId xmlns:a16="http://schemas.microsoft.com/office/drawing/2014/main" id="{F8BF91A5-861E-E2F4-29CE-97A92FB78F1B}"/>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6E0C0EFE-2285-2CDE-55D3-00B18B105EEC}"/>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7" name="Picture Placeholder 10">
            <a:extLst>
              <a:ext uri="{FF2B5EF4-FFF2-40B4-BE49-F238E27FC236}">
                <a16:creationId xmlns:a16="http://schemas.microsoft.com/office/drawing/2014/main" id="{6D382D74-A7A6-F51B-4B5E-81563F78C029}"/>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8" name="Picture Placeholder 10">
            <a:extLst>
              <a:ext uri="{FF2B5EF4-FFF2-40B4-BE49-F238E27FC236}">
                <a16:creationId xmlns:a16="http://schemas.microsoft.com/office/drawing/2014/main" id="{2AA6469F-AD1F-C37D-D15D-288784317C5A}"/>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05661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2" name="Picture Placeholder 10">
            <a:extLst>
              <a:ext uri="{FF2B5EF4-FFF2-40B4-BE49-F238E27FC236}">
                <a16:creationId xmlns:a16="http://schemas.microsoft.com/office/drawing/2014/main" id="{817426E7-B341-4A68-BD0D-E7A23780EE8F}"/>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A9ED7346-248B-27EC-8BBA-DFAC52A2B6C5}"/>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4" name="Picture Placeholder 10">
            <a:extLst>
              <a:ext uri="{FF2B5EF4-FFF2-40B4-BE49-F238E27FC236}">
                <a16:creationId xmlns:a16="http://schemas.microsoft.com/office/drawing/2014/main" id="{E0CF084B-42A8-540E-B9EE-45F3197AF91C}"/>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5" name="Picture Placeholder 10">
            <a:extLst>
              <a:ext uri="{FF2B5EF4-FFF2-40B4-BE49-F238E27FC236}">
                <a16:creationId xmlns:a16="http://schemas.microsoft.com/office/drawing/2014/main" id="{FCFB71FE-87B4-5748-E5C4-DFBA68D75ED2}"/>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85813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2F9D2F-5082-DEED-5CB3-36145F66D6A0}"/>
              </a:ext>
            </a:extLst>
          </p:cNvPr>
          <p:cNvSpPr/>
          <p:nvPr userDrawn="1"/>
        </p:nvSpPr>
        <p:spPr>
          <a:xfrm>
            <a:off x="0" y="194270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8E1FA2-82A3-6459-041B-48329E4C4B2F}"/>
              </a:ext>
            </a:extLst>
          </p:cNvPr>
          <p:cNvSpPr/>
          <p:nvPr userDrawn="1"/>
        </p:nvSpPr>
        <p:spPr>
          <a:xfrm>
            <a:off x="0" y="2404313"/>
            <a:ext cx="12192000" cy="3731003"/>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68103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2649595"/>
            <a:ext cx="5181600" cy="3443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2649593"/>
            <a:ext cx="5181600" cy="34432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64DCF0E-7C9D-9C7C-2BFE-20814CCE6B92}"/>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7" name="Slide Number Placeholder 3">
            <a:extLst>
              <a:ext uri="{FF2B5EF4-FFF2-40B4-BE49-F238E27FC236}">
                <a16:creationId xmlns:a16="http://schemas.microsoft.com/office/drawing/2014/main" id="{22FD48F6-CBCD-ED15-E24A-CD30957FA94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8" name="Picture 7" descr="A blue text on a black background&#10;&#10;Description automatically generated">
            <a:extLst>
              <a:ext uri="{FF2B5EF4-FFF2-40B4-BE49-F238E27FC236}">
                <a16:creationId xmlns:a16="http://schemas.microsoft.com/office/drawing/2014/main" id="{3847F045-2C5A-929D-1C95-052E2E6AF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65671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34100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96252D-EDEC-905B-587B-A48D88527F2A}"/>
              </a:ext>
            </a:extLst>
          </p:cNvPr>
          <p:cNvSpPr/>
          <p:nvPr userDrawn="1"/>
        </p:nvSpPr>
        <p:spPr>
          <a:xfrm>
            <a:off x="0" y="0"/>
            <a:ext cx="12192000" cy="68580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149978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93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46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185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06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48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7A9ED-09A2-3039-6671-A31B67608A5D}"/>
              </a:ext>
            </a:extLst>
          </p:cNvPr>
          <p:cNvSpPr/>
          <p:nvPr userDrawn="1"/>
        </p:nvSpPr>
        <p:spPr>
          <a:xfrm>
            <a:off x="0" y="2890685"/>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7A28A9-F6E1-8622-3038-BC95CD185B22}"/>
              </a:ext>
            </a:extLst>
          </p:cNvPr>
          <p:cNvSpPr/>
          <p:nvPr userDrawn="1"/>
        </p:nvSpPr>
        <p:spPr>
          <a:xfrm>
            <a:off x="0" y="242907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3D87D4-F269-B07C-AB87-EAEFED556AC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ECD4D5C-CAF1-9D3F-FE93-99A749BE7E9C}"/>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21019A5-DD24-B089-CE97-F5DA4B1075B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0D2C0DBF-A663-5D4A-FF76-EA34B45C2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3866643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36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4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517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393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831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45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25EBD9-45B5-7672-5772-7749936D54BC}"/>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6" name="Title 1">
            <a:extLst>
              <a:ext uri="{FF2B5EF4-FFF2-40B4-BE49-F238E27FC236}">
                <a16:creationId xmlns:a16="http://schemas.microsoft.com/office/drawing/2014/main" id="{D6727436-B0E8-9651-BA6D-4A1FCEA16B77}"/>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8BCC5F79-768A-8DB3-9C8C-3997E08A8C90}"/>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3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1973CE-D947-3B51-00BB-1633EAD181DD}"/>
              </a:ext>
            </a:extLst>
          </p:cNvPr>
          <p:cNvSpPr/>
          <p:nvPr userDrawn="1"/>
        </p:nvSpPr>
        <p:spPr>
          <a:xfrm>
            <a:off x="0" y="538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0"/>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D09A8AD9-AF34-DA05-925B-4228BA0210D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1" name="Title 1">
            <a:extLst>
              <a:ext uri="{FF2B5EF4-FFF2-40B4-BE49-F238E27FC236}">
                <a16:creationId xmlns:a16="http://schemas.microsoft.com/office/drawing/2014/main" id="{923DCFB2-7599-33EF-B290-2D98DA7B5018}"/>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E12E880-60C1-0575-87AA-420EAAF16F83}"/>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69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DF590-918F-C53E-78A1-9AA17A6B65B3}"/>
              </a:ext>
            </a:extLst>
          </p:cNvPr>
          <p:cNvSpPr/>
          <p:nvPr userDrawn="1"/>
        </p:nvSpPr>
        <p:spPr>
          <a:xfrm>
            <a:off x="0" y="585629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6086475"/>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D3299CD3-728E-0538-38A1-996FD9CB465D}"/>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9" name="Title 1">
            <a:extLst>
              <a:ext uri="{FF2B5EF4-FFF2-40B4-BE49-F238E27FC236}">
                <a16:creationId xmlns:a16="http://schemas.microsoft.com/office/drawing/2014/main" id="{D031D34B-3C35-0B5C-5B85-8ED54B249B83}"/>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CC7F5016-F949-8285-9162-9CC68501D62C}"/>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7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8343331"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8624603" y="736849"/>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4683525" y="3198198"/>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ACD1BCD-9256-F759-C25F-D59E418AF653}"/>
              </a:ext>
            </a:extLst>
          </p:cNvPr>
          <p:cNvSpPr/>
          <p:nvPr userDrawn="1"/>
        </p:nvSpPr>
        <p:spPr>
          <a:xfrm>
            <a:off x="407988" y="390617"/>
            <a:ext cx="8070187"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5C0F110-C9CA-F75F-5D90-43B87FC913D5}"/>
              </a:ext>
            </a:extLst>
          </p:cNvPr>
          <p:cNvSpPr>
            <a:spLocks noGrp="1"/>
          </p:cNvSpPr>
          <p:nvPr>
            <p:ph type="body" idx="1"/>
          </p:nvPr>
        </p:nvSpPr>
        <p:spPr>
          <a:xfrm>
            <a:off x="638790" y="736850"/>
            <a:ext cx="7200137"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022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0"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281271" y="736847"/>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650470" y="3198197"/>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F28766-44CF-F6E6-6118-CF4AC932B003}"/>
              </a:ext>
            </a:extLst>
          </p:cNvPr>
          <p:cNvSpPr/>
          <p:nvPr userDrawn="1"/>
        </p:nvSpPr>
        <p:spPr>
          <a:xfrm>
            <a:off x="3728620" y="390617"/>
            <a:ext cx="8055391"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3848667" y="736848"/>
            <a:ext cx="7661745"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33116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A79AA-16AB-88B3-7461-D4D9DA80675F}"/>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B545CE3F-1FC2-51B1-37D2-59FCC4114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7" name="Picture Placeholder 6">
            <a:extLst>
              <a:ext uri="{FF2B5EF4-FFF2-40B4-BE49-F238E27FC236}">
                <a16:creationId xmlns:a16="http://schemas.microsoft.com/office/drawing/2014/main" id="{3CF9DA15-3055-39B5-3998-833CC3CA59C0}"/>
              </a:ext>
            </a:extLst>
          </p:cNvPr>
          <p:cNvSpPr>
            <a:spLocks noGrp="1"/>
          </p:cNvSpPr>
          <p:nvPr>
            <p:ph type="pic" sz="quarter" idx="10"/>
          </p:nvPr>
        </p:nvSpPr>
        <p:spPr>
          <a:xfrm>
            <a:off x="5097518" y="681037"/>
            <a:ext cx="6254696" cy="5187952"/>
          </a:xfrm>
        </p:spPr>
        <p:txBody>
          <a:bodyPr/>
          <a:lstStyle/>
          <a:p>
            <a:endParaRPr lang="en-US"/>
          </a:p>
        </p:txBody>
      </p:sp>
      <p:sp>
        <p:nvSpPr>
          <p:cNvPr id="9" name="Text Placeholder 2">
            <a:extLst>
              <a:ext uri="{FF2B5EF4-FFF2-40B4-BE49-F238E27FC236}">
                <a16:creationId xmlns:a16="http://schemas.microsoft.com/office/drawing/2014/main" id="{9B68271B-B80D-04D2-36AF-0ABD5DFCAAD5}"/>
              </a:ext>
            </a:extLst>
          </p:cNvPr>
          <p:cNvSpPr>
            <a:spLocks noGrp="1"/>
          </p:cNvSpPr>
          <p:nvPr>
            <p:ph idx="1"/>
          </p:nvPr>
        </p:nvSpPr>
        <p:spPr>
          <a:xfrm>
            <a:off x="838200" y="1805878"/>
            <a:ext cx="4088907" cy="4063111"/>
          </a:xfrm>
          <a:prstGeom prst="rect">
            <a:avLst/>
          </a:prstGeom>
        </p:spPr>
        <p:txBody>
          <a:bodyPr vert="horz" lIns="91440" tIns="45720" rIns="91440" bIns="45720" rtlCol="0">
            <a:noAutofit/>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4F4F6E96-4A05-E8DE-E2B1-91F27B713120}"/>
              </a:ext>
            </a:extLst>
          </p:cNvPr>
          <p:cNvSpPr>
            <a:spLocks noGrp="1"/>
          </p:cNvSpPr>
          <p:nvPr>
            <p:ph type="title"/>
          </p:nvPr>
        </p:nvSpPr>
        <p:spPr>
          <a:xfrm>
            <a:off x="838200" y="681037"/>
            <a:ext cx="4088907" cy="1009651"/>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128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0254D8-39ED-AAEC-7AC8-AB239107376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584B9712-EBDA-81B0-9F6E-DC6236E4CF6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2597ED06-BD00-60E3-2145-110E9ACC4009}"/>
              </a:ext>
            </a:extLst>
          </p:cNvPr>
          <p:cNvSpPr>
            <a:spLocks noGrp="1"/>
          </p:cNvSpPr>
          <p:nvPr>
            <p:ph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326611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592054C-E070-1379-6088-38921149659F}"/>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1646B86-6580-2996-C524-3A6E82B856E7}"/>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8" r:id="rId4"/>
    <p:sldLayoutId id="2147483654" r:id="rId5"/>
    <p:sldLayoutId id="2147483661" r:id="rId6"/>
    <p:sldLayoutId id="2147483651" r:id="rId7"/>
    <p:sldLayoutId id="2147483656" r:id="rId8"/>
    <p:sldLayoutId id="2147483660" r:id="rId9"/>
    <p:sldLayoutId id="2147483662" r:id="rId10"/>
    <p:sldLayoutId id="2147483663" r:id="rId11"/>
    <p:sldLayoutId id="2147483652" r:id="rId12"/>
    <p:sldLayoutId id="2147483653"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77446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2.jpeg"/><Relationship Id="rId1" Type="http://schemas.openxmlformats.org/officeDocument/2006/relationships/slideLayout" Target="../slideLayouts/slideLayout21.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a:xfrm>
            <a:off x="1524000" y="1897187"/>
            <a:ext cx="9144000" cy="3063625"/>
          </a:xfrm>
        </p:spPr>
        <p:txBody>
          <a:bodyPr>
            <a:noAutofit/>
          </a:bodyPr>
          <a:lstStyle/>
          <a:p>
            <a:pPr defTabSz="609630">
              <a:lnSpc>
                <a:spcPct val="100000"/>
              </a:lnSpc>
            </a:pPr>
            <a:r>
              <a:rPr lang="en-US" dirty="0">
                <a:solidFill>
                  <a:srgbClr val="191769"/>
                </a:solidFill>
                <a:latin typeface="Heebo ExtraBold" pitchFamily="2" charset="-79"/>
                <a:ea typeface="League Spartan"/>
                <a:cs typeface="Heebo ExtraBold" pitchFamily="2" charset="-79"/>
                <a:sym typeface="League Spartan"/>
              </a:rPr>
              <a:t>Navigating the New Rules </a:t>
            </a:r>
            <a:br>
              <a:rPr lang="en-US" dirty="0">
                <a:solidFill>
                  <a:srgbClr val="191769"/>
                </a:solidFill>
                <a:latin typeface="Heebo ExtraBold" pitchFamily="2" charset="-79"/>
                <a:ea typeface="League Spartan"/>
                <a:cs typeface="Heebo ExtraBold" pitchFamily="2" charset="-79"/>
                <a:sym typeface="League Spartan"/>
              </a:rPr>
            </a:br>
            <a:r>
              <a:rPr lang="en-US" dirty="0">
                <a:solidFill>
                  <a:srgbClr val="191769"/>
                </a:solidFill>
                <a:latin typeface="Heebo ExtraBold" pitchFamily="2" charset="-79"/>
                <a:ea typeface="League Spartan"/>
                <a:cs typeface="Heebo ExtraBold" pitchFamily="2" charset="-79"/>
                <a:sym typeface="League Spartan"/>
              </a:rPr>
              <a:t>&amp; Harsh Realities of</a:t>
            </a:r>
            <a:br>
              <a:rPr lang="en-US" dirty="0">
                <a:solidFill>
                  <a:srgbClr val="191769"/>
                </a:solidFill>
                <a:latin typeface="Heebo ExtraBold" pitchFamily="2" charset="-79"/>
                <a:ea typeface="League Spartan"/>
                <a:cs typeface="Heebo ExtraBold" pitchFamily="2" charset="-79"/>
                <a:sym typeface="League Spartan"/>
              </a:rPr>
            </a:br>
            <a:r>
              <a:rPr lang="en-US" sz="6600" spc="-381" dirty="0">
                <a:latin typeface="Heebo ExtraBold" pitchFamily="2" charset="-79"/>
                <a:ea typeface="League Spartan"/>
                <a:cs typeface="Heebo ExtraBold" pitchFamily="2" charset="-79"/>
                <a:sym typeface="League Spartan"/>
              </a:rPr>
              <a:t>MEMBER ENGAGEMENT</a:t>
            </a:r>
            <a:br>
              <a:rPr lang="en-US" sz="6600" spc="-381" dirty="0">
                <a:solidFill>
                  <a:srgbClr val="62A25D"/>
                </a:solidFill>
                <a:latin typeface="Heebo ExtraBold" pitchFamily="2" charset="-79"/>
                <a:ea typeface="League Spartan"/>
                <a:cs typeface="Heebo ExtraBold" pitchFamily="2" charset="-79"/>
                <a:sym typeface="League Spartan"/>
              </a:rPr>
            </a:br>
            <a:endParaRPr lang="en-US" dirty="0"/>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a:xfrm>
            <a:off x="1524000" y="4500868"/>
            <a:ext cx="9144000" cy="1515479"/>
          </a:xfrm>
        </p:spPr>
        <p:txBody>
          <a:bodyPr>
            <a:noAutofit/>
          </a:bodyPr>
          <a:lstStyle/>
          <a:p>
            <a:pPr>
              <a:lnSpc>
                <a:spcPts val="4400"/>
              </a:lnSpc>
            </a:pPr>
            <a:r>
              <a:rPr lang="en-US" sz="2800" dirty="0">
                <a:latin typeface="Heebo ExtraBold" pitchFamily="2" charset="-79"/>
                <a:ea typeface="Arimo Bold"/>
                <a:cs typeface="Heebo ExtraBold" pitchFamily="2" charset="-79"/>
                <a:sym typeface="Arimo Bold"/>
              </a:rPr>
              <a:t>Elisa Pratt, MA, CAE, CVF, FSAM</a:t>
            </a:r>
          </a:p>
        </p:txBody>
      </p:sp>
      <p:sp>
        <p:nvSpPr>
          <p:cNvPr id="3" name="Freeform 4">
            <a:extLst>
              <a:ext uri="{FF2B5EF4-FFF2-40B4-BE49-F238E27FC236}">
                <a16:creationId xmlns:a16="http://schemas.microsoft.com/office/drawing/2014/main" id="{DE91931E-94DA-5BAD-C2ED-26B968F7DDAB}"/>
              </a:ext>
            </a:extLst>
          </p:cNvPr>
          <p:cNvSpPr/>
          <p:nvPr/>
        </p:nvSpPr>
        <p:spPr>
          <a:xfrm>
            <a:off x="4465840" y="5047015"/>
            <a:ext cx="3260320" cy="806929"/>
          </a:xfrm>
          <a:custGeom>
            <a:avLst/>
            <a:gdLst/>
            <a:ahLst/>
            <a:cxnLst/>
            <a:rect l="l" t="t" r="r" b="b"/>
            <a:pathLst>
              <a:path w="5306939" h="1313467">
                <a:moveTo>
                  <a:pt x="0" y="0"/>
                </a:moveTo>
                <a:lnTo>
                  <a:pt x="5306940" y="0"/>
                </a:lnTo>
                <a:lnTo>
                  <a:pt x="5306940" y="1313468"/>
                </a:lnTo>
                <a:lnTo>
                  <a:pt x="0" y="131346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645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4084" y="5080165"/>
            <a:ext cx="13156463" cy="3429000"/>
          </a:xfrm>
          <a:prstGeom prst="rect">
            <a:avLst/>
          </a:prstGeom>
          <a:solidFill>
            <a:srgbClr val="04305C"/>
          </a:solidFill>
        </p:spPr>
        <p:txBody>
          <a:bodyPr/>
          <a:lstStyle/>
          <a:p>
            <a:pPr defTabSz="609630"/>
            <a:endParaRPr lang="en-US" sz="1200">
              <a:solidFill>
                <a:prstClr val="black"/>
              </a:solidFill>
              <a:latin typeface="Calibri"/>
            </a:endParaRPr>
          </a:p>
        </p:txBody>
      </p:sp>
      <p:sp>
        <p:nvSpPr>
          <p:cNvPr id="3" name="Freeform 3"/>
          <p:cNvSpPr/>
          <p:nvPr/>
        </p:nvSpPr>
        <p:spPr>
          <a:xfrm>
            <a:off x="9719083" y="2477134"/>
            <a:ext cx="1275855" cy="1023873"/>
          </a:xfrm>
          <a:custGeom>
            <a:avLst/>
            <a:gdLst/>
            <a:ahLst/>
            <a:cxnLst/>
            <a:rect l="l" t="t" r="r" b="b"/>
            <a:pathLst>
              <a:path w="1913782" h="1535810">
                <a:moveTo>
                  <a:pt x="0" y="0"/>
                </a:moveTo>
                <a:lnTo>
                  <a:pt x="1913782" y="0"/>
                </a:lnTo>
                <a:lnTo>
                  <a:pt x="1913782" y="1535810"/>
                </a:lnTo>
                <a:lnTo>
                  <a:pt x="0" y="15358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887971" y="2407939"/>
            <a:ext cx="997765" cy="1088966"/>
          </a:xfrm>
          <a:custGeom>
            <a:avLst/>
            <a:gdLst/>
            <a:ahLst/>
            <a:cxnLst/>
            <a:rect l="l" t="t" r="r" b="b"/>
            <a:pathLst>
              <a:path w="1496648" h="1633449">
                <a:moveTo>
                  <a:pt x="0" y="0"/>
                </a:moveTo>
                <a:lnTo>
                  <a:pt x="1496648" y="0"/>
                </a:lnTo>
                <a:lnTo>
                  <a:pt x="1496648" y="1633450"/>
                </a:lnTo>
                <a:lnTo>
                  <a:pt x="0" y="1633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65896" y="2440386"/>
            <a:ext cx="1496973" cy="1044138"/>
          </a:xfrm>
          <a:custGeom>
            <a:avLst/>
            <a:gdLst/>
            <a:ahLst/>
            <a:cxnLst/>
            <a:rect l="l" t="t" r="r" b="b"/>
            <a:pathLst>
              <a:path w="2245459" h="1566207">
                <a:moveTo>
                  <a:pt x="0" y="0"/>
                </a:moveTo>
                <a:lnTo>
                  <a:pt x="2245458" y="0"/>
                </a:lnTo>
                <a:lnTo>
                  <a:pt x="2245458" y="1566208"/>
                </a:lnTo>
                <a:lnTo>
                  <a:pt x="0" y="1566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896867" y="2393631"/>
            <a:ext cx="989986" cy="1090893"/>
          </a:xfrm>
          <a:custGeom>
            <a:avLst/>
            <a:gdLst/>
            <a:ahLst/>
            <a:cxnLst/>
            <a:rect l="l" t="t" r="r" b="b"/>
            <a:pathLst>
              <a:path w="1484979" h="1636340">
                <a:moveTo>
                  <a:pt x="0" y="0"/>
                </a:moveTo>
                <a:lnTo>
                  <a:pt x="1484979" y="0"/>
                </a:lnTo>
                <a:lnTo>
                  <a:pt x="1484979" y="1636340"/>
                </a:lnTo>
                <a:lnTo>
                  <a:pt x="0" y="16363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708556" y="1625050"/>
            <a:ext cx="9629543" cy="261610"/>
          </a:xfrm>
          <a:prstGeom prst="rect">
            <a:avLst/>
          </a:prstGeom>
        </p:spPr>
        <p:txBody>
          <a:bodyPr wrap="square" lIns="0" tIns="0" rIns="0" bIns="0" rtlCol="0" anchor="t">
            <a:spAutoFit/>
          </a:bodyPr>
          <a:lstStyle/>
          <a:p>
            <a:pPr defTabSz="609630">
              <a:lnSpc>
                <a:spcPts val="1960"/>
              </a:lnSpc>
              <a:spcBef>
                <a:spcPct val="0"/>
              </a:spcBef>
            </a:pPr>
            <a:r>
              <a:rPr lang="en-US" spc="339" dirty="0">
                <a:solidFill>
                  <a:srgbClr val="000000"/>
                </a:solidFill>
                <a:latin typeface="Heebo" pitchFamily="2" charset="-79"/>
                <a:ea typeface="Open Sans 2"/>
                <a:cs typeface="Heebo" pitchFamily="2" charset="-79"/>
                <a:sym typeface="Open Sans 2"/>
              </a:rPr>
              <a:t>THE END RESULT OF OUR SUCCESSFUL ENGAGEMENT EFFORTS</a:t>
            </a:r>
          </a:p>
        </p:txBody>
      </p:sp>
      <p:sp>
        <p:nvSpPr>
          <p:cNvPr id="8" name="TextBox 8"/>
          <p:cNvSpPr txBox="1"/>
          <p:nvPr/>
        </p:nvSpPr>
        <p:spPr>
          <a:xfrm>
            <a:off x="3173986" y="3785510"/>
            <a:ext cx="2322834" cy="720710"/>
          </a:xfrm>
          <a:prstGeom prst="rect">
            <a:avLst/>
          </a:prstGeom>
        </p:spPr>
        <p:txBody>
          <a:bodyPr wrap="square" lIns="0" tIns="0" rIns="0" bIns="0" rtlCol="0" anchor="t">
            <a:spAutoFit/>
          </a:bodyPr>
          <a:lstStyle/>
          <a:p>
            <a:pPr algn="ctr" defTabSz="609630">
              <a:lnSpc>
                <a:spcPts val="2799"/>
              </a:lnSpc>
              <a:spcBef>
                <a:spcPct val="0"/>
              </a:spcBef>
            </a:pPr>
            <a:r>
              <a:rPr lang="en-US" sz="2400" b="1" dirty="0">
                <a:solidFill>
                  <a:srgbClr val="000000"/>
                </a:solidFill>
                <a:latin typeface="Heebo" pitchFamily="2" charset="-79"/>
                <a:ea typeface="Open Sans 2"/>
                <a:cs typeface="Heebo" pitchFamily="2" charset="-79"/>
                <a:sym typeface="Open Sans 2"/>
              </a:rPr>
              <a:t>Aware &amp; Curious Members</a:t>
            </a:r>
          </a:p>
        </p:txBody>
      </p:sp>
      <p:sp>
        <p:nvSpPr>
          <p:cNvPr id="9" name="TextBox 9"/>
          <p:cNvSpPr txBox="1"/>
          <p:nvPr/>
        </p:nvSpPr>
        <p:spPr>
          <a:xfrm>
            <a:off x="558031" y="3785509"/>
            <a:ext cx="2116129" cy="720710"/>
          </a:xfrm>
          <a:prstGeom prst="rect">
            <a:avLst/>
          </a:prstGeom>
        </p:spPr>
        <p:txBody>
          <a:bodyPr wrap="square" lIns="0" tIns="0" rIns="0" bIns="0" rtlCol="0" anchor="t">
            <a:spAutoFit/>
          </a:bodyPr>
          <a:lstStyle/>
          <a:p>
            <a:pPr algn="ctr" defTabSz="609630">
              <a:lnSpc>
                <a:spcPts val="2799"/>
              </a:lnSpc>
              <a:spcBef>
                <a:spcPct val="0"/>
              </a:spcBef>
            </a:pPr>
            <a:r>
              <a:rPr lang="en-US" sz="2400" b="1" dirty="0">
                <a:solidFill>
                  <a:srgbClr val="000000"/>
                </a:solidFill>
                <a:latin typeface="Heebo" pitchFamily="2" charset="-79"/>
                <a:ea typeface="Open Sans 2"/>
                <a:cs typeface="Heebo" pitchFamily="2" charset="-79"/>
                <a:sym typeface="Open Sans 2"/>
              </a:rPr>
              <a:t>Active Committees</a:t>
            </a:r>
          </a:p>
        </p:txBody>
      </p:sp>
      <p:sp>
        <p:nvSpPr>
          <p:cNvPr id="10" name="TextBox 10"/>
          <p:cNvSpPr txBox="1"/>
          <p:nvPr/>
        </p:nvSpPr>
        <p:spPr>
          <a:xfrm>
            <a:off x="8923297" y="3781159"/>
            <a:ext cx="2867428" cy="720710"/>
          </a:xfrm>
          <a:prstGeom prst="rect">
            <a:avLst/>
          </a:prstGeom>
        </p:spPr>
        <p:txBody>
          <a:bodyPr wrap="square" lIns="0" tIns="0" rIns="0" bIns="0" rtlCol="0" anchor="t">
            <a:spAutoFit/>
          </a:bodyPr>
          <a:lstStyle/>
          <a:p>
            <a:pPr algn="ctr" defTabSz="609630">
              <a:lnSpc>
                <a:spcPts val="2799"/>
              </a:lnSpc>
            </a:pPr>
            <a:r>
              <a:rPr lang="en-US" sz="2400" b="1" dirty="0">
                <a:solidFill>
                  <a:srgbClr val="000000"/>
                </a:solidFill>
                <a:latin typeface="Heebo" pitchFamily="2" charset="-79"/>
                <a:ea typeface="Open Sans 2"/>
                <a:cs typeface="Heebo" pitchFamily="2" charset="-79"/>
                <a:sym typeface="Open Sans 2"/>
              </a:rPr>
              <a:t>Giving Testimony </a:t>
            </a:r>
          </a:p>
          <a:p>
            <a:pPr algn="ctr" defTabSz="609630">
              <a:lnSpc>
                <a:spcPts val="2799"/>
              </a:lnSpc>
              <a:spcBef>
                <a:spcPct val="0"/>
              </a:spcBef>
            </a:pPr>
            <a:r>
              <a:rPr lang="en-US" sz="2400" b="1" dirty="0">
                <a:solidFill>
                  <a:srgbClr val="000000"/>
                </a:solidFill>
                <a:latin typeface="Heebo" pitchFamily="2" charset="-79"/>
                <a:ea typeface="Open Sans 2"/>
                <a:cs typeface="Heebo" pitchFamily="2" charset="-79"/>
                <a:sym typeface="Open Sans 2"/>
              </a:rPr>
              <a:t>&amp; Recruiting</a:t>
            </a:r>
          </a:p>
        </p:txBody>
      </p:sp>
      <p:sp>
        <p:nvSpPr>
          <p:cNvPr id="11" name="TextBox 11"/>
          <p:cNvSpPr txBox="1"/>
          <p:nvPr/>
        </p:nvSpPr>
        <p:spPr>
          <a:xfrm>
            <a:off x="6096000" y="3781159"/>
            <a:ext cx="2832797" cy="720710"/>
          </a:xfrm>
          <a:prstGeom prst="rect">
            <a:avLst/>
          </a:prstGeom>
        </p:spPr>
        <p:txBody>
          <a:bodyPr wrap="square" lIns="0" tIns="0" rIns="0" bIns="0" rtlCol="0" anchor="t">
            <a:spAutoFit/>
          </a:bodyPr>
          <a:lstStyle/>
          <a:p>
            <a:pPr algn="ctr" defTabSz="609630">
              <a:lnSpc>
                <a:spcPts val="2799"/>
              </a:lnSpc>
              <a:spcBef>
                <a:spcPct val="0"/>
              </a:spcBef>
            </a:pPr>
            <a:r>
              <a:rPr lang="en-US" sz="2400" b="1" dirty="0">
                <a:solidFill>
                  <a:srgbClr val="000000"/>
                </a:solidFill>
                <a:latin typeface="Heebo" pitchFamily="2" charset="-79"/>
                <a:ea typeface="Open Sans 2"/>
                <a:cs typeface="Heebo" pitchFamily="2" charset="-79"/>
                <a:sym typeface="Open Sans 2"/>
              </a:rPr>
              <a:t>Owning their Member Experience</a:t>
            </a:r>
          </a:p>
        </p:txBody>
      </p:sp>
      <p:sp>
        <p:nvSpPr>
          <p:cNvPr id="12" name="TextBox 12"/>
          <p:cNvSpPr txBox="1"/>
          <p:nvPr/>
        </p:nvSpPr>
        <p:spPr>
          <a:xfrm>
            <a:off x="685800" y="951952"/>
            <a:ext cx="9201054" cy="744435"/>
          </a:xfrm>
          <a:prstGeom prst="rect">
            <a:avLst/>
          </a:prstGeom>
        </p:spPr>
        <p:txBody>
          <a:bodyPr lIns="0" tIns="0" rIns="0" bIns="0" rtlCol="0" anchor="t">
            <a:spAutoFit/>
          </a:bodyPr>
          <a:lstStyle/>
          <a:p>
            <a:pPr defTabSz="609630">
              <a:lnSpc>
                <a:spcPts val="5100"/>
              </a:lnSpc>
            </a:pPr>
            <a:r>
              <a:rPr lang="en-US" sz="6600" spc="-141" dirty="0">
                <a:solidFill>
                  <a:srgbClr val="191769"/>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Culture of Participation</a:t>
            </a:r>
          </a:p>
        </p:txBody>
      </p:sp>
      <p:sp>
        <p:nvSpPr>
          <p:cNvPr id="13" name="TextBox 13"/>
          <p:cNvSpPr txBox="1"/>
          <p:nvPr/>
        </p:nvSpPr>
        <p:spPr>
          <a:xfrm>
            <a:off x="0" y="5425606"/>
            <a:ext cx="12192000" cy="1044517"/>
          </a:xfrm>
          <a:prstGeom prst="rect">
            <a:avLst/>
          </a:prstGeom>
        </p:spPr>
        <p:txBody>
          <a:bodyPr wrap="square" lIns="0" tIns="0" rIns="0" bIns="0" rtlCol="0" anchor="t">
            <a:spAutoFit/>
          </a:bodyPr>
          <a:lstStyle/>
          <a:p>
            <a:pPr algn="ctr" defTabSz="609630">
              <a:lnSpc>
                <a:spcPts val="2706"/>
              </a:lnSpc>
              <a:spcBef>
                <a:spcPts val="2029"/>
              </a:spcBef>
            </a:pPr>
            <a:r>
              <a:rPr lang="en-US" sz="2400" dirty="0">
                <a:solidFill>
                  <a:srgbClr val="FFFFFF"/>
                </a:solidFill>
                <a:latin typeface="Heebo Medium" pitchFamily="2" charset="-79"/>
                <a:ea typeface="Open Sans 1 Italics"/>
                <a:cs typeface="Heebo Medium" pitchFamily="2" charset="-79"/>
                <a:sym typeface="Open Sans 1 Italics"/>
              </a:rPr>
              <a:t>A culture of participation is not something built overnight and once there </a:t>
            </a:r>
            <a:br>
              <a:rPr lang="en-US" sz="2400" dirty="0">
                <a:solidFill>
                  <a:srgbClr val="FFFFFF"/>
                </a:solidFill>
                <a:latin typeface="Heebo Medium" pitchFamily="2" charset="-79"/>
                <a:ea typeface="Open Sans 1 Italics"/>
                <a:cs typeface="Heebo Medium" pitchFamily="2" charset="-79"/>
                <a:sym typeface="Open Sans 1 Italics"/>
              </a:rPr>
            </a:br>
            <a:r>
              <a:rPr lang="en-US" sz="2400" dirty="0">
                <a:solidFill>
                  <a:srgbClr val="FFFFFF"/>
                </a:solidFill>
                <a:latin typeface="Heebo Medium" pitchFamily="2" charset="-79"/>
                <a:ea typeface="Open Sans 1 Italics"/>
                <a:cs typeface="Heebo Medium" pitchFamily="2" charset="-79"/>
                <a:sym typeface="Open Sans 1 Italics"/>
              </a:rPr>
              <a:t>is momentum that level of cultivation and engagement must be maintained. </a:t>
            </a:r>
            <a:br>
              <a:rPr lang="en-US" sz="2400" dirty="0">
                <a:solidFill>
                  <a:srgbClr val="FFFFFF"/>
                </a:solidFill>
                <a:latin typeface="Heebo Medium" pitchFamily="2" charset="-79"/>
                <a:ea typeface="Open Sans 1 Italics"/>
                <a:cs typeface="Heebo Medium" pitchFamily="2" charset="-79"/>
                <a:sym typeface="Open Sans 1 Italics"/>
              </a:rPr>
            </a:br>
            <a:r>
              <a:rPr lang="en-US" sz="2400" dirty="0">
                <a:solidFill>
                  <a:srgbClr val="FFFFFF"/>
                </a:solidFill>
                <a:latin typeface="Heebo Medium" pitchFamily="2" charset="-79"/>
                <a:ea typeface="Open Sans 1 Italics"/>
                <a:cs typeface="Heebo Medium" pitchFamily="2" charset="-79"/>
                <a:sym typeface="Open Sans 1 Italics"/>
              </a:rPr>
              <a:t>Member engagement and the fostering of participation is never done.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60437" y="1670050"/>
            <a:ext cx="10515600" cy="1325563"/>
          </a:xfrm>
        </p:spPr>
        <p:txBody>
          <a:bodyPr/>
          <a:lstStyle/>
          <a:p>
            <a:r>
              <a:rPr lang="en-US" sz="6600" dirty="0">
                <a:effectLst>
                  <a:outerShdw blurRad="38100" dist="38100" dir="2700000" algn="tl">
                    <a:srgbClr val="000000">
                      <a:alpha val="43137"/>
                    </a:srgbClr>
                  </a:outerShdw>
                </a:effectLst>
              </a:rPr>
              <a:t>Who Are Your</a:t>
            </a:r>
            <a:br>
              <a:rPr lang="en-US" sz="6600" dirty="0">
                <a:effectLst>
                  <a:outerShdw blurRad="38100" dist="38100" dir="2700000" algn="tl">
                    <a:srgbClr val="000000">
                      <a:alpha val="43137"/>
                    </a:srgbClr>
                  </a:outerShdw>
                </a:effectLst>
              </a:rPr>
            </a:br>
            <a:r>
              <a:rPr lang="en-US" sz="6600" dirty="0">
                <a:solidFill>
                  <a:srgbClr val="04305C"/>
                </a:solidFill>
                <a:effectLst>
                  <a:outerShdw blurRad="38100" dist="38100" dir="2700000" algn="tl">
                    <a:srgbClr val="000000">
                      <a:alpha val="43137"/>
                    </a:srgbClr>
                  </a:outerShdw>
                </a:effectLst>
              </a:rPr>
              <a:t>Members</a:t>
            </a:r>
            <a:r>
              <a:rPr lang="en-US" sz="6600" dirty="0">
                <a:effectLst>
                  <a:outerShdw blurRad="38100" dist="38100" dir="2700000" algn="tl">
                    <a:srgbClr val="000000">
                      <a:alpha val="43137"/>
                    </a:srgbClr>
                  </a:outerShdw>
                </a:effectLst>
              </a:rPr>
              <a:t>?</a:t>
            </a:r>
          </a:p>
        </p:txBody>
      </p:sp>
      <p:sp>
        <p:nvSpPr>
          <p:cNvPr id="4" name="TextBox 4">
            <a:extLst>
              <a:ext uri="{FF2B5EF4-FFF2-40B4-BE49-F238E27FC236}">
                <a16:creationId xmlns:a16="http://schemas.microsoft.com/office/drawing/2014/main" id="{5199EECD-C47C-711E-A393-472815349349}"/>
              </a:ext>
            </a:extLst>
          </p:cNvPr>
          <p:cNvSpPr txBox="1"/>
          <p:nvPr/>
        </p:nvSpPr>
        <p:spPr>
          <a:xfrm>
            <a:off x="1057275" y="3734629"/>
            <a:ext cx="10418762" cy="1984518"/>
          </a:xfrm>
          <a:prstGeom prst="rect">
            <a:avLst/>
          </a:prstGeom>
        </p:spPr>
        <p:txBody>
          <a:bodyPr wrap="square" lIns="0" tIns="0" rIns="0" bIns="0" rtlCol="0" anchor="t">
            <a:spAutoFit/>
          </a:bodyPr>
          <a:lstStyle/>
          <a:p>
            <a:pPr algn="l">
              <a:lnSpc>
                <a:spcPts val="4060"/>
              </a:lnSpc>
              <a:spcBef>
                <a:spcPts val="3044"/>
              </a:spcBef>
            </a:pP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Recruitment, retention, engagement . . . </a:t>
            </a:r>
          </a:p>
          <a:p>
            <a:pPr algn="l">
              <a:lnSpc>
                <a:spcPts val="4060"/>
              </a:lnSpc>
              <a:spcBef>
                <a:spcPts val="3044"/>
              </a:spcBef>
            </a:pP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All of it requires us to understand who members are and are working to become.</a:t>
            </a:r>
          </a:p>
        </p:txBody>
      </p:sp>
    </p:spTree>
    <p:extLst>
      <p:ext uri="{BB962C8B-B14F-4D97-AF65-F5344CB8AC3E}">
        <p14:creationId xmlns:p14="http://schemas.microsoft.com/office/powerpoint/2010/main" val="2106020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20332"/>
            <a:ext cx="11420475" cy="5729287"/>
          </a:xfrm>
          <a:prstGeom prst="rect">
            <a:avLst/>
          </a:prstGeom>
          <a:solidFill>
            <a:srgbClr val="FFC924"/>
          </a:solid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838200" y="2243485"/>
            <a:ext cx="5872599" cy="3423501"/>
          </a:xfrm>
          <a:prstGeom prst="rect">
            <a:avLst/>
          </a:prstGeom>
        </p:spPr>
        <p:txBody>
          <a:bodyPr wrap="square" lIns="0" tIns="0" rIns="0" bIns="0" rtlCol="0" anchor="t">
            <a:spAutoFit/>
          </a:bodyPr>
          <a:lstStyle/>
          <a:p>
            <a:pPr marL="579149" lvl="1" indent="-289574">
              <a:lnSpc>
                <a:spcPct val="114000"/>
              </a:lnSpc>
            </a:pPr>
            <a:r>
              <a:rPr lang="en-US" sz="2800" b="1" dirty="0">
                <a:latin typeface="Heebo" pitchFamily="2" charset="-79"/>
                <a:ea typeface="Open Sans 1"/>
                <a:cs typeface="Heebo" pitchFamily="2" charset="-79"/>
                <a:sym typeface="Open Sans 1"/>
              </a:rPr>
              <a:t>Professional</a:t>
            </a:r>
          </a:p>
          <a:p>
            <a:pPr marL="579149" lvl="1" indent="-289574">
              <a:lnSpc>
                <a:spcPct val="114000"/>
              </a:lnSpc>
            </a:pPr>
            <a:r>
              <a:rPr lang="en-US" sz="2800" b="1" dirty="0">
                <a:latin typeface="Heebo" pitchFamily="2" charset="-79"/>
                <a:ea typeface="Open Sans 1"/>
                <a:cs typeface="Heebo" pitchFamily="2" charset="-79"/>
                <a:sym typeface="Open Sans 1"/>
              </a:rPr>
              <a:t>Early Career</a:t>
            </a:r>
          </a:p>
          <a:p>
            <a:pPr marL="579149" lvl="1" indent="-289574">
              <a:lnSpc>
                <a:spcPct val="114000"/>
              </a:lnSpc>
            </a:pPr>
            <a:r>
              <a:rPr lang="en-US" sz="2800" b="1" dirty="0">
                <a:latin typeface="Heebo" pitchFamily="2" charset="-79"/>
                <a:ea typeface="Open Sans 1"/>
                <a:cs typeface="Heebo" pitchFamily="2" charset="-79"/>
                <a:sym typeface="Open Sans 1"/>
              </a:rPr>
              <a:t>Graduate Student</a:t>
            </a:r>
          </a:p>
          <a:p>
            <a:pPr marL="579149" lvl="1" indent="-289574">
              <a:lnSpc>
                <a:spcPct val="114000"/>
              </a:lnSpc>
            </a:pPr>
            <a:r>
              <a:rPr lang="en-US" sz="2800" b="1" dirty="0">
                <a:latin typeface="Heebo" pitchFamily="2" charset="-79"/>
                <a:ea typeface="Open Sans 1"/>
                <a:cs typeface="Heebo" pitchFamily="2" charset="-79"/>
                <a:sym typeface="Open Sans 1"/>
              </a:rPr>
              <a:t>Pre-Service Student</a:t>
            </a:r>
          </a:p>
          <a:p>
            <a:pPr marL="579149" lvl="1" indent="-289574">
              <a:lnSpc>
                <a:spcPct val="114000"/>
              </a:lnSpc>
            </a:pPr>
            <a:r>
              <a:rPr lang="en-US" sz="2800" b="1" dirty="0">
                <a:latin typeface="Heebo" pitchFamily="2" charset="-79"/>
                <a:ea typeface="Open Sans 1"/>
                <a:cs typeface="Heebo" pitchFamily="2" charset="-79"/>
                <a:sym typeface="Open Sans 1"/>
              </a:rPr>
              <a:t>Paraeducator</a:t>
            </a:r>
          </a:p>
          <a:p>
            <a:pPr marL="579149" lvl="1" indent="-289574">
              <a:lnSpc>
                <a:spcPct val="114000"/>
              </a:lnSpc>
            </a:pPr>
            <a:r>
              <a:rPr lang="en-US" sz="2800" b="1" dirty="0">
                <a:latin typeface="Heebo" pitchFamily="2" charset="-79"/>
                <a:ea typeface="Open Sans 1"/>
                <a:cs typeface="Heebo" pitchFamily="2" charset="-79"/>
                <a:sym typeface="Open Sans 1"/>
              </a:rPr>
              <a:t>Retired Professional </a:t>
            </a:r>
          </a:p>
          <a:p>
            <a:pPr marL="579149" lvl="1" indent="-289574">
              <a:lnSpc>
                <a:spcPct val="114000"/>
              </a:lnSpc>
            </a:pPr>
            <a:r>
              <a:rPr lang="en-US" sz="2800" b="1" dirty="0">
                <a:latin typeface="Heebo" pitchFamily="2" charset="-79"/>
                <a:ea typeface="Open Sans 1"/>
                <a:cs typeface="Heebo" pitchFamily="2" charset="-79"/>
                <a:sym typeface="Open Sans 1"/>
              </a:rPr>
              <a:t>Family/Parent Affiliate</a:t>
            </a:r>
            <a:endParaRPr lang="en-US" sz="3200" dirty="0">
              <a:solidFill>
                <a:srgbClr val="000000"/>
              </a:solidFill>
              <a:latin typeface="Arimo"/>
              <a:ea typeface="Arimo"/>
              <a:cs typeface="Arimo"/>
              <a:sym typeface="Arimo"/>
            </a:endParaRPr>
          </a:p>
        </p:txBody>
      </p:sp>
      <p:pic>
        <p:nvPicPr>
          <p:cNvPr id="1028" name="Picture 4">
            <a:extLst>
              <a:ext uri="{FF2B5EF4-FFF2-40B4-BE49-F238E27FC236}">
                <a16:creationId xmlns:a16="http://schemas.microsoft.com/office/drawing/2014/main" id="{03485396-BBF5-5C9D-6F9D-C9C668A2B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22" t="-375" r="2697"/>
          <a:stretch/>
        </p:blipFill>
        <p:spPr bwMode="auto">
          <a:xfrm>
            <a:off x="5238805" y="943504"/>
            <a:ext cx="5952662" cy="4691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25DFE374-764F-9D95-B65F-4D70719037DE}"/>
              </a:ext>
            </a:extLst>
          </p:cNvPr>
          <p:cNvSpPr txBox="1"/>
          <p:nvPr/>
        </p:nvSpPr>
        <p:spPr>
          <a:xfrm>
            <a:off x="1102160" y="943504"/>
            <a:ext cx="4623645" cy="1285608"/>
          </a:xfrm>
          <a:prstGeom prst="rect">
            <a:avLst/>
          </a:prstGeom>
        </p:spPr>
        <p:txBody>
          <a:bodyPr lIns="0" tIns="0" rIns="0" bIns="0" rtlCol="0" anchor="t">
            <a:spAutoFit/>
          </a:bodyPr>
          <a:lstStyle/>
          <a:p>
            <a:pPr defTabSz="609630">
              <a:lnSpc>
                <a:spcPts val="4655"/>
              </a:lnSpc>
            </a:pPr>
            <a:r>
              <a:rPr lang="en-US" sz="5400" b="1" spc="-111"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Member </a:t>
            </a:r>
          </a:p>
          <a:p>
            <a:pPr defTabSz="609630">
              <a:lnSpc>
                <a:spcPts val="4655"/>
              </a:lnSpc>
            </a:pPr>
            <a:r>
              <a:rPr lang="en-US" sz="5400" b="1" spc="-111"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Personas</a:t>
            </a:r>
          </a:p>
        </p:txBody>
      </p:sp>
    </p:spTree>
    <p:extLst>
      <p:ext uri="{BB962C8B-B14F-4D97-AF65-F5344CB8AC3E}">
        <p14:creationId xmlns:p14="http://schemas.microsoft.com/office/powerpoint/2010/main" val="213411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29600"/>
            <a:ext cx="10515600" cy="1325563"/>
          </a:xfrm>
        </p:spPr>
        <p:txBody>
          <a:bodyPr/>
          <a:lstStyle/>
          <a:p>
            <a:r>
              <a:rPr lang="en-US" sz="4800" dirty="0">
                <a:effectLst>
                  <a:outerShdw blurRad="38100" dist="38100" dir="2700000" algn="tl">
                    <a:srgbClr val="000000">
                      <a:alpha val="43137"/>
                    </a:srgbClr>
                  </a:outerShdw>
                </a:effectLst>
              </a:rPr>
              <a:t>How to Engage </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Your Member </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of 2030</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838200" y="3015981"/>
            <a:ext cx="10515600" cy="4092104"/>
          </a:xfrm>
        </p:spPr>
        <p:txBody>
          <a:bodyPr/>
          <a:lstStyle/>
          <a:p>
            <a:pPr>
              <a:lnSpc>
                <a:spcPct val="100000"/>
              </a:lnSpc>
            </a:pPr>
            <a:r>
              <a:rPr lang="en-US" dirty="0"/>
              <a:t>The generational environment</a:t>
            </a:r>
          </a:p>
          <a:p>
            <a:pPr>
              <a:lnSpc>
                <a:spcPct val="100000"/>
              </a:lnSpc>
            </a:pPr>
            <a:r>
              <a:rPr lang="en-US" dirty="0"/>
              <a:t>Who is your member now?</a:t>
            </a:r>
          </a:p>
          <a:p>
            <a:pPr>
              <a:lnSpc>
                <a:spcPct val="100000"/>
              </a:lnSpc>
            </a:pPr>
            <a:r>
              <a:rPr lang="en-US" dirty="0"/>
              <a:t>Tracking Changes</a:t>
            </a:r>
          </a:p>
          <a:p>
            <a:pPr>
              <a:lnSpc>
                <a:spcPct val="100000"/>
              </a:lnSpc>
            </a:pPr>
            <a:r>
              <a:rPr lang="en-US" dirty="0"/>
              <a:t>Market awareness </a:t>
            </a:r>
          </a:p>
          <a:p>
            <a:pPr>
              <a:lnSpc>
                <a:spcPct val="100000"/>
              </a:lnSpc>
            </a:pPr>
            <a:r>
              <a:rPr lang="en-US" dirty="0"/>
              <a:t>Define your ideal member</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2244770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561975" y="505803"/>
            <a:ext cx="10515600" cy="1325563"/>
          </a:xfrm>
        </p:spPr>
        <p:txBody>
          <a:bodyPr/>
          <a:lstStyle/>
          <a:p>
            <a:r>
              <a:rPr lang="en-US" dirty="0">
                <a:effectLst>
                  <a:outerShdw blurRad="38100" dist="38100" dir="2700000" algn="tl">
                    <a:srgbClr val="000000">
                      <a:alpha val="43137"/>
                    </a:srgbClr>
                  </a:outerShdw>
                </a:effectLst>
              </a:rPr>
              <a:t>The Generational Spectrum</a:t>
            </a:r>
          </a:p>
        </p:txBody>
      </p:sp>
      <p:sp>
        <p:nvSpPr>
          <p:cNvPr id="6" name="AutoShape 2"/>
          <p:cNvSpPr/>
          <p:nvPr/>
        </p:nvSpPr>
        <p:spPr>
          <a:xfrm>
            <a:off x="685800" y="3000020"/>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685799"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dirty="0">
                <a:solidFill>
                  <a:srgbClr val="191769"/>
                </a:solidFill>
                <a:ea typeface="HK Grotesk Bold"/>
                <a:cs typeface="HK Grotesk Bold"/>
                <a:sym typeface="HK Grotesk Bold"/>
              </a:rPr>
              <a:t>Silent Generation</a:t>
            </a:r>
          </a:p>
        </p:txBody>
      </p:sp>
      <p:sp>
        <p:nvSpPr>
          <p:cNvPr id="8" name="AutoShape 5"/>
          <p:cNvSpPr/>
          <p:nvPr/>
        </p:nvSpPr>
        <p:spPr>
          <a:xfrm>
            <a:off x="685801" y="2932706"/>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9" name="TextBox 6"/>
          <p:cNvSpPr txBox="1"/>
          <p:nvPr/>
        </p:nvSpPr>
        <p:spPr>
          <a:xfrm>
            <a:off x="685800" y="3567318"/>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1928 - 1945</a:t>
            </a:r>
          </a:p>
        </p:txBody>
      </p:sp>
      <p:sp>
        <p:nvSpPr>
          <p:cNvPr id="10" name="TextBox 7"/>
          <p:cNvSpPr txBox="1"/>
          <p:nvPr/>
        </p:nvSpPr>
        <p:spPr>
          <a:xfrm>
            <a:off x="685800" y="4073707"/>
            <a:ext cx="2228850" cy="1671611"/>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The Silent Generation worked very hard and kept quiet, growing up in a world of war and economic crisis. This period included the Great Depression and McCarthy's anti-communist sentiment, which made it dangerous for people to speak freely about their opinions and beliefs.</a:t>
            </a:r>
          </a:p>
        </p:txBody>
      </p:sp>
      <p:sp>
        <p:nvSpPr>
          <p:cNvPr id="12" name="AutoShape 9"/>
          <p:cNvSpPr/>
          <p:nvPr/>
        </p:nvSpPr>
        <p:spPr>
          <a:xfrm>
            <a:off x="9653618" y="2932706"/>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3" name="TextBox 10"/>
          <p:cNvSpPr txBox="1"/>
          <p:nvPr/>
        </p:nvSpPr>
        <p:spPr>
          <a:xfrm>
            <a:off x="9653618" y="3570494"/>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1975 - 1985</a:t>
            </a:r>
          </a:p>
        </p:txBody>
      </p:sp>
      <p:sp>
        <p:nvSpPr>
          <p:cNvPr id="14" name="TextBox 11"/>
          <p:cNvSpPr txBox="1"/>
          <p:nvPr/>
        </p:nvSpPr>
        <p:spPr>
          <a:xfrm>
            <a:off x="9653618" y="4078470"/>
            <a:ext cx="1852582" cy="1504899"/>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A micro-generation that serves as a bridge between the disaffection of Gen X and the blithe optimism of Millennials. Also known as the "Oregon Trail Generation" who remember a time before the digital age, but barely.</a:t>
            </a:r>
          </a:p>
        </p:txBody>
      </p:sp>
      <p:sp>
        <p:nvSpPr>
          <p:cNvPr id="16" name="AutoShape 13"/>
          <p:cNvSpPr/>
          <p:nvPr/>
        </p:nvSpPr>
        <p:spPr>
          <a:xfrm>
            <a:off x="3675073" y="2932706"/>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17" name="TextBox 14"/>
          <p:cNvSpPr txBox="1"/>
          <p:nvPr/>
        </p:nvSpPr>
        <p:spPr>
          <a:xfrm>
            <a:off x="3675073" y="3570494"/>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1946 - 1964</a:t>
            </a:r>
          </a:p>
        </p:txBody>
      </p:sp>
      <p:sp>
        <p:nvSpPr>
          <p:cNvPr id="18" name="TextBox 15"/>
          <p:cNvSpPr txBox="1"/>
          <p:nvPr/>
        </p:nvSpPr>
        <p:spPr>
          <a:xfrm>
            <a:off x="3675073" y="4078470"/>
            <a:ext cx="2228850" cy="1338187"/>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This generation was defined by the boom in U.S. births following World War II – are aging and their numbers shrinking in size as the number of deaths among them exceeds the number of older immigrants arriving in the country.</a:t>
            </a:r>
          </a:p>
        </p:txBody>
      </p:sp>
      <p:sp>
        <p:nvSpPr>
          <p:cNvPr id="20" name="AutoShape 17"/>
          <p:cNvSpPr/>
          <p:nvPr/>
        </p:nvSpPr>
        <p:spPr>
          <a:xfrm>
            <a:off x="6664346" y="2932706"/>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21" name="TextBox 18"/>
          <p:cNvSpPr txBox="1"/>
          <p:nvPr/>
        </p:nvSpPr>
        <p:spPr>
          <a:xfrm>
            <a:off x="6664346" y="3570493"/>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1965 - 1979</a:t>
            </a:r>
          </a:p>
        </p:txBody>
      </p:sp>
      <p:sp>
        <p:nvSpPr>
          <p:cNvPr id="22" name="TextBox 19"/>
          <p:cNvSpPr txBox="1"/>
          <p:nvPr/>
        </p:nvSpPr>
        <p:spPr>
          <a:xfrm>
            <a:off x="6664346" y="4078469"/>
            <a:ext cx="2228850" cy="1504899"/>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Gen Xers are considered the “middle child” of the generations – caught between two larger generations, the Millennials and the Boomers. Gen X grew up in a world of war and historcial events. They are know to have the highest level of education.</a:t>
            </a:r>
          </a:p>
        </p:txBody>
      </p:sp>
      <p:sp>
        <p:nvSpPr>
          <p:cNvPr id="23" name="TextBox 20"/>
          <p:cNvSpPr txBox="1"/>
          <p:nvPr/>
        </p:nvSpPr>
        <p:spPr>
          <a:xfrm>
            <a:off x="3675072"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Baby Boomers</a:t>
            </a:r>
          </a:p>
        </p:txBody>
      </p:sp>
      <p:sp>
        <p:nvSpPr>
          <p:cNvPr id="24" name="TextBox 21"/>
          <p:cNvSpPr txBox="1"/>
          <p:nvPr/>
        </p:nvSpPr>
        <p:spPr>
          <a:xfrm>
            <a:off x="6664345" y="1922043"/>
            <a:ext cx="2174290"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Generation X</a:t>
            </a:r>
          </a:p>
        </p:txBody>
      </p:sp>
      <p:sp>
        <p:nvSpPr>
          <p:cNvPr id="25" name="TextBox 22"/>
          <p:cNvSpPr txBox="1"/>
          <p:nvPr/>
        </p:nvSpPr>
        <p:spPr>
          <a:xfrm>
            <a:off x="9653619" y="2256325"/>
            <a:ext cx="2689523" cy="382797"/>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Xennials</a:t>
            </a:r>
          </a:p>
        </p:txBody>
      </p:sp>
    </p:spTree>
    <p:extLst>
      <p:ext uri="{BB962C8B-B14F-4D97-AF65-F5344CB8AC3E}">
        <p14:creationId xmlns:p14="http://schemas.microsoft.com/office/powerpoint/2010/main" val="280064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561975" y="505803"/>
            <a:ext cx="10515600" cy="1325563"/>
          </a:xfrm>
        </p:spPr>
        <p:txBody>
          <a:bodyPr/>
          <a:lstStyle/>
          <a:p>
            <a:r>
              <a:rPr lang="en-US" dirty="0">
                <a:effectLst>
                  <a:outerShdw blurRad="38100" dist="38100" dir="2700000" algn="tl">
                    <a:srgbClr val="000000">
                      <a:alpha val="43137"/>
                    </a:srgbClr>
                  </a:outerShdw>
                </a:effectLst>
              </a:rPr>
              <a:t>Looking Ahead</a:t>
            </a:r>
          </a:p>
        </p:txBody>
      </p:sp>
      <p:sp>
        <p:nvSpPr>
          <p:cNvPr id="6" name="AutoShape 2"/>
          <p:cNvSpPr/>
          <p:nvPr/>
        </p:nvSpPr>
        <p:spPr>
          <a:xfrm>
            <a:off x="685800" y="3000020"/>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685799"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dirty="0">
                <a:solidFill>
                  <a:srgbClr val="191769"/>
                </a:solidFill>
                <a:ea typeface="HK Grotesk Bold"/>
                <a:cs typeface="HK Grotesk Bold"/>
                <a:sym typeface="HK Grotesk Bold"/>
              </a:rPr>
              <a:t>Millennials (Gen Y)</a:t>
            </a:r>
          </a:p>
        </p:txBody>
      </p:sp>
      <p:sp>
        <p:nvSpPr>
          <p:cNvPr id="8" name="AutoShape 5"/>
          <p:cNvSpPr/>
          <p:nvPr/>
        </p:nvSpPr>
        <p:spPr>
          <a:xfrm>
            <a:off x="685801" y="2932706"/>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9" name="TextBox 6"/>
          <p:cNvSpPr txBox="1"/>
          <p:nvPr/>
        </p:nvSpPr>
        <p:spPr>
          <a:xfrm>
            <a:off x="685800" y="3567318"/>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1980 - 1995</a:t>
            </a:r>
          </a:p>
        </p:txBody>
      </p:sp>
      <p:sp>
        <p:nvSpPr>
          <p:cNvPr id="10" name="TextBox 7"/>
          <p:cNvSpPr txBox="1"/>
          <p:nvPr/>
        </p:nvSpPr>
        <p:spPr>
          <a:xfrm>
            <a:off x="685800" y="4073707"/>
            <a:ext cx="2305050" cy="1671611"/>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The Millennial generation is the largest and continues to grow as young immigrants expand its ranks. Marked by elevated usage of and familiarity with the Internet, mobile devices, and social media, Gen Y are considered digital natives. Sometimes called Generation Me and the Peter Pan generation.</a:t>
            </a:r>
          </a:p>
        </p:txBody>
      </p:sp>
      <p:sp>
        <p:nvSpPr>
          <p:cNvPr id="12" name="AutoShape 9"/>
          <p:cNvSpPr/>
          <p:nvPr/>
        </p:nvSpPr>
        <p:spPr>
          <a:xfrm>
            <a:off x="9653618" y="2932706"/>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3" name="TextBox 10"/>
          <p:cNvSpPr txBox="1"/>
          <p:nvPr/>
        </p:nvSpPr>
        <p:spPr>
          <a:xfrm>
            <a:off x="9653618" y="3570494"/>
            <a:ext cx="1852582" cy="323165"/>
          </a:xfrm>
          <a:prstGeom prst="rect">
            <a:avLst/>
          </a:prstGeom>
        </p:spPr>
        <p:txBody>
          <a:bodyPr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2025 - 2039</a:t>
            </a:r>
          </a:p>
        </p:txBody>
      </p:sp>
      <p:sp>
        <p:nvSpPr>
          <p:cNvPr id="14" name="TextBox 11"/>
          <p:cNvSpPr txBox="1"/>
          <p:nvPr/>
        </p:nvSpPr>
        <p:spPr>
          <a:xfrm>
            <a:off x="9653618" y="4078470"/>
            <a:ext cx="1852582" cy="1504899"/>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Gen Beta will be the children of Millennials and the younger siblings of Gen Alphas. They may be even more interconnected and technologically adept, especially with virtual reality and artificial intelligence (AI).  </a:t>
            </a:r>
          </a:p>
        </p:txBody>
      </p:sp>
      <p:sp>
        <p:nvSpPr>
          <p:cNvPr id="16" name="AutoShape 13"/>
          <p:cNvSpPr/>
          <p:nvPr/>
        </p:nvSpPr>
        <p:spPr>
          <a:xfrm>
            <a:off x="3675073" y="2932706"/>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17" name="TextBox 14"/>
          <p:cNvSpPr txBox="1"/>
          <p:nvPr/>
        </p:nvSpPr>
        <p:spPr>
          <a:xfrm>
            <a:off x="3675073" y="3570494"/>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1996 - 2010</a:t>
            </a:r>
            <a:endParaRPr lang="en-US" sz="2400" spc="-47" dirty="0">
              <a:solidFill>
                <a:srgbClr val="191769"/>
              </a:solidFill>
              <a:latin typeface="Heebo" pitchFamily="2" charset="-79"/>
              <a:ea typeface="HK Grotesk Bold"/>
              <a:cs typeface="Heebo" pitchFamily="2" charset="-79"/>
              <a:sym typeface="HK Grotesk Bold"/>
            </a:endParaRPr>
          </a:p>
        </p:txBody>
      </p:sp>
      <p:sp>
        <p:nvSpPr>
          <p:cNvPr id="18" name="TextBox 15"/>
          <p:cNvSpPr txBox="1"/>
          <p:nvPr/>
        </p:nvSpPr>
        <p:spPr>
          <a:xfrm>
            <a:off x="3675073" y="4078470"/>
            <a:ext cx="2506652" cy="1671611"/>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Gen Z kids will grow up with a highly sophisticated media and </a:t>
            </a:r>
            <a:r>
              <a:rPr lang="en-US" sz="1200" dirty="0" err="1">
                <a:solidFill>
                  <a:srgbClr val="191769"/>
                </a:solidFill>
                <a:latin typeface="Heebo" pitchFamily="2" charset="-79"/>
                <a:ea typeface="Open Sans 1"/>
                <a:cs typeface="Heebo" pitchFamily="2" charset="-79"/>
                <a:sym typeface="Open Sans 1"/>
              </a:rPr>
              <a:t>computerenvironment</a:t>
            </a:r>
            <a:r>
              <a:rPr lang="en-US" sz="1200" dirty="0">
                <a:solidFill>
                  <a:srgbClr val="191769"/>
                </a:solidFill>
                <a:latin typeface="Heebo" pitchFamily="2" charset="-79"/>
                <a:ea typeface="Open Sans 1"/>
                <a:cs typeface="Heebo" pitchFamily="2" charset="-79"/>
                <a:sym typeface="Open Sans 1"/>
              </a:rPr>
              <a:t> and will be more Internet savvy and expert than their Gen </a:t>
            </a:r>
            <a:r>
              <a:rPr lang="en-US" sz="1200" dirty="0" err="1">
                <a:solidFill>
                  <a:srgbClr val="191769"/>
                </a:solidFill>
                <a:latin typeface="Heebo" pitchFamily="2" charset="-79"/>
                <a:ea typeface="Open Sans 1"/>
                <a:cs typeface="Heebo" pitchFamily="2" charset="-79"/>
                <a:sym typeface="Open Sans 1"/>
              </a:rPr>
              <a:t>Yforerunners</a:t>
            </a:r>
            <a:r>
              <a:rPr lang="en-US" sz="1200" dirty="0">
                <a:solidFill>
                  <a:srgbClr val="191769"/>
                </a:solidFill>
                <a:latin typeface="Heebo" pitchFamily="2" charset="-79"/>
                <a:ea typeface="Open Sans 1"/>
                <a:cs typeface="Heebo" pitchFamily="2" charset="-79"/>
                <a:sym typeface="Open Sans 1"/>
              </a:rPr>
              <a:t>. They are racially and ethnically diverse, progressive and pro-government. They are also digital natives who have little or no memory of the world as it existed before smartphones.</a:t>
            </a:r>
          </a:p>
        </p:txBody>
      </p:sp>
      <p:sp>
        <p:nvSpPr>
          <p:cNvPr id="20" name="AutoShape 17"/>
          <p:cNvSpPr/>
          <p:nvPr/>
        </p:nvSpPr>
        <p:spPr>
          <a:xfrm>
            <a:off x="6664346" y="2932706"/>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21" name="TextBox 18"/>
          <p:cNvSpPr txBox="1"/>
          <p:nvPr/>
        </p:nvSpPr>
        <p:spPr>
          <a:xfrm>
            <a:off x="6664345" y="3570493"/>
            <a:ext cx="2228849" cy="323165"/>
          </a:xfrm>
          <a:prstGeom prst="rect">
            <a:avLst/>
          </a:prstGeom>
        </p:spPr>
        <p:txBody>
          <a:bodyPr wrap="square" lIns="0" tIns="0" rIns="0" bIns="0" rtlCol="0" anchor="t">
            <a:spAutoFit/>
          </a:bodyPr>
          <a:lstStyle/>
          <a:p>
            <a:pPr defTabSz="609630">
              <a:lnSpc>
                <a:spcPts val="2389"/>
              </a:lnSpc>
            </a:pPr>
            <a:r>
              <a:rPr lang="en-US" sz="2400" spc="-47" dirty="0">
                <a:solidFill>
                  <a:srgbClr val="191769"/>
                </a:solidFill>
                <a:latin typeface="Heebo" pitchFamily="2" charset="-79"/>
                <a:ea typeface="HK Grotesk Bold"/>
                <a:cs typeface="Heebo" pitchFamily="2" charset="-79"/>
                <a:sym typeface="HK Grotesk Bold"/>
              </a:rPr>
              <a:t>2011 - mid 2024</a:t>
            </a:r>
          </a:p>
        </p:txBody>
      </p:sp>
      <p:sp>
        <p:nvSpPr>
          <p:cNvPr id="22" name="TextBox 19"/>
          <p:cNvSpPr txBox="1"/>
          <p:nvPr/>
        </p:nvSpPr>
        <p:spPr>
          <a:xfrm>
            <a:off x="6664346" y="4078469"/>
            <a:ext cx="2228850" cy="1004762"/>
          </a:xfrm>
          <a:prstGeom prst="rect">
            <a:avLst/>
          </a:prstGeom>
        </p:spPr>
        <p:txBody>
          <a:bodyPr wrap="square" lIns="0" tIns="0" rIns="0" bIns="0" rtlCol="0" anchor="t">
            <a:spAutoFit/>
          </a:bodyPr>
          <a:lstStyle/>
          <a:p>
            <a:pPr defTabSz="609630">
              <a:lnSpc>
                <a:spcPts val="1307"/>
              </a:lnSpc>
            </a:pPr>
            <a:r>
              <a:rPr lang="en-US" sz="1200" dirty="0">
                <a:solidFill>
                  <a:srgbClr val="191769"/>
                </a:solidFill>
                <a:latin typeface="Heebo" pitchFamily="2" charset="-79"/>
                <a:ea typeface="Open Sans 1"/>
                <a:cs typeface="Heebo" pitchFamily="2" charset="-79"/>
                <a:sym typeface="Open Sans 1"/>
              </a:rPr>
              <a:t>The tech-savvy, highly-educated kids of millennials. This first generation to be born entirely in the 21st century will be the most tech-infused demographic to date.</a:t>
            </a:r>
          </a:p>
        </p:txBody>
      </p:sp>
      <p:sp>
        <p:nvSpPr>
          <p:cNvPr id="23" name="TextBox 20"/>
          <p:cNvSpPr txBox="1"/>
          <p:nvPr/>
        </p:nvSpPr>
        <p:spPr>
          <a:xfrm>
            <a:off x="3675072"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dirty="0">
                <a:solidFill>
                  <a:srgbClr val="191769"/>
                </a:solidFill>
                <a:ea typeface="HK Grotesk Bold"/>
                <a:cs typeface="HK Grotesk Bold"/>
                <a:sym typeface="HK Grotesk Bold"/>
              </a:rPr>
              <a:t>Generation </a:t>
            </a:r>
          </a:p>
          <a:p>
            <a:pPr defTabSz="609630">
              <a:lnSpc>
                <a:spcPts val="2664"/>
              </a:lnSpc>
              <a:spcBef>
                <a:spcPct val="0"/>
              </a:spcBef>
            </a:pPr>
            <a:r>
              <a:rPr lang="en-US" sz="3200" spc="-59" dirty="0">
                <a:solidFill>
                  <a:srgbClr val="191769"/>
                </a:solidFill>
                <a:ea typeface="HK Grotesk Bold"/>
                <a:cs typeface="HK Grotesk Bold"/>
                <a:sym typeface="HK Grotesk Bold"/>
              </a:rPr>
              <a:t>Z</a:t>
            </a:r>
          </a:p>
        </p:txBody>
      </p:sp>
      <p:sp>
        <p:nvSpPr>
          <p:cNvPr id="24" name="TextBox 21"/>
          <p:cNvSpPr txBox="1"/>
          <p:nvPr/>
        </p:nvSpPr>
        <p:spPr>
          <a:xfrm>
            <a:off x="6664345" y="1922043"/>
            <a:ext cx="2174290" cy="729046"/>
          </a:xfrm>
          <a:prstGeom prst="rect">
            <a:avLst/>
          </a:prstGeom>
        </p:spPr>
        <p:txBody>
          <a:bodyPr wrap="square" lIns="0" tIns="0" rIns="0" bIns="0" rtlCol="0" anchor="t">
            <a:spAutoFit/>
          </a:bodyPr>
          <a:lstStyle/>
          <a:p>
            <a:pPr defTabSz="609630">
              <a:lnSpc>
                <a:spcPts val="2664"/>
              </a:lnSpc>
              <a:spcBef>
                <a:spcPct val="0"/>
              </a:spcBef>
            </a:pPr>
            <a:r>
              <a:rPr lang="en-US" sz="3200" spc="-59" dirty="0">
                <a:solidFill>
                  <a:srgbClr val="191769"/>
                </a:solidFill>
                <a:ea typeface="HK Grotesk Bold"/>
                <a:cs typeface="HK Grotesk Bold"/>
                <a:sym typeface="HK Grotesk Bold"/>
              </a:rPr>
              <a:t>Generation Alpha</a:t>
            </a:r>
          </a:p>
        </p:txBody>
      </p:sp>
      <p:sp>
        <p:nvSpPr>
          <p:cNvPr id="25" name="TextBox 22"/>
          <p:cNvSpPr txBox="1"/>
          <p:nvPr/>
        </p:nvSpPr>
        <p:spPr>
          <a:xfrm>
            <a:off x="9653618" y="1922043"/>
            <a:ext cx="2689523" cy="729046"/>
          </a:xfrm>
          <a:prstGeom prst="rect">
            <a:avLst/>
          </a:prstGeom>
        </p:spPr>
        <p:txBody>
          <a:bodyPr wrap="square" lIns="0" tIns="0" rIns="0" bIns="0" rtlCol="0" anchor="t">
            <a:spAutoFit/>
          </a:bodyPr>
          <a:lstStyle/>
          <a:p>
            <a:pPr defTabSz="609630">
              <a:lnSpc>
                <a:spcPts val="2664"/>
              </a:lnSpc>
              <a:spcBef>
                <a:spcPct val="0"/>
              </a:spcBef>
            </a:pPr>
            <a:r>
              <a:rPr lang="en-US" sz="3200" spc="-59" dirty="0">
                <a:solidFill>
                  <a:srgbClr val="191769"/>
                </a:solidFill>
                <a:ea typeface="HK Grotesk Bold"/>
                <a:cs typeface="HK Grotesk Bold"/>
                <a:sym typeface="HK Grotesk Bold"/>
              </a:rPr>
              <a:t>Generation Beta</a:t>
            </a:r>
          </a:p>
        </p:txBody>
      </p:sp>
    </p:spTree>
    <p:extLst>
      <p:ext uri="{BB962C8B-B14F-4D97-AF65-F5344CB8AC3E}">
        <p14:creationId xmlns:p14="http://schemas.microsoft.com/office/powerpoint/2010/main" val="270415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17959" y="0"/>
            <a:ext cx="2558979" cy="3631136"/>
          </a:xfrm>
          <a:prstGeom prst="rect">
            <a:avLst/>
          </a:prstGeom>
          <a:solidFill>
            <a:srgbClr val="FFC924"/>
          </a:solidFill>
        </p:spPr>
        <p:txBody>
          <a:bodyPr/>
          <a:lstStyle/>
          <a:p>
            <a:pPr defTabSz="609630"/>
            <a:endParaRPr lang="en-US" sz="1200">
              <a:solidFill>
                <a:prstClr val="black"/>
              </a:solidFill>
              <a:latin typeface="Calibri"/>
            </a:endParaRPr>
          </a:p>
        </p:txBody>
      </p:sp>
      <p:sp>
        <p:nvSpPr>
          <p:cNvPr id="3" name="TextBox 3"/>
          <p:cNvSpPr txBox="1"/>
          <p:nvPr/>
        </p:nvSpPr>
        <p:spPr>
          <a:xfrm>
            <a:off x="8344205" y="755493"/>
            <a:ext cx="4623645" cy="1225335"/>
          </a:xfrm>
          <a:prstGeom prst="rect">
            <a:avLst/>
          </a:prstGeom>
        </p:spPr>
        <p:txBody>
          <a:bodyPr lIns="0" tIns="0" rIns="0" bIns="0" rtlCol="0" anchor="t">
            <a:spAutoFit/>
          </a:bodyPr>
          <a:lstStyle/>
          <a:p>
            <a:pPr defTabSz="609630">
              <a:lnSpc>
                <a:spcPts val="4655"/>
              </a:lnSpc>
            </a:pPr>
            <a:r>
              <a:rPr lang="en-US" sz="4434" b="1" spc="-111" dirty="0">
                <a:solidFill>
                  <a:srgbClr val="191769"/>
                </a:solidFill>
                <a:latin typeface="Heebo ExtraBold" pitchFamily="2" charset="-79"/>
                <a:ea typeface="League Spartan"/>
                <a:cs typeface="Heebo ExtraBold" pitchFamily="2" charset="-79"/>
                <a:sym typeface="League Spartan"/>
              </a:rPr>
              <a:t>Demographic Shifts</a:t>
            </a:r>
          </a:p>
        </p:txBody>
      </p:sp>
      <p:sp>
        <p:nvSpPr>
          <p:cNvPr id="4" name="AutoShape 4"/>
          <p:cNvSpPr/>
          <p:nvPr/>
        </p:nvSpPr>
        <p:spPr>
          <a:xfrm>
            <a:off x="2558980" y="3429000"/>
            <a:ext cx="2558979" cy="3429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5" name="AutoShape 5"/>
          <p:cNvSpPr/>
          <p:nvPr/>
        </p:nvSpPr>
        <p:spPr>
          <a:xfrm>
            <a:off x="1" y="0"/>
            <a:ext cx="2558979" cy="3429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6" name="Freeform 6"/>
          <p:cNvSpPr/>
          <p:nvPr/>
        </p:nvSpPr>
        <p:spPr>
          <a:xfrm>
            <a:off x="2558980" y="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2"/>
            <a:stretch>
              <a:fillRect t="-10390" b="-1551"/>
            </a:stretch>
          </a:blipFill>
        </p:spPr>
        <p:txBody>
          <a:bodyPr/>
          <a:lstStyle/>
          <a:p>
            <a:pPr defTabSz="609630"/>
            <a:endParaRPr lang="en-US" sz="1200">
              <a:solidFill>
                <a:prstClr val="black"/>
              </a:solidFill>
              <a:latin typeface="Calibri"/>
            </a:endParaRPr>
          </a:p>
        </p:txBody>
      </p:sp>
      <p:sp>
        <p:nvSpPr>
          <p:cNvPr id="7" name="Freeform 7"/>
          <p:cNvSpPr/>
          <p:nvPr/>
        </p:nvSpPr>
        <p:spPr>
          <a:xfrm>
            <a:off x="5117959" y="342900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3"/>
            <a:stretch>
              <a:fillRect t="-10590" b="-1210"/>
            </a:stretch>
          </a:blipFill>
        </p:spPr>
        <p:txBody>
          <a:bodyPr/>
          <a:lstStyle/>
          <a:p>
            <a:pPr defTabSz="609630"/>
            <a:endParaRPr lang="en-US" sz="1200">
              <a:solidFill>
                <a:prstClr val="black"/>
              </a:solidFill>
              <a:latin typeface="Calibri"/>
            </a:endParaRPr>
          </a:p>
        </p:txBody>
      </p:sp>
      <p:sp>
        <p:nvSpPr>
          <p:cNvPr id="8" name="Freeform 8"/>
          <p:cNvSpPr/>
          <p:nvPr/>
        </p:nvSpPr>
        <p:spPr>
          <a:xfrm>
            <a:off x="1" y="342900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4"/>
            <a:stretch>
              <a:fillRect t="-11731"/>
            </a:stretch>
          </a:blipFill>
        </p:spPr>
        <p:txBody>
          <a:bodyPr/>
          <a:lstStyle/>
          <a:p>
            <a:pPr defTabSz="609630"/>
            <a:endParaRPr lang="en-US" sz="1200">
              <a:solidFill>
                <a:prstClr val="black"/>
              </a:solidFill>
              <a:latin typeface="Calibri"/>
            </a:endParaRPr>
          </a:p>
        </p:txBody>
      </p:sp>
      <p:sp>
        <p:nvSpPr>
          <p:cNvPr id="9" name="TextBox 9"/>
          <p:cNvSpPr txBox="1"/>
          <p:nvPr/>
        </p:nvSpPr>
        <p:spPr>
          <a:xfrm>
            <a:off x="338161" y="477381"/>
            <a:ext cx="1901044" cy="2342949"/>
          </a:xfrm>
          <a:prstGeom prst="rect">
            <a:avLst/>
          </a:prstGeom>
        </p:spPr>
        <p:txBody>
          <a:bodyPr wrap="square" lIns="0" tIns="0" rIns="0" bIns="0" rtlCol="0" anchor="t">
            <a:spAutoFit/>
          </a:bodyPr>
          <a:lstStyle/>
          <a:p>
            <a:pPr defTabSz="609630">
              <a:lnSpc>
                <a:spcPts val="2613"/>
              </a:lnSpc>
            </a:pPr>
            <a:r>
              <a:rPr lang="en-US" sz="2400" dirty="0">
                <a:solidFill>
                  <a:srgbClr val="FFFFFF"/>
                </a:solidFill>
                <a:latin typeface="Heebo" pitchFamily="2" charset="-79"/>
                <a:ea typeface="Open Sans 1"/>
                <a:cs typeface="Heebo" pitchFamily="2" charset="-79"/>
                <a:sym typeface="Open Sans 1"/>
              </a:rPr>
              <a:t>By 2025 Millennials will account for 75 percent of the American workforce.</a:t>
            </a:r>
          </a:p>
        </p:txBody>
      </p:sp>
      <p:sp>
        <p:nvSpPr>
          <p:cNvPr id="10" name="TextBox 10"/>
          <p:cNvSpPr txBox="1"/>
          <p:nvPr/>
        </p:nvSpPr>
        <p:spPr>
          <a:xfrm>
            <a:off x="2960230" y="3805313"/>
            <a:ext cx="1756478" cy="2676374"/>
          </a:xfrm>
          <a:prstGeom prst="rect">
            <a:avLst/>
          </a:prstGeom>
        </p:spPr>
        <p:txBody>
          <a:bodyPr wrap="square" lIns="0" tIns="0" rIns="0" bIns="0" rtlCol="0" anchor="t">
            <a:spAutoFit/>
          </a:bodyPr>
          <a:lstStyle/>
          <a:p>
            <a:pPr defTabSz="609630">
              <a:lnSpc>
                <a:spcPts val="2613"/>
              </a:lnSpc>
            </a:pPr>
            <a:r>
              <a:rPr lang="en-US" sz="2400" dirty="0">
                <a:solidFill>
                  <a:srgbClr val="FFFFFF"/>
                </a:solidFill>
                <a:latin typeface="Heebo" pitchFamily="2" charset="-79"/>
                <a:ea typeface="Open Sans 1"/>
                <a:cs typeface="Heebo" pitchFamily="2" charset="-79"/>
                <a:sym typeface="Open Sans 1"/>
              </a:rPr>
              <a:t>In less than 10 years, Generation Alpha will be leaving school and starting their own careers.</a:t>
            </a:r>
          </a:p>
        </p:txBody>
      </p:sp>
      <p:sp>
        <p:nvSpPr>
          <p:cNvPr id="11" name="TextBox 11"/>
          <p:cNvSpPr txBox="1"/>
          <p:nvPr/>
        </p:nvSpPr>
        <p:spPr>
          <a:xfrm>
            <a:off x="5437733" y="477381"/>
            <a:ext cx="1919430" cy="2676374"/>
          </a:xfrm>
          <a:prstGeom prst="rect">
            <a:avLst/>
          </a:prstGeom>
        </p:spPr>
        <p:txBody>
          <a:bodyPr wrap="square" lIns="0" tIns="0" rIns="0" bIns="0" rtlCol="0" anchor="t">
            <a:spAutoFit/>
          </a:bodyPr>
          <a:lstStyle/>
          <a:p>
            <a:pPr defTabSz="609630">
              <a:lnSpc>
                <a:spcPts val="2613"/>
              </a:lnSpc>
              <a:spcBef>
                <a:spcPct val="0"/>
              </a:spcBef>
            </a:pPr>
            <a:r>
              <a:rPr lang="en-US" sz="2400" dirty="0">
                <a:solidFill>
                  <a:srgbClr val="000000"/>
                </a:solidFill>
                <a:latin typeface="Heebo" pitchFamily="2" charset="-79"/>
                <a:ea typeface="Open Sans 1"/>
                <a:cs typeface="Heebo" pitchFamily="2" charset="-79"/>
                <a:sym typeface="Open Sans 1"/>
              </a:rPr>
              <a:t>By 2030, just six years from now, Generation Z will start to occupy senior leadership roles.</a:t>
            </a:r>
          </a:p>
        </p:txBody>
      </p:sp>
      <p:sp>
        <p:nvSpPr>
          <p:cNvPr id="13" name="TextBox 13"/>
          <p:cNvSpPr txBox="1"/>
          <p:nvPr/>
        </p:nvSpPr>
        <p:spPr>
          <a:xfrm>
            <a:off x="8344207" y="2217841"/>
            <a:ext cx="3847793" cy="4095929"/>
          </a:xfrm>
          <a:prstGeom prst="rect">
            <a:avLst/>
          </a:prstGeom>
        </p:spPr>
        <p:txBody>
          <a:bodyPr wrap="square" lIns="0" tIns="0" rIns="0" bIns="0" rtlCol="0" anchor="t">
            <a:spAutoFit/>
          </a:bodyPr>
          <a:lstStyle/>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Workforce</a:t>
            </a:r>
          </a:p>
          <a:p>
            <a:pPr defTabSz="609630">
              <a:lnSpc>
                <a:spcPts val="2855"/>
              </a:lnSpc>
            </a:pPr>
            <a:endParaRPr lang="en-US" sz="2549" spc="-63" dirty="0">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Education</a:t>
            </a:r>
          </a:p>
          <a:p>
            <a:pPr defTabSz="609630">
              <a:lnSpc>
                <a:spcPts val="2855"/>
              </a:lnSpc>
            </a:pPr>
            <a:endParaRPr lang="en-US" sz="2549" spc="-63" dirty="0">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Healthcare</a:t>
            </a:r>
          </a:p>
          <a:p>
            <a:pPr defTabSz="609630">
              <a:lnSpc>
                <a:spcPts val="2855"/>
              </a:lnSpc>
            </a:pPr>
            <a:endParaRPr lang="en-US" sz="2549" spc="-63" dirty="0">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Technology</a:t>
            </a:r>
          </a:p>
          <a:p>
            <a:pPr defTabSz="609630">
              <a:lnSpc>
                <a:spcPts val="2855"/>
              </a:lnSpc>
            </a:pPr>
            <a:endParaRPr lang="en-US" sz="2549" spc="-63" dirty="0">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Ownership</a:t>
            </a:r>
          </a:p>
          <a:p>
            <a:pPr defTabSz="609630">
              <a:lnSpc>
                <a:spcPts val="2855"/>
              </a:lnSpc>
            </a:pPr>
            <a:endParaRPr lang="en-US" sz="2549" spc="-63" dirty="0">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dirty="0">
                <a:solidFill>
                  <a:srgbClr val="29285D"/>
                </a:solidFill>
                <a:latin typeface="Heebo" pitchFamily="2" charset="-79"/>
                <a:ea typeface="HK Grotesk Bold"/>
                <a:cs typeface="Heebo" pitchFamily="2" charset="-79"/>
                <a:sym typeface="HK Grotesk Bold"/>
              </a:rPr>
              <a:t>Membership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Who Are Your Members NOW?</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lstStyle/>
          <a:p>
            <a:r>
              <a:rPr lang="en-US" dirty="0"/>
              <a:t>What do you know about your members’ future? </a:t>
            </a:r>
          </a:p>
          <a:p>
            <a:endParaRPr lang="en-US" dirty="0"/>
          </a:p>
          <a:p>
            <a:r>
              <a:rPr lang="en-US" dirty="0"/>
              <a:t>How are they changing?</a:t>
            </a:r>
          </a:p>
          <a:p>
            <a:endParaRPr lang="en-US" dirty="0"/>
          </a:p>
          <a:p>
            <a:r>
              <a:rPr lang="en-US" dirty="0"/>
              <a:t>How is education/the profession/the community changing?</a:t>
            </a:r>
          </a:p>
          <a:p>
            <a:endParaRPr lang="en-US" dirty="0"/>
          </a:p>
          <a:p>
            <a:r>
              <a:rPr lang="en-US" dirty="0"/>
              <a:t>Why the change?</a:t>
            </a:r>
          </a:p>
        </p:txBody>
      </p:sp>
      <p:sp>
        <p:nvSpPr>
          <p:cNvPr id="4" name="TextBox 4">
            <a:extLst>
              <a:ext uri="{FF2B5EF4-FFF2-40B4-BE49-F238E27FC236}">
                <a16:creationId xmlns:a16="http://schemas.microsoft.com/office/drawing/2014/main" id="{9B924744-24FE-C780-2A81-68C30B337CD3}"/>
              </a:ext>
            </a:extLst>
          </p:cNvPr>
          <p:cNvSpPr txBox="1"/>
          <p:nvPr/>
        </p:nvSpPr>
        <p:spPr>
          <a:xfrm>
            <a:off x="6562724" y="5311293"/>
            <a:ext cx="4654535" cy="567463"/>
          </a:xfrm>
          <a:prstGeom prst="rect">
            <a:avLst/>
          </a:prstGeom>
        </p:spPr>
        <p:txBody>
          <a:bodyPr wrap="square" lIns="0" tIns="0" rIns="0" bIns="0" rtlCol="0" anchor="t">
            <a:spAutoFit/>
          </a:bodyPr>
          <a:lstStyle/>
          <a:p>
            <a:pPr marL="0" lvl="0" indent="0" algn="r">
              <a:lnSpc>
                <a:spcPts val="4330"/>
              </a:lnSpc>
              <a:spcBef>
                <a:spcPct val="0"/>
              </a:spcBef>
            </a:pPr>
            <a:r>
              <a:rPr lang="en-US" sz="3600" spc="-120" dirty="0">
                <a:solidFill>
                  <a:srgbClr val="62A25D"/>
                </a:solidFill>
                <a:latin typeface="Heebo ExtraBold" pitchFamily="2" charset="-79"/>
                <a:ea typeface="League Spartan"/>
                <a:cs typeface="Heebo ExtraBold" pitchFamily="2" charset="-79"/>
                <a:sym typeface="League Spartan"/>
              </a:rPr>
              <a:t>** RETENTION FIRST</a:t>
            </a:r>
          </a:p>
        </p:txBody>
      </p:sp>
    </p:spTree>
    <p:extLst>
      <p:ext uri="{BB962C8B-B14F-4D97-AF65-F5344CB8AC3E}">
        <p14:creationId xmlns:p14="http://schemas.microsoft.com/office/powerpoint/2010/main" val="30828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1036829" y="1922043"/>
            <a:ext cx="5872599" cy="4507131"/>
          </a:xfrm>
          <a:prstGeom prst="rect">
            <a:avLst/>
          </a:prstGeom>
        </p:spPr>
        <p:txBody>
          <a:bodyPr wrap="square" lIns="0" tIns="0" rIns="0" bIns="0" rtlCol="0" anchor="t">
            <a:spAutoFit/>
          </a:bodyPr>
          <a:lstStyle/>
          <a:p>
            <a:pPr marL="579149" lvl="1" indent="-289574">
              <a:lnSpc>
                <a:spcPts val="2880"/>
              </a:lnSpc>
            </a:pPr>
            <a:r>
              <a:rPr lang="en-US" sz="2400" b="1" dirty="0">
                <a:latin typeface="Heebo" pitchFamily="2" charset="-79"/>
                <a:ea typeface="Open Sans 1"/>
                <a:cs typeface="Heebo" pitchFamily="2" charset="-79"/>
                <a:sym typeface="Open Sans 1"/>
              </a:rPr>
              <a:t>REQUIRES DATA!!</a:t>
            </a:r>
          </a:p>
          <a:p>
            <a:pPr marL="579149" lvl="1" indent="-289574">
              <a:lnSpc>
                <a:spcPts val="2880"/>
              </a:lnSpc>
            </a:pPr>
            <a:endParaRPr lang="en-US" sz="2400" dirty="0">
              <a:latin typeface="Heebo" pitchFamily="2" charset="-79"/>
              <a:ea typeface="Open Sans 1"/>
              <a:cs typeface="Heebo" pitchFamily="2" charset="-79"/>
              <a:sym typeface="Open Sans 1"/>
            </a:endParaRPr>
          </a:p>
          <a:p>
            <a:pPr marL="290513" lvl="1">
              <a:lnSpc>
                <a:spcPts val="2880"/>
              </a:lnSpc>
            </a:pPr>
            <a:r>
              <a:rPr lang="en-US" sz="2400" dirty="0">
                <a:latin typeface="Heebo" pitchFamily="2" charset="-79"/>
                <a:ea typeface="Open Sans 1"/>
                <a:cs typeface="Heebo" pitchFamily="2" charset="-79"/>
                <a:sym typeface="Open Sans 1"/>
              </a:rPr>
              <a:t>Through your AMS, CRM or through other methods of tracking member and professional data, you must track and measure changes over time to establish benchmarks and derive trends. Leverage your familiarity with demographic shifts to adapt messaging, benefit offerings and engage new market segments. </a:t>
            </a:r>
          </a:p>
          <a:p>
            <a:pPr marL="579149" lvl="1" indent="-289574">
              <a:lnSpc>
                <a:spcPts val="2880"/>
              </a:lnSpc>
            </a:pPr>
            <a:endParaRPr lang="en-US" sz="2400" dirty="0">
              <a:solidFill>
                <a:srgbClr val="000000"/>
              </a:solidFill>
              <a:latin typeface="Arimo"/>
              <a:ea typeface="Arimo"/>
              <a:cs typeface="Arimo"/>
              <a:sym typeface="Arimo"/>
            </a:endParaRPr>
          </a:p>
          <a:p>
            <a:pPr marL="579149" lvl="1" indent="-289574">
              <a:lnSpc>
                <a:spcPts val="3600"/>
              </a:lnSpc>
            </a:pPr>
            <a:endParaRPr lang="en-US" sz="2400" dirty="0">
              <a:solidFill>
                <a:srgbClr val="000000"/>
              </a:solidFill>
              <a:latin typeface="Arimo"/>
              <a:ea typeface="Arimo"/>
              <a:cs typeface="Arimo"/>
              <a:sym typeface="Arimo"/>
            </a:endParaRPr>
          </a:p>
        </p:txBody>
      </p:sp>
      <p:sp>
        <p:nvSpPr>
          <p:cNvPr id="9" name="TextBox 3"/>
          <p:cNvSpPr txBox="1"/>
          <p:nvPr/>
        </p:nvSpPr>
        <p:spPr>
          <a:xfrm>
            <a:off x="1324646" y="917922"/>
            <a:ext cx="6742564" cy="1004121"/>
          </a:xfrm>
          <a:prstGeom prst="rect">
            <a:avLst/>
          </a:prstGeom>
        </p:spPr>
        <p:txBody>
          <a:bodyPr lIns="0" tIns="0" rIns="0" bIns="0" rtlCol="0" anchor="t">
            <a:spAutoFit/>
          </a:bodyPr>
          <a:lstStyle/>
          <a:p>
            <a:pPr>
              <a:lnSpc>
                <a:spcPts val="7776"/>
              </a:lnSpc>
            </a:pPr>
            <a:r>
              <a:rPr lang="en-US" sz="6600" spc="-240"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Awareness</a:t>
            </a:r>
          </a:p>
        </p:txBody>
      </p:sp>
      <p:sp>
        <p:nvSpPr>
          <p:cNvPr id="10" name="Freeform 6"/>
          <p:cNvSpPr/>
          <p:nvPr/>
        </p:nvSpPr>
        <p:spPr>
          <a:xfrm>
            <a:off x="7504689" y="1677139"/>
            <a:ext cx="3406817" cy="3503721"/>
          </a:xfrm>
          <a:custGeom>
            <a:avLst/>
            <a:gdLst/>
            <a:ahLst/>
            <a:cxnLst/>
            <a:rect l="l" t="t" r="r" b="b"/>
            <a:pathLst>
              <a:path w="6019800" h="6019800">
                <a:moveTo>
                  <a:pt x="0" y="0"/>
                </a:moveTo>
                <a:lnTo>
                  <a:pt x="6019800" y="0"/>
                </a:lnTo>
                <a:lnTo>
                  <a:pt x="6019800" y="6019800"/>
                </a:lnTo>
                <a:lnTo>
                  <a:pt x="0" y="601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050" name="Picture 2">
            <a:extLst>
              <a:ext uri="{FF2B5EF4-FFF2-40B4-BE49-F238E27FC236}">
                <a16:creationId xmlns:a16="http://schemas.microsoft.com/office/drawing/2014/main" id="{D6B29573-4A87-D711-E140-64860F448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619" y="1456314"/>
            <a:ext cx="2072285" cy="130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56CAB71-771C-68D1-2197-45F262CF3E81}"/>
              </a:ext>
            </a:extLst>
          </p:cNvPr>
          <p:cNvSpPr txBox="1">
            <a:spLocks/>
          </p:cNvSpPr>
          <p:nvPr/>
        </p:nvSpPr>
        <p:spPr>
          <a:xfrm>
            <a:off x="8801100" y="2766218"/>
            <a:ext cx="421807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6000" dirty="0">
                <a:effectLst>
                  <a:outerShdw blurRad="38100" dist="38100" dir="2700000" algn="tl">
                    <a:srgbClr val="000000">
                      <a:alpha val="43137"/>
                    </a:srgbClr>
                  </a:outerShdw>
                </a:effectLst>
              </a:rPr>
              <a:t>What </a:t>
            </a:r>
          </a:p>
          <a:p>
            <a:r>
              <a:rPr lang="en-US" sz="8000" b="1" dirty="0">
                <a:solidFill>
                  <a:srgbClr val="FFC000"/>
                </a:solidFill>
                <a:effectLst>
                  <a:outerShdw blurRad="38100" dist="38100" dir="2700000" algn="tl">
                    <a:srgbClr val="000000">
                      <a:alpha val="43137"/>
                    </a:srgbClr>
                  </a:outerShdw>
                </a:effectLst>
              </a:rPr>
              <a:t>ARE</a:t>
            </a:r>
            <a:r>
              <a:rPr lang="en-US" sz="6000" dirty="0">
                <a:effectLst>
                  <a:outerShdw blurRad="38100" dist="38100" dir="2700000" algn="tl">
                    <a:srgbClr val="000000">
                      <a:alpha val="43137"/>
                    </a:srgbClr>
                  </a:outerShdw>
                </a:effectLst>
              </a:rPr>
              <a:t> </a:t>
            </a:r>
          </a:p>
          <a:p>
            <a:r>
              <a:rPr lang="en-US" sz="6000" dirty="0">
                <a:effectLst>
                  <a:outerShdw blurRad="38100" dist="38100" dir="2700000" algn="tl">
                    <a:srgbClr val="000000">
                      <a:alpha val="43137"/>
                    </a:srgbClr>
                  </a:outerShdw>
                </a:effectLst>
              </a:rPr>
              <a:t>the New Rules?</a:t>
            </a:r>
          </a:p>
        </p:txBody>
      </p:sp>
      <p:sp>
        <p:nvSpPr>
          <p:cNvPr id="7" name="Content Placeholder 4">
            <a:extLst>
              <a:ext uri="{FF2B5EF4-FFF2-40B4-BE49-F238E27FC236}">
                <a16:creationId xmlns:a16="http://schemas.microsoft.com/office/drawing/2014/main" id="{BD78F97E-0D4B-CCEB-6CD7-94CE6DDF393F}"/>
              </a:ext>
            </a:extLst>
          </p:cNvPr>
          <p:cNvSpPr txBox="1">
            <a:spLocks/>
          </p:cNvSpPr>
          <p:nvPr/>
        </p:nvSpPr>
        <p:spPr>
          <a:xfrm>
            <a:off x="819149" y="601720"/>
            <a:ext cx="10010775" cy="34432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pPr>
            <a:r>
              <a:rPr lang="en-US" sz="3200" dirty="0"/>
              <a:t>Time is everything!</a:t>
            </a:r>
          </a:p>
          <a:p>
            <a:pPr>
              <a:lnSpc>
                <a:spcPct val="150000"/>
              </a:lnSpc>
            </a:pPr>
            <a:r>
              <a:rPr lang="en-US" sz="3200" dirty="0"/>
              <a:t>People care more about fewer things!</a:t>
            </a:r>
          </a:p>
          <a:p>
            <a:pPr>
              <a:lnSpc>
                <a:spcPct val="150000"/>
              </a:lnSpc>
            </a:pPr>
            <a:r>
              <a:rPr lang="en-US" sz="3200" dirty="0"/>
              <a:t>You aren’t the go-to source!</a:t>
            </a:r>
          </a:p>
          <a:p>
            <a:pPr>
              <a:lnSpc>
                <a:spcPct val="150000"/>
              </a:lnSpc>
            </a:pPr>
            <a:r>
              <a:rPr lang="en-US" sz="3200" dirty="0"/>
              <a:t>Customer sophistication!</a:t>
            </a:r>
          </a:p>
          <a:p>
            <a:pPr>
              <a:lnSpc>
                <a:spcPct val="150000"/>
              </a:lnSpc>
            </a:pPr>
            <a:r>
              <a:rPr lang="en-US" sz="3200" dirty="0"/>
              <a:t>High expectations!</a:t>
            </a:r>
          </a:p>
          <a:p>
            <a:pPr>
              <a:lnSpc>
                <a:spcPct val="150000"/>
              </a:lnSpc>
            </a:pPr>
            <a:r>
              <a:rPr lang="en-US" sz="3200" dirty="0"/>
              <a:t>Use tech to be human!</a:t>
            </a:r>
          </a:p>
          <a:p>
            <a:pPr>
              <a:lnSpc>
                <a:spcPct val="150000"/>
              </a:lnSpc>
            </a:pPr>
            <a:endParaRPr lang="en-US" sz="3200" dirty="0"/>
          </a:p>
        </p:txBody>
      </p:sp>
    </p:spTree>
    <p:extLst>
      <p:ext uri="{BB962C8B-B14F-4D97-AF65-F5344CB8AC3E}">
        <p14:creationId xmlns:p14="http://schemas.microsoft.com/office/powerpoint/2010/main" val="23547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5" name="Freeform 5">
            <a:extLst>
              <a:ext uri="{FF2B5EF4-FFF2-40B4-BE49-F238E27FC236}">
                <a16:creationId xmlns:a16="http://schemas.microsoft.com/office/drawing/2014/main" id="{2DD10797-6D9F-AF48-1BC8-11A4B7484B8E}"/>
              </a:ext>
            </a:extLst>
          </p:cNvPr>
          <p:cNvSpPr/>
          <p:nvPr/>
        </p:nvSpPr>
        <p:spPr>
          <a:xfrm>
            <a:off x="7563993" y="1309596"/>
            <a:ext cx="3658743" cy="4381626"/>
          </a:xfrm>
          <a:custGeom>
            <a:avLst/>
            <a:gdLst/>
            <a:ahLst/>
            <a:cxnLst/>
            <a:rect l="l" t="t" r="r" b="b"/>
            <a:pathLst>
              <a:path w="5488114" h="6572439">
                <a:moveTo>
                  <a:pt x="0" y="0"/>
                </a:moveTo>
                <a:lnTo>
                  <a:pt x="5488115" y="0"/>
                </a:lnTo>
                <a:lnTo>
                  <a:pt x="5488115" y="6572439"/>
                </a:lnTo>
                <a:lnTo>
                  <a:pt x="0" y="6572439"/>
                </a:lnTo>
                <a:lnTo>
                  <a:pt x="0" y="0"/>
                </a:lnTo>
                <a:close/>
              </a:path>
            </a:pathLst>
          </a:custGeom>
          <a:blipFill>
            <a:blip r:embed="rId2"/>
            <a:stretch>
              <a:fillRect l="-5121" t="-8517" b="-23109"/>
            </a:stretch>
          </a:blipFill>
        </p:spPr>
        <p:txBody>
          <a:bodyPr/>
          <a:lstStyle/>
          <a:p>
            <a:endParaRPr lang="en-US" sz="1200"/>
          </a:p>
        </p:txBody>
      </p:sp>
      <p:sp>
        <p:nvSpPr>
          <p:cNvPr id="6" name="TextBox 6">
            <a:extLst>
              <a:ext uri="{FF2B5EF4-FFF2-40B4-BE49-F238E27FC236}">
                <a16:creationId xmlns:a16="http://schemas.microsoft.com/office/drawing/2014/main" id="{63041924-7517-67D8-9817-B1981BE1EDFB}"/>
              </a:ext>
            </a:extLst>
          </p:cNvPr>
          <p:cNvSpPr txBox="1"/>
          <p:nvPr/>
        </p:nvSpPr>
        <p:spPr>
          <a:xfrm>
            <a:off x="1101449" y="1829381"/>
            <a:ext cx="10599939" cy="564257"/>
          </a:xfrm>
          <a:prstGeom prst="rect">
            <a:avLst/>
          </a:prstGeom>
        </p:spPr>
        <p:txBody>
          <a:bodyPr lIns="0" tIns="0" rIns="0" bIns="0" rtlCol="0" anchor="t">
            <a:spAutoFit/>
          </a:bodyPr>
          <a:lstStyle/>
          <a:p>
            <a:pPr>
              <a:lnSpc>
                <a:spcPts val="4400"/>
              </a:lnSpc>
            </a:pPr>
            <a:r>
              <a:rPr lang="en-US" sz="3200" dirty="0">
                <a:solidFill>
                  <a:srgbClr val="E10C18"/>
                </a:solidFill>
                <a:latin typeface="Heebo ExtraBold" pitchFamily="2" charset="-79"/>
                <a:ea typeface="Arimo Bold"/>
                <a:cs typeface="Heebo ExtraBold" pitchFamily="2" charset="-79"/>
                <a:sym typeface="Arimo Bold"/>
              </a:rPr>
              <a:t>Elisa Pratt, MA, CAE, CVF, FSAM</a:t>
            </a:r>
          </a:p>
        </p:txBody>
      </p:sp>
      <p:sp>
        <p:nvSpPr>
          <p:cNvPr id="7" name="TextBox 7">
            <a:extLst>
              <a:ext uri="{FF2B5EF4-FFF2-40B4-BE49-F238E27FC236}">
                <a16:creationId xmlns:a16="http://schemas.microsoft.com/office/drawing/2014/main" id="{9D80664F-D2E1-2EDD-4963-78C671F7763C}"/>
              </a:ext>
            </a:extLst>
          </p:cNvPr>
          <p:cNvSpPr txBox="1"/>
          <p:nvPr/>
        </p:nvSpPr>
        <p:spPr>
          <a:xfrm>
            <a:off x="969264" y="1882909"/>
            <a:ext cx="10599943" cy="4225003"/>
          </a:xfrm>
          <a:prstGeom prst="rect">
            <a:avLst/>
          </a:prstGeom>
        </p:spPr>
        <p:txBody>
          <a:bodyPr lIns="0" tIns="0" rIns="0" bIns="0" rtlCol="0" anchor="t">
            <a:spAutoFit/>
          </a:bodyPr>
          <a:lstStyle/>
          <a:p>
            <a:pPr>
              <a:lnSpc>
                <a:spcPts val="3600"/>
              </a:lnSpc>
            </a:pPr>
            <a:endParaRPr sz="1200" dirty="0"/>
          </a:p>
          <a:p>
            <a:pPr marL="579149" lvl="1" indent="-289574">
              <a:lnSpc>
                <a:spcPts val="2880"/>
              </a:lnSpc>
              <a:buFont typeface="Arial"/>
              <a:buChar char="•"/>
            </a:pPr>
            <a:r>
              <a:rPr lang="en-US" sz="2400" dirty="0">
                <a:solidFill>
                  <a:srgbClr val="000000"/>
                </a:solidFill>
                <a:latin typeface="Arimo"/>
                <a:ea typeface="Arimo"/>
                <a:cs typeface="Arimo"/>
                <a:sym typeface="Arimo"/>
              </a:rPr>
              <a:t>Association antagonist, nonprofit nerd</a:t>
            </a:r>
          </a:p>
          <a:p>
            <a:pPr marL="579149" lvl="1" indent="-289574">
              <a:lnSpc>
                <a:spcPts val="2880"/>
              </a:lnSpc>
              <a:buFont typeface="Arial"/>
              <a:buChar char="•"/>
            </a:pPr>
            <a:r>
              <a:rPr lang="en-US" sz="2400" dirty="0">
                <a:solidFill>
                  <a:srgbClr val="000000"/>
                </a:solidFill>
                <a:latin typeface="Arimo"/>
                <a:ea typeface="Arimo"/>
                <a:cs typeface="Arimo"/>
                <a:sym typeface="Arimo"/>
              </a:rPr>
              <a:t>25+ years association management</a:t>
            </a:r>
          </a:p>
          <a:p>
            <a:pPr marL="579149" lvl="1" indent="-289574">
              <a:lnSpc>
                <a:spcPts val="2880"/>
              </a:lnSpc>
              <a:buFont typeface="Arial"/>
              <a:buChar char="•"/>
            </a:pPr>
            <a:r>
              <a:rPr lang="en-US" sz="2400" dirty="0">
                <a:solidFill>
                  <a:srgbClr val="000000"/>
                </a:solidFill>
                <a:latin typeface="Arimo"/>
                <a:ea typeface="Arimo"/>
                <a:cs typeface="Arimo"/>
                <a:sym typeface="Arimo"/>
              </a:rPr>
              <a:t>Engagement &amp; </a:t>
            </a:r>
            <a:r>
              <a:rPr lang="en-US" sz="2400" dirty="0" err="1">
                <a:solidFill>
                  <a:srgbClr val="000000"/>
                </a:solidFill>
                <a:latin typeface="Arimo"/>
                <a:ea typeface="Arimo"/>
                <a:cs typeface="Arimo"/>
                <a:sym typeface="Arimo"/>
              </a:rPr>
              <a:t>Ldr</a:t>
            </a:r>
            <a:r>
              <a:rPr lang="en-US" sz="2400" dirty="0">
                <a:solidFill>
                  <a:srgbClr val="000000"/>
                </a:solidFill>
                <a:latin typeface="Arimo"/>
                <a:ea typeface="Arimo"/>
                <a:cs typeface="Arimo"/>
                <a:sym typeface="Arimo"/>
              </a:rPr>
              <a:t>. Development</a:t>
            </a:r>
          </a:p>
          <a:p>
            <a:pPr marL="578844" lvl="1" indent="-289422">
              <a:lnSpc>
                <a:spcPts val="2880"/>
              </a:lnSpc>
              <a:buFont typeface="Arial"/>
              <a:buChar char="•"/>
            </a:pPr>
            <a:r>
              <a:rPr lang="en-US" sz="2400" dirty="0">
                <a:solidFill>
                  <a:srgbClr val="000000"/>
                </a:solidFill>
                <a:latin typeface="Arimo"/>
                <a:ea typeface="Arimo"/>
                <a:cs typeface="Arimo"/>
                <a:sym typeface="Arimo"/>
              </a:rPr>
              <a:t>Certified Association Executive</a:t>
            </a:r>
          </a:p>
          <a:p>
            <a:pPr marL="579149" lvl="1" indent="-289574">
              <a:lnSpc>
                <a:spcPts val="2880"/>
              </a:lnSpc>
              <a:buFont typeface="Arial"/>
              <a:buChar char="•"/>
            </a:pPr>
            <a:r>
              <a:rPr lang="en-US" sz="2400" dirty="0">
                <a:solidFill>
                  <a:srgbClr val="000000"/>
                </a:solidFill>
                <a:latin typeface="Arimo"/>
                <a:ea typeface="Arimo"/>
                <a:cs typeface="Arimo"/>
                <a:sym typeface="Arimo"/>
              </a:rPr>
              <a:t>Fellow Society of Assn. Management</a:t>
            </a:r>
          </a:p>
          <a:p>
            <a:pPr marL="579149" lvl="1" indent="-289574">
              <a:lnSpc>
                <a:spcPts val="2880"/>
              </a:lnSpc>
              <a:buFont typeface="Arial"/>
              <a:buChar char="•"/>
            </a:pPr>
            <a:r>
              <a:rPr lang="en-US" sz="2400" dirty="0">
                <a:solidFill>
                  <a:srgbClr val="000000"/>
                </a:solidFill>
                <a:latin typeface="Arimo"/>
                <a:ea typeface="Arimo"/>
                <a:cs typeface="Arimo"/>
                <a:sym typeface="Arimo"/>
              </a:rPr>
              <a:t>Chapter &amp; affiliate expertise</a:t>
            </a:r>
          </a:p>
          <a:p>
            <a:pPr marL="579149" lvl="1" indent="-289574">
              <a:lnSpc>
                <a:spcPts val="2880"/>
              </a:lnSpc>
              <a:buFont typeface="Arial"/>
              <a:buChar char="•"/>
            </a:pPr>
            <a:r>
              <a:rPr lang="en-US" sz="2400" dirty="0">
                <a:solidFill>
                  <a:srgbClr val="000000"/>
                </a:solidFill>
                <a:latin typeface="Arimo"/>
                <a:ea typeface="Arimo"/>
                <a:cs typeface="Arimo"/>
                <a:sym typeface="Arimo"/>
              </a:rPr>
              <a:t>Member-focused</a:t>
            </a:r>
          </a:p>
          <a:p>
            <a:pPr marL="579149" lvl="1" indent="-289574">
              <a:lnSpc>
                <a:spcPts val="2880"/>
              </a:lnSpc>
              <a:buFont typeface="Arial"/>
              <a:buChar char="•"/>
            </a:pPr>
            <a:r>
              <a:rPr lang="en-US" sz="2400" dirty="0">
                <a:solidFill>
                  <a:srgbClr val="000000"/>
                </a:solidFill>
                <a:latin typeface="Arimo"/>
                <a:ea typeface="Arimo"/>
                <a:cs typeface="Arimo"/>
                <a:sym typeface="Arimo"/>
              </a:rPr>
              <a:t>Mission-driven</a:t>
            </a:r>
          </a:p>
          <a:p>
            <a:pPr marL="579149" lvl="1" indent="-289574">
              <a:lnSpc>
                <a:spcPts val="2880"/>
              </a:lnSpc>
            </a:pPr>
            <a:endParaRPr lang="en-US" sz="2400" dirty="0">
              <a:solidFill>
                <a:srgbClr val="000000"/>
              </a:solidFill>
              <a:latin typeface="Arimo"/>
              <a:ea typeface="Arimo"/>
              <a:cs typeface="Arimo"/>
              <a:sym typeface="Arimo"/>
            </a:endParaRPr>
          </a:p>
          <a:p>
            <a:pPr marL="579149" lvl="1" indent="-289574">
              <a:lnSpc>
                <a:spcPts val="3600"/>
              </a:lnSpc>
            </a:pPr>
            <a:endParaRPr lang="en-US" sz="2400" dirty="0">
              <a:solidFill>
                <a:srgbClr val="000000"/>
              </a:solidFill>
              <a:latin typeface="Arimo"/>
              <a:ea typeface="Arimo"/>
              <a:cs typeface="Arimo"/>
              <a:sym typeface="Arimo"/>
            </a:endParaRPr>
          </a:p>
        </p:txBody>
      </p:sp>
      <p:sp>
        <p:nvSpPr>
          <p:cNvPr id="8" name="Freeform 8">
            <a:extLst>
              <a:ext uri="{FF2B5EF4-FFF2-40B4-BE49-F238E27FC236}">
                <a16:creationId xmlns:a16="http://schemas.microsoft.com/office/drawing/2014/main" id="{0D8EC120-D90B-6184-DF7C-EEA794035D77}"/>
              </a:ext>
            </a:extLst>
          </p:cNvPr>
          <p:cNvSpPr/>
          <p:nvPr/>
        </p:nvSpPr>
        <p:spPr>
          <a:xfrm>
            <a:off x="5671161" y="4282425"/>
            <a:ext cx="1460513" cy="1460513"/>
          </a:xfrm>
          <a:custGeom>
            <a:avLst/>
            <a:gdLst/>
            <a:ahLst/>
            <a:cxnLst/>
            <a:rect l="l" t="t" r="r" b="b"/>
            <a:pathLst>
              <a:path w="2190769" h="2190769">
                <a:moveTo>
                  <a:pt x="0" y="0"/>
                </a:moveTo>
                <a:lnTo>
                  <a:pt x="2190769" y="0"/>
                </a:lnTo>
                <a:lnTo>
                  <a:pt x="2190769" y="2190769"/>
                </a:lnTo>
                <a:lnTo>
                  <a:pt x="0" y="2190769"/>
                </a:lnTo>
                <a:lnTo>
                  <a:pt x="0" y="0"/>
                </a:lnTo>
                <a:close/>
              </a:path>
            </a:pathLst>
          </a:custGeom>
          <a:blipFill>
            <a:blip r:embed="rId3"/>
            <a:stretch>
              <a:fillRect/>
            </a:stretch>
          </a:blipFill>
        </p:spPr>
        <p:txBody>
          <a:bodyPr/>
          <a:lstStyle/>
          <a:p>
            <a:endParaRPr lang="en-US" sz="1200"/>
          </a:p>
        </p:txBody>
      </p:sp>
      <p:sp>
        <p:nvSpPr>
          <p:cNvPr id="9" name="TextBox 3"/>
          <p:cNvSpPr txBox="1"/>
          <p:nvPr/>
        </p:nvSpPr>
        <p:spPr>
          <a:xfrm>
            <a:off x="1020413" y="788636"/>
            <a:ext cx="6742564" cy="1004121"/>
          </a:xfrm>
          <a:prstGeom prst="rect">
            <a:avLst/>
          </a:prstGeom>
        </p:spPr>
        <p:txBody>
          <a:bodyPr lIns="0" tIns="0" rIns="0" bIns="0" rtlCol="0" anchor="t">
            <a:spAutoFit/>
          </a:bodyPr>
          <a:lstStyle/>
          <a:p>
            <a:pPr>
              <a:lnSpc>
                <a:spcPts val="7776"/>
              </a:lnSpc>
            </a:pPr>
            <a:r>
              <a:rPr lang="en-US" sz="6600" spc="-240"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Welcome!</a:t>
            </a:r>
          </a:p>
        </p:txBody>
      </p:sp>
    </p:spTree>
    <p:extLst>
      <p:ext uri="{BB962C8B-B14F-4D97-AF65-F5344CB8AC3E}">
        <p14:creationId xmlns:p14="http://schemas.microsoft.com/office/powerpoint/2010/main" val="420590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170342" y="2590145"/>
            <a:ext cx="4110318" cy="1325563"/>
          </a:xfrm>
        </p:spPr>
        <p:txBody>
          <a:bodyPr/>
          <a:lstStyle/>
          <a:p>
            <a:pPr marL="0" lvl="0" indent="0" algn="l">
              <a:lnSpc>
                <a:spcPct val="100000"/>
              </a:lnSpc>
            </a:pPr>
            <a:r>
              <a:rPr lang="en-US" sz="44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The work to engage your </a:t>
            </a:r>
            <a:r>
              <a:rPr lang="en-US" sz="44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members must </a:t>
            </a:r>
            <a:br>
              <a:rPr lang="en-US" sz="44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be an </a:t>
            </a:r>
            <a:r>
              <a:rPr lang="en-US" sz="4400" u="none" spc="-202" dirty="0">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ONGOING</a:t>
            </a:r>
            <a:br>
              <a:rPr lang="en-US" sz="44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commitment.</a:t>
            </a:r>
            <a:endParaRPr lang="en-US" dirty="0">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911340" y="2590145"/>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Member forecasting </a:t>
            </a:r>
          </a:p>
          <a:p>
            <a:pP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must be rooted</a:t>
            </a:r>
          </a:p>
          <a:p>
            <a:pP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in a </a:t>
            </a:r>
            <a:r>
              <a:rPr lang="en-US" spc="-202" dirty="0">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SINCERE</a:t>
            </a: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 understanding </a:t>
            </a:r>
          </a:p>
          <a:p>
            <a:pP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of motivations, and expectations.</a:t>
            </a:r>
          </a:p>
        </p:txBody>
      </p:sp>
    </p:spTree>
    <p:extLst>
      <p:ext uri="{BB962C8B-B14F-4D97-AF65-F5344CB8AC3E}">
        <p14:creationId xmlns:p14="http://schemas.microsoft.com/office/powerpoint/2010/main" val="1674132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433843"/>
            <a:ext cx="10515600" cy="1325563"/>
          </a:xfrm>
        </p:spPr>
        <p:txBody>
          <a:bodyPr/>
          <a:lstStyle/>
          <a:p>
            <a:r>
              <a:rPr lang="en-US" sz="6600" dirty="0">
                <a:effectLst>
                  <a:outerShdw blurRad="38100" dist="38100" dir="2700000" algn="tl">
                    <a:srgbClr val="000000">
                      <a:alpha val="43137"/>
                    </a:srgbClr>
                  </a:outerShdw>
                </a:effectLst>
              </a:rPr>
              <a:t>What Do Your </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Members </a:t>
            </a:r>
            <a:r>
              <a:rPr lang="en-US" sz="6600" dirty="0">
                <a:solidFill>
                  <a:srgbClr val="04305C"/>
                </a:solidFill>
                <a:effectLst>
                  <a:outerShdw blurRad="38100" dist="38100" dir="2700000" algn="tl">
                    <a:srgbClr val="000000">
                      <a:alpha val="43137"/>
                    </a:srgbClr>
                  </a:outerShdw>
                </a:effectLst>
              </a:rPr>
              <a:t>Want</a:t>
            </a:r>
            <a:r>
              <a:rPr lang="en-US" sz="6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4400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574E9E02-1A49-1CFB-39BF-5700B8B2ADCC}"/>
              </a:ext>
            </a:extLst>
          </p:cNvPr>
          <p:cNvSpPr/>
          <p:nvPr/>
        </p:nvSpPr>
        <p:spPr>
          <a:xfrm>
            <a:off x="387276" y="1"/>
            <a:ext cx="11403105" cy="614530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03402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03210-57FA-BC54-16AA-3B07DD95DC6B}"/>
              </a:ext>
            </a:extLst>
          </p:cNvPr>
          <p:cNvSpPr>
            <a:spLocks noGrp="1"/>
          </p:cNvSpPr>
          <p:nvPr>
            <p:ph type="title"/>
          </p:nvPr>
        </p:nvSpPr>
        <p:spPr>
          <a:xfrm>
            <a:off x="6278880" y="284128"/>
            <a:ext cx="5045295" cy="1888917"/>
          </a:xfrm>
        </p:spPr>
        <p:txBody>
          <a:bodyPr/>
          <a:lstStyle/>
          <a:p>
            <a:r>
              <a:rPr lang="en-US" dirty="0">
                <a:solidFill>
                  <a:schemeClr val="tx1"/>
                </a:solidFill>
              </a:rPr>
              <a:t>The 5 Relationship</a:t>
            </a:r>
            <a:br>
              <a:rPr lang="en-US" dirty="0">
                <a:solidFill>
                  <a:schemeClr val="tx1"/>
                </a:solidFill>
              </a:rPr>
            </a:br>
            <a:r>
              <a:rPr lang="en-US" dirty="0">
                <a:solidFill>
                  <a:schemeClr val="tx1"/>
                </a:solidFill>
              </a:rPr>
              <a:t>“Love Languages”</a:t>
            </a:r>
          </a:p>
        </p:txBody>
      </p:sp>
      <p:sp>
        <p:nvSpPr>
          <p:cNvPr id="2" name="Text Placeholder 1">
            <a:extLst>
              <a:ext uri="{FF2B5EF4-FFF2-40B4-BE49-F238E27FC236}">
                <a16:creationId xmlns:a16="http://schemas.microsoft.com/office/drawing/2014/main" id="{B47703C5-BC70-05AB-24CD-FC9852FAEFDC}"/>
              </a:ext>
            </a:extLst>
          </p:cNvPr>
          <p:cNvSpPr>
            <a:spLocks noGrp="1"/>
          </p:cNvSpPr>
          <p:nvPr>
            <p:ph type="body" idx="1"/>
          </p:nvPr>
        </p:nvSpPr>
        <p:spPr>
          <a:xfrm>
            <a:off x="2306934" y="3277919"/>
            <a:ext cx="7661745" cy="5308846"/>
          </a:xfrm>
        </p:spPr>
        <p:txBody>
          <a:bodyPr/>
          <a:lstStyle/>
          <a:p>
            <a:r>
              <a:rPr lang="en-US" dirty="0"/>
              <a:t>Sample Text</a:t>
            </a:r>
          </a:p>
        </p:txBody>
      </p:sp>
      <p:grpSp>
        <p:nvGrpSpPr>
          <p:cNvPr id="5" name="Group 5"/>
          <p:cNvGrpSpPr/>
          <p:nvPr/>
        </p:nvGrpSpPr>
        <p:grpSpPr>
          <a:xfrm>
            <a:off x="464151" y="284128"/>
            <a:ext cx="5814729" cy="5987582"/>
            <a:chOff x="0" y="0"/>
            <a:chExt cx="10682525" cy="10703268"/>
          </a:xfrm>
        </p:grpSpPr>
        <p:sp>
          <p:nvSpPr>
            <p:cNvPr id="6" name="Freeform 6"/>
            <p:cNvSpPr/>
            <p:nvPr/>
          </p:nvSpPr>
          <p:spPr>
            <a:xfrm>
              <a:off x="3231857" y="4212890"/>
              <a:ext cx="4218810" cy="2942018"/>
            </a:xfrm>
            <a:custGeom>
              <a:avLst/>
              <a:gdLst/>
              <a:ahLst/>
              <a:cxnLst/>
              <a:rect l="l" t="t" r="r" b="b"/>
              <a:pathLst>
                <a:path w="4218810" h="2942018">
                  <a:moveTo>
                    <a:pt x="0" y="0"/>
                  </a:moveTo>
                  <a:lnTo>
                    <a:pt x="4218811" y="0"/>
                  </a:lnTo>
                  <a:lnTo>
                    <a:pt x="4218811" y="2942018"/>
                  </a:lnTo>
                  <a:lnTo>
                    <a:pt x="0" y="2942018"/>
                  </a:lnTo>
                  <a:lnTo>
                    <a:pt x="0" y="0"/>
                  </a:lnTo>
                  <a:close/>
                </a:path>
              </a:pathLst>
            </a:custGeom>
            <a:blipFill>
              <a:blip r:embed="rId2"/>
              <a:stretch>
                <a:fillRect t="-703759" r="-460507"/>
              </a:stretch>
            </a:blipFill>
          </p:spPr>
          <p:txBody>
            <a:bodyPr/>
            <a:lstStyle/>
            <a:p>
              <a:endParaRPr lang="en-US"/>
            </a:p>
          </p:txBody>
        </p:sp>
        <p:sp>
          <p:nvSpPr>
            <p:cNvPr id="7" name="Freeform 7"/>
            <p:cNvSpPr/>
            <p:nvPr/>
          </p:nvSpPr>
          <p:spPr>
            <a:xfrm>
              <a:off x="0" y="0"/>
              <a:ext cx="10682525" cy="10703268"/>
            </a:xfrm>
            <a:custGeom>
              <a:avLst/>
              <a:gdLst/>
              <a:ahLst/>
              <a:cxnLst/>
              <a:rect l="l" t="t" r="r" b="b"/>
              <a:pathLst>
                <a:path w="10682525" h="10703268">
                  <a:moveTo>
                    <a:pt x="0" y="0"/>
                  </a:moveTo>
                  <a:lnTo>
                    <a:pt x="10682525" y="0"/>
                  </a:lnTo>
                  <a:lnTo>
                    <a:pt x="10682525" y="10703268"/>
                  </a:lnTo>
                  <a:lnTo>
                    <a:pt x="0" y="10703268"/>
                  </a:lnTo>
                  <a:lnTo>
                    <a:pt x="0" y="0"/>
                  </a:lnTo>
                  <a:close/>
                </a:path>
              </a:pathLst>
            </a:custGeom>
            <a:blipFill>
              <a:blip r:embed="rId3"/>
              <a:stretch>
                <a:fillRect l="-61165" t="-55426" r="-60194" b="-65503"/>
              </a:stretch>
            </a:blipFill>
          </p:spPr>
          <p:txBody>
            <a:bodyPr/>
            <a:lstStyle/>
            <a:p>
              <a:endParaRPr lang="en-US"/>
            </a:p>
          </p:txBody>
        </p:sp>
      </p:grpSp>
      <p:sp>
        <p:nvSpPr>
          <p:cNvPr id="4" name="Content Placeholder 2">
            <a:extLst>
              <a:ext uri="{FF2B5EF4-FFF2-40B4-BE49-F238E27FC236}">
                <a16:creationId xmlns:a16="http://schemas.microsoft.com/office/drawing/2014/main" id="{BC56A978-3822-537D-3741-6D611BB3F9B2}"/>
              </a:ext>
            </a:extLst>
          </p:cNvPr>
          <p:cNvSpPr txBox="1">
            <a:spLocks/>
          </p:cNvSpPr>
          <p:nvPr/>
        </p:nvSpPr>
        <p:spPr>
          <a:xfrm>
            <a:off x="6605193" y="2240648"/>
            <a:ext cx="4802393" cy="4092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342900">
              <a:lnSpc>
                <a:spcPct val="50000"/>
              </a:lnSpc>
              <a:buFont typeface="Arial" panose="020B0604020202020204" pitchFamily="34" charset="0"/>
              <a:buChar char="•"/>
            </a:pPr>
            <a:r>
              <a:rPr lang="en-US" sz="3200" dirty="0"/>
              <a:t>Words of affirmation</a:t>
            </a:r>
          </a:p>
          <a:p>
            <a:pPr indent="-342900">
              <a:lnSpc>
                <a:spcPct val="50000"/>
              </a:lnSpc>
              <a:buFont typeface="Arial" panose="020B0604020202020204" pitchFamily="34" charset="0"/>
              <a:buChar char="•"/>
            </a:pPr>
            <a:endParaRPr lang="en-US" sz="3200" dirty="0"/>
          </a:p>
          <a:p>
            <a:pPr indent="-342900">
              <a:lnSpc>
                <a:spcPct val="50000"/>
              </a:lnSpc>
              <a:buFont typeface="Arial" panose="020B0604020202020204" pitchFamily="34" charset="0"/>
              <a:buChar char="•"/>
            </a:pPr>
            <a:r>
              <a:rPr lang="en-US" sz="3200" dirty="0"/>
              <a:t>Acts of service</a:t>
            </a:r>
          </a:p>
          <a:p>
            <a:pPr indent="-342900">
              <a:lnSpc>
                <a:spcPct val="50000"/>
              </a:lnSpc>
              <a:buFont typeface="Arial" panose="020B0604020202020204" pitchFamily="34" charset="0"/>
              <a:buChar char="•"/>
            </a:pPr>
            <a:endParaRPr lang="en-US" sz="3200" dirty="0"/>
          </a:p>
          <a:p>
            <a:pPr indent="-342900">
              <a:lnSpc>
                <a:spcPct val="50000"/>
              </a:lnSpc>
              <a:buFont typeface="Arial" panose="020B0604020202020204" pitchFamily="34" charset="0"/>
              <a:buChar char="•"/>
            </a:pPr>
            <a:r>
              <a:rPr lang="en-US" sz="3200" dirty="0"/>
              <a:t>Receiving gifts</a:t>
            </a:r>
          </a:p>
          <a:p>
            <a:pPr indent="-342900">
              <a:lnSpc>
                <a:spcPct val="50000"/>
              </a:lnSpc>
              <a:buFont typeface="Arial" panose="020B0604020202020204" pitchFamily="34" charset="0"/>
              <a:buChar char="•"/>
            </a:pPr>
            <a:endParaRPr lang="en-US" sz="3200" dirty="0"/>
          </a:p>
          <a:p>
            <a:pPr indent="-342900">
              <a:lnSpc>
                <a:spcPct val="50000"/>
              </a:lnSpc>
              <a:buFont typeface="Arial" panose="020B0604020202020204" pitchFamily="34" charset="0"/>
              <a:buChar char="•"/>
            </a:pPr>
            <a:r>
              <a:rPr lang="en-US" sz="3200" dirty="0"/>
              <a:t>Quality time</a:t>
            </a:r>
          </a:p>
          <a:p>
            <a:pPr indent="-342900">
              <a:lnSpc>
                <a:spcPct val="50000"/>
              </a:lnSpc>
              <a:buFont typeface="Arial" panose="020B0604020202020204" pitchFamily="34" charset="0"/>
              <a:buChar char="•"/>
            </a:pPr>
            <a:endParaRPr lang="en-US" sz="3200" dirty="0"/>
          </a:p>
          <a:p>
            <a:pPr indent="-342900">
              <a:lnSpc>
                <a:spcPct val="50000"/>
              </a:lnSpc>
              <a:buFont typeface="Arial" panose="020B0604020202020204" pitchFamily="34" charset="0"/>
              <a:buChar char="•"/>
            </a:pPr>
            <a:r>
              <a:rPr lang="en-US" sz="3200" dirty="0"/>
              <a:t>Physical touch</a:t>
            </a:r>
          </a:p>
        </p:txBody>
      </p:sp>
    </p:spTree>
    <p:extLst>
      <p:ext uri="{BB962C8B-B14F-4D97-AF65-F5344CB8AC3E}">
        <p14:creationId xmlns:p14="http://schemas.microsoft.com/office/powerpoint/2010/main" val="302725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in a room&#10;&#10;Description automatically generated">
            <a:extLst>
              <a:ext uri="{FF2B5EF4-FFF2-40B4-BE49-F238E27FC236}">
                <a16:creationId xmlns:a16="http://schemas.microsoft.com/office/drawing/2014/main" id="{F3743DCE-5D9E-F3A5-3961-63E6A10765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681" b="17681"/>
          <a:stretch/>
        </p:blipFill>
        <p:spPr>
          <a:xfrm>
            <a:off x="6934333" y="373695"/>
            <a:ext cx="4669654" cy="2692153"/>
          </a:xfrm>
        </p:spPr>
      </p:pic>
      <p:pic>
        <p:nvPicPr>
          <p:cNvPr id="19" name="Picture Placeholder 18" descr="A person looking at books on shelves&#10;&#10;Description automatically generated">
            <a:extLst>
              <a:ext uri="{FF2B5EF4-FFF2-40B4-BE49-F238E27FC236}">
                <a16:creationId xmlns:a16="http://schemas.microsoft.com/office/drawing/2014/main" id="{3577CA7B-A7A7-EC42-2237-E4F6AD3E70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675" b="6675"/>
          <a:stretch/>
        </p:blipFill>
        <p:spPr>
          <a:xfrm>
            <a:off x="6934333" y="3250757"/>
            <a:ext cx="4669654" cy="2692153"/>
          </a:xfrm>
        </p:spPr>
      </p:pic>
      <p:sp>
        <p:nvSpPr>
          <p:cNvPr id="6" name="Title 4">
            <a:extLst>
              <a:ext uri="{FF2B5EF4-FFF2-40B4-BE49-F238E27FC236}">
                <a16:creationId xmlns:a16="http://schemas.microsoft.com/office/drawing/2014/main" id="{159B60DE-D24D-C463-BB73-ABC527826C4E}"/>
              </a:ext>
            </a:extLst>
          </p:cNvPr>
          <p:cNvSpPr txBox="1">
            <a:spLocks/>
          </p:cNvSpPr>
          <p:nvPr/>
        </p:nvSpPr>
        <p:spPr>
          <a:xfrm>
            <a:off x="1042596" y="836448"/>
            <a:ext cx="10515600" cy="10096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a:t>
            </a:r>
            <a:r>
              <a:rPr lang="en-US" u="sng" dirty="0"/>
              <a:t>Their</a:t>
            </a:r>
            <a:r>
              <a:rPr lang="en-US" dirty="0"/>
              <a:t> WHY?</a:t>
            </a:r>
          </a:p>
        </p:txBody>
      </p:sp>
      <p:sp>
        <p:nvSpPr>
          <p:cNvPr id="7" name="Content Placeholder 5">
            <a:extLst>
              <a:ext uri="{FF2B5EF4-FFF2-40B4-BE49-F238E27FC236}">
                <a16:creationId xmlns:a16="http://schemas.microsoft.com/office/drawing/2014/main" id="{D418D9E0-4FD0-D15E-3BF9-7E3DF0F0C548}"/>
              </a:ext>
            </a:extLst>
          </p:cNvPr>
          <p:cNvSpPr txBox="1">
            <a:spLocks/>
          </p:cNvSpPr>
          <p:nvPr/>
        </p:nvSpPr>
        <p:spPr>
          <a:xfrm>
            <a:off x="1042596" y="16702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Professional development </a:t>
            </a:r>
          </a:p>
          <a:p>
            <a:r>
              <a:rPr lang="en-US" dirty="0"/>
              <a:t>Skill enhancement</a:t>
            </a:r>
          </a:p>
          <a:p>
            <a:r>
              <a:rPr lang="en-US" dirty="0"/>
              <a:t>Knowledge</a:t>
            </a:r>
          </a:p>
          <a:p>
            <a:r>
              <a:rPr lang="en-US" dirty="0"/>
              <a:t>Professional advancement </a:t>
            </a:r>
          </a:p>
          <a:p>
            <a:r>
              <a:rPr lang="en-US" dirty="0"/>
              <a:t>Resume building</a:t>
            </a:r>
          </a:p>
          <a:p>
            <a:r>
              <a:rPr lang="en-US" dirty="0"/>
              <a:t>Networking</a:t>
            </a:r>
          </a:p>
          <a:p>
            <a:r>
              <a:rPr lang="en-US" dirty="0"/>
              <a:t>Exposure</a:t>
            </a:r>
          </a:p>
          <a:p>
            <a:r>
              <a:rPr lang="en-US" dirty="0"/>
              <a:t>Thought leadership</a:t>
            </a:r>
          </a:p>
        </p:txBody>
      </p:sp>
    </p:spTree>
    <p:extLst>
      <p:ext uri="{BB962C8B-B14F-4D97-AF65-F5344CB8AC3E}">
        <p14:creationId xmlns:p14="http://schemas.microsoft.com/office/powerpoint/2010/main" val="248843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568C801C-2C98-3306-16F5-501C02551BEA}"/>
              </a:ext>
            </a:extLst>
          </p:cNvPr>
          <p:cNvSpPr/>
          <p:nvPr/>
        </p:nvSpPr>
        <p:spPr>
          <a:xfrm>
            <a:off x="408791" y="322729"/>
            <a:ext cx="11370832" cy="5809699"/>
          </a:xfrm>
          <a:custGeom>
            <a:avLst/>
            <a:gdLst/>
            <a:ahLst/>
            <a:cxnLst/>
            <a:rect l="l" t="t" r="r" b="b"/>
            <a:pathLst>
              <a:path w="34462721" h="13716000">
                <a:moveTo>
                  <a:pt x="0" y="0"/>
                </a:moveTo>
                <a:lnTo>
                  <a:pt x="34462721" y="0"/>
                </a:lnTo>
                <a:lnTo>
                  <a:pt x="34462721" y="13716000"/>
                </a:lnTo>
                <a:lnTo>
                  <a:pt x="0" y="13716000"/>
                </a:lnTo>
                <a:lnTo>
                  <a:pt x="0" y="0"/>
                </a:lnTo>
                <a:close/>
              </a:path>
            </a:pathLst>
          </a:custGeom>
          <a:blipFill>
            <a:blip r:embed="rId2"/>
            <a:stretch>
              <a:fillRect l="-41697" t="-2952" r="-9531"/>
            </a:stretch>
          </a:blipFill>
        </p:spPr>
        <p:txBody>
          <a:bodyPr/>
          <a:lstStyle/>
          <a:p>
            <a:endParaRPr lang="en-US" dirty="0"/>
          </a:p>
        </p:txBody>
      </p:sp>
      <p:sp>
        <p:nvSpPr>
          <p:cNvPr id="8" name="Title 6">
            <a:extLst>
              <a:ext uri="{FF2B5EF4-FFF2-40B4-BE49-F238E27FC236}">
                <a16:creationId xmlns:a16="http://schemas.microsoft.com/office/drawing/2014/main" id="{FDE9D387-BC07-2B61-7C2C-FEEDBFBC2DC8}"/>
              </a:ext>
            </a:extLst>
          </p:cNvPr>
          <p:cNvSpPr txBox="1">
            <a:spLocks/>
          </p:cNvSpPr>
          <p:nvPr/>
        </p:nvSpPr>
        <p:spPr>
          <a:xfrm>
            <a:off x="1264023" y="32275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effectLst>
                  <a:outerShdw blurRad="38100" dist="38100" dir="2700000" algn="tl">
                    <a:srgbClr val="000000">
                      <a:alpha val="43137"/>
                    </a:srgbClr>
                  </a:outerShdw>
                </a:effectLst>
              </a:rPr>
              <a:t>What is </a:t>
            </a:r>
            <a:r>
              <a:rPr lang="en-US" sz="6600" u="sng" dirty="0">
                <a:effectLst>
                  <a:outerShdw blurRad="38100" dist="38100" dir="2700000" algn="tl">
                    <a:srgbClr val="000000">
                      <a:alpha val="43137"/>
                    </a:srgbClr>
                  </a:outerShdw>
                </a:effectLst>
              </a:rPr>
              <a:t>Your</a:t>
            </a:r>
            <a:r>
              <a:rPr lang="en-US" sz="6600" dirty="0">
                <a:effectLst>
                  <a:outerShdw blurRad="38100" dist="38100" dir="2700000" algn="tl">
                    <a:srgbClr val="000000">
                      <a:alpha val="43137"/>
                    </a:srgbClr>
                  </a:outerShdw>
                </a:effectLst>
              </a:rPr>
              <a:t> </a:t>
            </a:r>
            <a:br>
              <a:rPr lang="en-US" sz="6600" dirty="0">
                <a:effectLst>
                  <a:outerShdw blurRad="38100" dist="38100" dir="2700000" algn="tl">
                    <a:srgbClr val="000000">
                      <a:alpha val="43137"/>
                    </a:srgbClr>
                  </a:outerShdw>
                </a:effectLst>
              </a:rPr>
            </a:br>
            <a:r>
              <a:rPr lang="en-US" sz="6600" dirty="0">
                <a:solidFill>
                  <a:schemeClr val="bg1"/>
                </a:solidFill>
                <a:effectLst>
                  <a:outerShdw blurRad="38100" dist="38100" dir="2700000" algn="tl">
                    <a:srgbClr val="000000">
                      <a:alpha val="43137"/>
                    </a:srgbClr>
                  </a:outerShdw>
                </a:effectLst>
              </a:rPr>
              <a:t>WHY</a:t>
            </a:r>
            <a:r>
              <a:rPr lang="en-US" sz="6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29109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3F2F4F30-5F04-DE47-F435-FF49C91769A3}"/>
              </a:ext>
            </a:extLst>
          </p:cNvPr>
          <p:cNvGrpSpPr/>
          <p:nvPr/>
        </p:nvGrpSpPr>
        <p:grpSpPr>
          <a:xfrm>
            <a:off x="926208" y="398032"/>
            <a:ext cx="10315538" cy="5739813"/>
            <a:chOff x="-225780" y="0"/>
            <a:chExt cx="18041365" cy="15425166"/>
          </a:xfrm>
        </p:grpSpPr>
        <p:sp>
          <p:nvSpPr>
            <p:cNvPr id="9" name="Freeform 4">
              <a:extLst>
                <a:ext uri="{FF2B5EF4-FFF2-40B4-BE49-F238E27FC236}">
                  <a16:creationId xmlns:a16="http://schemas.microsoft.com/office/drawing/2014/main" id="{45DF7E33-7C47-CB56-6BBE-0E3D8F08D344}"/>
                </a:ext>
              </a:extLst>
            </p:cNvPr>
            <p:cNvSpPr/>
            <p:nvPr/>
          </p:nvSpPr>
          <p:spPr>
            <a:xfrm>
              <a:off x="-225780" y="0"/>
              <a:ext cx="18041365" cy="15425166"/>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t="-8480" b="-8480"/>
              </a:stretch>
            </a:blipFill>
          </p:spPr>
          <p:txBody>
            <a:bodyPr/>
            <a:lstStyle/>
            <a:p>
              <a:endParaRPr lang="en-US"/>
            </a:p>
          </p:txBody>
        </p:sp>
      </p:grpSp>
      <p:sp>
        <p:nvSpPr>
          <p:cNvPr id="10" name="Freeform 4">
            <a:extLst>
              <a:ext uri="{FF2B5EF4-FFF2-40B4-BE49-F238E27FC236}">
                <a16:creationId xmlns:a16="http://schemas.microsoft.com/office/drawing/2014/main" id="{B52867E5-6688-AD8D-2C8C-02FF555B3C40}"/>
              </a:ext>
            </a:extLst>
          </p:cNvPr>
          <p:cNvSpPr/>
          <p:nvPr/>
        </p:nvSpPr>
        <p:spPr>
          <a:xfrm>
            <a:off x="372184" y="398031"/>
            <a:ext cx="683120" cy="5739813"/>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t="-8480" r="-2313228" b="-8480"/>
            </a:stretch>
          </a:blipFill>
        </p:spPr>
        <p:txBody>
          <a:bodyPr/>
          <a:lstStyle/>
          <a:p>
            <a:endParaRPr lang="en-US"/>
          </a:p>
        </p:txBody>
      </p:sp>
      <p:grpSp>
        <p:nvGrpSpPr>
          <p:cNvPr id="11" name="Group 3">
            <a:extLst>
              <a:ext uri="{FF2B5EF4-FFF2-40B4-BE49-F238E27FC236}">
                <a16:creationId xmlns:a16="http://schemas.microsoft.com/office/drawing/2014/main" id="{F6B5C924-82D0-353F-0BE1-F5FA6EAF4ED9}"/>
              </a:ext>
            </a:extLst>
          </p:cNvPr>
          <p:cNvGrpSpPr/>
          <p:nvPr/>
        </p:nvGrpSpPr>
        <p:grpSpPr>
          <a:xfrm>
            <a:off x="11241746" y="398030"/>
            <a:ext cx="556554" cy="5739813"/>
            <a:chOff x="17605477" y="0"/>
            <a:chExt cx="435887" cy="15425166"/>
          </a:xfrm>
        </p:grpSpPr>
        <p:sp>
          <p:nvSpPr>
            <p:cNvPr id="12" name="Freeform 4">
              <a:extLst>
                <a:ext uri="{FF2B5EF4-FFF2-40B4-BE49-F238E27FC236}">
                  <a16:creationId xmlns:a16="http://schemas.microsoft.com/office/drawing/2014/main" id="{84DE1D6A-414B-CABD-34D7-8519136BF372}"/>
                </a:ext>
              </a:extLst>
            </p:cNvPr>
            <p:cNvSpPr/>
            <p:nvPr/>
          </p:nvSpPr>
          <p:spPr>
            <a:xfrm>
              <a:off x="17605477" y="0"/>
              <a:ext cx="435887" cy="15425166"/>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l="-4038997" t="-8480" r="1" b="-8480"/>
              </a:stretch>
            </a:blipFill>
          </p:spPr>
          <p:txBody>
            <a:bodyPr/>
            <a:lstStyle/>
            <a:p>
              <a:endParaRPr lang="en-US"/>
            </a:p>
          </p:txBody>
        </p:sp>
      </p:grpSp>
      <p:sp>
        <p:nvSpPr>
          <p:cNvPr id="13" name="Title 1">
            <a:extLst>
              <a:ext uri="{FF2B5EF4-FFF2-40B4-BE49-F238E27FC236}">
                <a16:creationId xmlns:a16="http://schemas.microsoft.com/office/drawing/2014/main" id="{1327A50B-81C9-C4F1-58DA-F4363AB3F87F}"/>
              </a:ext>
            </a:extLst>
          </p:cNvPr>
          <p:cNvSpPr>
            <a:spLocks noGrp="1"/>
          </p:cNvSpPr>
          <p:nvPr>
            <p:ph type="title"/>
          </p:nvPr>
        </p:nvSpPr>
        <p:spPr>
          <a:xfrm>
            <a:off x="0" y="4996355"/>
            <a:ext cx="12192000" cy="1325563"/>
          </a:xfrm>
        </p:spPr>
        <p:txBody>
          <a:bodyPr>
            <a:noAutofit/>
          </a:bodyPr>
          <a:lstStyle/>
          <a:p>
            <a:pPr algn="ctr"/>
            <a:r>
              <a:rPr lang="en-US" sz="6000" dirty="0">
                <a:effectLst>
                  <a:outerShdw blurRad="38100" dist="38100" dir="2700000" algn="tl">
                    <a:srgbClr val="000000">
                      <a:alpha val="43137"/>
                    </a:srgbClr>
                  </a:outerShdw>
                </a:effectLst>
              </a:rPr>
              <a:t>CEC Crowd Sourcing</a:t>
            </a:r>
          </a:p>
        </p:txBody>
      </p:sp>
    </p:spTree>
    <p:extLst>
      <p:ext uri="{BB962C8B-B14F-4D97-AF65-F5344CB8AC3E}">
        <p14:creationId xmlns:p14="http://schemas.microsoft.com/office/powerpoint/2010/main" val="4123404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sz="5400" dirty="0">
                <a:effectLst>
                  <a:outerShdw blurRad="38100" dist="38100" dir="2700000" algn="tl">
                    <a:srgbClr val="000000">
                      <a:alpha val="43137"/>
                    </a:srgbClr>
                  </a:outerShdw>
                </a:effectLst>
              </a:rPr>
              <a:t>Evolve Your Value Proposition</a:t>
            </a:r>
          </a:p>
        </p:txBody>
      </p:sp>
      <p:grpSp>
        <p:nvGrpSpPr>
          <p:cNvPr id="4" name="Group 4">
            <a:extLst>
              <a:ext uri="{FF2B5EF4-FFF2-40B4-BE49-F238E27FC236}">
                <a16:creationId xmlns:a16="http://schemas.microsoft.com/office/drawing/2014/main" id="{013B3C21-747F-B061-8E80-AF86D2BE80A9}"/>
              </a:ext>
            </a:extLst>
          </p:cNvPr>
          <p:cNvGrpSpPr/>
          <p:nvPr/>
        </p:nvGrpSpPr>
        <p:grpSpPr>
          <a:xfrm>
            <a:off x="0" y="5378823"/>
            <a:ext cx="12192000" cy="750513"/>
            <a:chOff x="0" y="0"/>
            <a:chExt cx="24384000" cy="6858000"/>
          </a:xfrm>
        </p:grpSpPr>
        <p:sp>
          <p:nvSpPr>
            <p:cNvPr id="5" name="AutoShape 5">
              <a:extLst>
                <a:ext uri="{FF2B5EF4-FFF2-40B4-BE49-F238E27FC236}">
                  <a16:creationId xmlns:a16="http://schemas.microsoft.com/office/drawing/2014/main" id="{3033C59F-8225-BE8E-E96D-C713167CF0BD}"/>
                </a:ext>
              </a:extLst>
            </p:cNvPr>
            <p:cNvSpPr/>
            <p:nvPr/>
          </p:nvSpPr>
          <p:spPr>
            <a:xfrm>
              <a:off x="6096000" y="0"/>
              <a:ext cx="6096000" cy="6858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BF2A05AF-8391-B673-1EE1-B9775F1403E7}"/>
                </a:ext>
              </a:extLst>
            </p:cNvPr>
            <p:cNvSpPr/>
            <p:nvPr/>
          </p:nvSpPr>
          <p:spPr>
            <a:xfrm>
              <a:off x="0" y="0"/>
              <a:ext cx="6096000" cy="6858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7" name="AutoShape 7">
              <a:extLst>
                <a:ext uri="{FF2B5EF4-FFF2-40B4-BE49-F238E27FC236}">
                  <a16:creationId xmlns:a16="http://schemas.microsoft.com/office/drawing/2014/main" id="{D5941989-1163-FBD3-151D-D31140EE0EE7}"/>
                </a:ext>
              </a:extLst>
            </p:cNvPr>
            <p:cNvSpPr/>
            <p:nvPr/>
          </p:nvSpPr>
          <p:spPr>
            <a:xfrm>
              <a:off x="18288000" y="0"/>
              <a:ext cx="6096000" cy="6858000"/>
            </a:xfrm>
            <a:prstGeom prst="rect">
              <a:avLst/>
            </a:prstGeom>
            <a:solidFill>
              <a:srgbClr val="FFC924"/>
            </a:solidFill>
          </p:spPr>
          <p:txBody>
            <a:bodyPr/>
            <a:lstStyle/>
            <a:p>
              <a:pPr defTabSz="609630"/>
              <a:endParaRPr lang="en-US" sz="1200">
                <a:solidFill>
                  <a:prstClr val="black"/>
                </a:solidFill>
                <a:latin typeface="Calibri"/>
              </a:endParaRPr>
            </a:p>
          </p:txBody>
        </p:sp>
        <p:sp>
          <p:nvSpPr>
            <p:cNvPr id="8" name="AutoShape 8">
              <a:extLst>
                <a:ext uri="{FF2B5EF4-FFF2-40B4-BE49-F238E27FC236}">
                  <a16:creationId xmlns:a16="http://schemas.microsoft.com/office/drawing/2014/main" id="{08AEDEB8-3363-BFF2-D8BC-C4F09D299F93}"/>
                </a:ext>
              </a:extLst>
            </p:cNvPr>
            <p:cNvSpPr/>
            <p:nvPr/>
          </p:nvSpPr>
          <p:spPr>
            <a:xfrm>
              <a:off x="12192000" y="0"/>
              <a:ext cx="6096000" cy="6858000"/>
            </a:xfrm>
            <a:prstGeom prst="rect">
              <a:avLst/>
            </a:prstGeom>
            <a:solidFill>
              <a:srgbClr val="29285D"/>
            </a:solidFill>
          </p:spPr>
          <p:txBody>
            <a:bodyPr/>
            <a:lstStyle/>
            <a:p>
              <a:pPr defTabSz="609630"/>
              <a:endParaRPr lang="en-US" sz="1200">
                <a:solidFill>
                  <a:prstClr val="black"/>
                </a:solidFill>
                <a:latin typeface="Calibri"/>
              </a:endParaRPr>
            </a:p>
          </p:txBody>
        </p:sp>
      </p:grpSp>
      <p:sp>
        <p:nvSpPr>
          <p:cNvPr id="9" name="TextBox 3">
            <a:extLst>
              <a:ext uri="{FF2B5EF4-FFF2-40B4-BE49-F238E27FC236}">
                <a16:creationId xmlns:a16="http://schemas.microsoft.com/office/drawing/2014/main" id="{EA590EB0-405C-9C1F-4BB7-CAB26B2B344B}"/>
              </a:ext>
            </a:extLst>
          </p:cNvPr>
          <p:cNvSpPr txBox="1"/>
          <p:nvPr/>
        </p:nvSpPr>
        <p:spPr>
          <a:xfrm>
            <a:off x="961939" y="1582994"/>
            <a:ext cx="8278879" cy="256480"/>
          </a:xfrm>
          <a:prstGeom prst="rect">
            <a:avLst/>
          </a:prstGeom>
        </p:spPr>
        <p:txBody>
          <a:bodyPr wrap="square" lIns="0" tIns="0" rIns="0" bIns="0" rtlCol="0" anchor="t">
            <a:spAutoFit/>
          </a:bodyPr>
          <a:lstStyle/>
          <a:p>
            <a:pPr defTabSz="609630">
              <a:lnSpc>
                <a:spcPts val="1960"/>
              </a:lnSpc>
              <a:spcBef>
                <a:spcPct val="0"/>
              </a:spcBef>
            </a:pPr>
            <a:r>
              <a:rPr lang="en-US" sz="1600" spc="339" dirty="0">
                <a:solidFill>
                  <a:srgbClr val="000000"/>
                </a:solidFill>
                <a:latin typeface="Heebo" pitchFamily="2" charset="-79"/>
                <a:ea typeface="HK Grotesk Light"/>
                <a:cs typeface="Heebo" pitchFamily="2" charset="-79"/>
                <a:sym typeface="HK Grotesk Light"/>
              </a:rPr>
              <a:t>BASED ON WHAT YOU HEARD HOW DOES YOURS STACK UP?</a:t>
            </a:r>
          </a:p>
        </p:txBody>
      </p:sp>
      <p:sp>
        <p:nvSpPr>
          <p:cNvPr id="12" name="Freeform 9">
            <a:extLst>
              <a:ext uri="{FF2B5EF4-FFF2-40B4-BE49-F238E27FC236}">
                <a16:creationId xmlns:a16="http://schemas.microsoft.com/office/drawing/2014/main" id="{23F930BA-35AF-9A02-EC54-4B2F7FD0ED48}"/>
              </a:ext>
            </a:extLst>
          </p:cNvPr>
          <p:cNvSpPr/>
          <p:nvPr/>
        </p:nvSpPr>
        <p:spPr>
          <a:xfrm>
            <a:off x="5532713" y="2485069"/>
            <a:ext cx="1275855" cy="1023873"/>
          </a:xfrm>
          <a:custGeom>
            <a:avLst/>
            <a:gdLst/>
            <a:ahLst/>
            <a:cxnLst/>
            <a:rect l="l" t="t" r="r" b="b"/>
            <a:pathLst>
              <a:path w="1913782" h="1535810">
                <a:moveTo>
                  <a:pt x="0" y="0"/>
                </a:moveTo>
                <a:lnTo>
                  <a:pt x="1913781" y="0"/>
                </a:lnTo>
                <a:lnTo>
                  <a:pt x="1913781" y="1535809"/>
                </a:lnTo>
                <a:lnTo>
                  <a:pt x="0" y="1535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dirty="0">
              <a:solidFill>
                <a:prstClr val="black"/>
              </a:solidFill>
              <a:latin typeface="Calibri"/>
            </a:endParaRPr>
          </a:p>
        </p:txBody>
      </p:sp>
      <p:sp>
        <p:nvSpPr>
          <p:cNvPr id="13" name="Freeform 10">
            <a:extLst>
              <a:ext uri="{FF2B5EF4-FFF2-40B4-BE49-F238E27FC236}">
                <a16:creationId xmlns:a16="http://schemas.microsoft.com/office/drawing/2014/main" id="{639B3457-3B4E-FE3A-6041-F62A07C2F08C}"/>
              </a:ext>
            </a:extLst>
          </p:cNvPr>
          <p:cNvSpPr/>
          <p:nvPr/>
        </p:nvSpPr>
        <p:spPr>
          <a:xfrm>
            <a:off x="8009832" y="2485069"/>
            <a:ext cx="997765" cy="1088966"/>
          </a:xfrm>
          <a:custGeom>
            <a:avLst/>
            <a:gdLst/>
            <a:ahLst/>
            <a:cxnLst/>
            <a:rect l="l" t="t" r="r" b="b"/>
            <a:pathLst>
              <a:path w="1496648" h="1633449">
                <a:moveTo>
                  <a:pt x="0" y="0"/>
                </a:moveTo>
                <a:lnTo>
                  <a:pt x="1496648" y="0"/>
                </a:lnTo>
                <a:lnTo>
                  <a:pt x="1496648" y="1633450"/>
                </a:lnTo>
                <a:lnTo>
                  <a:pt x="0" y="1633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4" name="Freeform 11">
            <a:extLst>
              <a:ext uri="{FF2B5EF4-FFF2-40B4-BE49-F238E27FC236}">
                <a16:creationId xmlns:a16="http://schemas.microsoft.com/office/drawing/2014/main" id="{7F99FAC3-D03D-83B6-9943-AAB3335D5161}"/>
              </a:ext>
            </a:extLst>
          </p:cNvPr>
          <p:cNvSpPr/>
          <p:nvPr/>
        </p:nvSpPr>
        <p:spPr>
          <a:xfrm>
            <a:off x="3304637" y="2485069"/>
            <a:ext cx="994020" cy="1137649"/>
          </a:xfrm>
          <a:custGeom>
            <a:avLst/>
            <a:gdLst/>
            <a:ahLst/>
            <a:cxnLst/>
            <a:rect l="l" t="t" r="r" b="b"/>
            <a:pathLst>
              <a:path w="1491030" h="1706473">
                <a:moveTo>
                  <a:pt x="0" y="0"/>
                </a:moveTo>
                <a:lnTo>
                  <a:pt x="1491031" y="0"/>
                </a:lnTo>
                <a:lnTo>
                  <a:pt x="1491031" y="1706472"/>
                </a:lnTo>
                <a:lnTo>
                  <a:pt x="0" y="1706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Freeform 12">
            <a:extLst>
              <a:ext uri="{FF2B5EF4-FFF2-40B4-BE49-F238E27FC236}">
                <a16:creationId xmlns:a16="http://schemas.microsoft.com/office/drawing/2014/main" id="{DE5BCF2D-E18C-41F0-C9AF-88C4D407F061}"/>
              </a:ext>
            </a:extLst>
          </p:cNvPr>
          <p:cNvSpPr/>
          <p:nvPr/>
        </p:nvSpPr>
        <p:spPr>
          <a:xfrm>
            <a:off x="1108869" y="2485069"/>
            <a:ext cx="950954" cy="1115489"/>
          </a:xfrm>
          <a:custGeom>
            <a:avLst/>
            <a:gdLst/>
            <a:ahLst/>
            <a:cxnLst/>
            <a:rect l="l" t="t" r="r" b="b"/>
            <a:pathLst>
              <a:path w="1426431" h="1673233">
                <a:moveTo>
                  <a:pt x="0" y="0"/>
                </a:moveTo>
                <a:lnTo>
                  <a:pt x="1426431" y="0"/>
                </a:lnTo>
                <a:lnTo>
                  <a:pt x="1426431" y="1673232"/>
                </a:lnTo>
                <a:lnTo>
                  <a:pt x="0" y="1673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dirty="0">
              <a:solidFill>
                <a:prstClr val="black"/>
              </a:solidFill>
              <a:latin typeface="Calibri"/>
            </a:endParaRPr>
          </a:p>
        </p:txBody>
      </p:sp>
      <p:sp>
        <p:nvSpPr>
          <p:cNvPr id="16" name="Freeform 13">
            <a:extLst>
              <a:ext uri="{FF2B5EF4-FFF2-40B4-BE49-F238E27FC236}">
                <a16:creationId xmlns:a16="http://schemas.microsoft.com/office/drawing/2014/main" id="{D857ADD2-FE92-3B45-F3F1-6515ED1983BA}"/>
              </a:ext>
            </a:extLst>
          </p:cNvPr>
          <p:cNvSpPr/>
          <p:nvPr/>
        </p:nvSpPr>
        <p:spPr>
          <a:xfrm>
            <a:off x="10107885" y="2423092"/>
            <a:ext cx="1085850" cy="1085850"/>
          </a:xfrm>
          <a:custGeom>
            <a:avLst/>
            <a:gdLst/>
            <a:ahLst/>
            <a:cxnLst/>
            <a:rect l="l" t="t" r="r" b="b"/>
            <a:pathLst>
              <a:path w="1628775" h="1628775">
                <a:moveTo>
                  <a:pt x="0" y="0"/>
                </a:moveTo>
                <a:lnTo>
                  <a:pt x="1628775" y="0"/>
                </a:lnTo>
                <a:lnTo>
                  <a:pt x="1628775" y="1628775"/>
                </a:lnTo>
                <a:lnTo>
                  <a:pt x="0" y="16287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TextBox 14">
            <a:extLst>
              <a:ext uri="{FF2B5EF4-FFF2-40B4-BE49-F238E27FC236}">
                <a16:creationId xmlns:a16="http://schemas.microsoft.com/office/drawing/2014/main" id="{59B84023-75C6-A959-B8C7-F0E113993E1E}"/>
              </a:ext>
            </a:extLst>
          </p:cNvPr>
          <p:cNvSpPr txBox="1"/>
          <p:nvPr/>
        </p:nvSpPr>
        <p:spPr>
          <a:xfrm>
            <a:off x="3003270" y="3741991"/>
            <a:ext cx="1697828" cy="610616"/>
          </a:xfrm>
          <a:prstGeom prst="rect">
            <a:avLst/>
          </a:prstGeom>
        </p:spPr>
        <p:txBody>
          <a:bodyPr wrap="square" lIns="0" tIns="0" rIns="0" bIns="0" rtlCol="0" anchor="t">
            <a:spAutoFit/>
          </a:bodyPr>
          <a:lstStyle/>
          <a:p>
            <a:pPr algn="ctr" defTabSz="609630">
              <a:lnSpc>
                <a:spcPts val="2548"/>
              </a:lnSpc>
              <a:spcBef>
                <a:spcPct val="0"/>
              </a:spcBef>
            </a:pPr>
            <a:r>
              <a:rPr lang="en-US" sz="1699" dirty="0">
                <a:solidFill>
                  <a:srgbClr val="000000"/>
                </a:solidFill>
                <a:latin typeface="HK Grotesk Light"/>
                <a:ea typeface="HK Grotesk Light"/>
                <a:cs typeface="HK Grotesk Light"/>
                <a:sym typeface="HK Grotesk Light"/>
              </a:rPr>
              <a:t>Communications, Journals &amp; News</a:t>
            </a:r>
          </a:p>
        </p:txBody>
      </p:sp>
      <p:sp>
        <p:nvSpPr>
          <p:cNvPr id="18" name="TextBox 15">
            <a:extLst>
              <a:ext uri="{FF2B5EF4-FFF2-40B4-BE49-F238E27FC236}">
                <a16:creationId xmlns:a16="http://schemas.microsoft.com/office/drawing/2014/main" id="{6E924C1F-73B5-C734-A549-A3A4E73181ED}"/>
              </a:ext>
            </a:extLst>
          </p:cNvPr>
          <p:cNvSpPr txBox="1"/>
          <p:nvPr/>
        </p:nvSpPr>
        <p:spPr>
          <a:xfrm>
            <a:off x="10153881" y="3741991"/>
            <a:ext cx="1093610" cy="610616"/>
          </a:xfrm>
          <a:prstGeom prst="rect">
            <a:avLst/>
          </a:prstGeom>
        </p:spPr>
        <p:txBody>
          <a:bodyPr lIns="0" tIns="0" rIns="0" bIns="0" rtlCol="0" anchor="t">
            <a:spAutoFit/>
          </a:bodyPr>
          <a:lstStyle/>
          <a:p>
            <a:pPr algn="ctr" defTabSz="609630">
              <a:lnSpc>
                <a:spcPts val="2548"/>
              </a:lnSpc>
              <a:spcBef>
                <a:spcPct val="0"/>
              </a:spcBef>
            </a:pPr>
            <a:r>
              <a:rPr lang="en-US" sz="1699" dirty="0">
                <a:solidFill>
                  <a:srgbClr val="000000"/>
                </a:solidFill>
                <a:latin typeface="HK Grotesk Light"/>
                <a:ea typeface="HK Grotesk Light"/>
                <a:cs typeface="HK Grotesk Light"/>
                <a:sym typeface="HK Grotesk Light"/>
              </a:rPr>
              <a:t>Your "X" Factor</a:t>
            </a:r>
          </a:p>
        </p:txBody>
      </p:sp>
      <p:sp>
        <p:nvSpPr>
          <p:cNvPr id="19" name="TextBox 16">
            <a:extLst>
              <a:ext uri="{FF2B5EF4-FFF2-40B4-BE49-F238E27FC236}">
                <a16:creationId xmlns:a16="http://schemas.microsoft.com/office/drawing/2014/main" id="{61BD677A-6AB4-0F1D-D0F4-9FDF8441E68A}"/>
              </a:ext>
            </a:extLst>
          </p:cNvPr>
          <p:cNvSpPr txBox="1"/>
          <p:nvPr/>
        </p:nvSpPr>
        <p:spPr>
          <a:xfrm>
            <a:off x="660909" y="3741991"/>
            <a:ext cx="1846875" cy="610616"/>
          </a:xfrm>
          <a:prstGeom prst="rect">
            <a:avLst/>
          </a:prstGeom>
        </p:spPr>
        <p:txBody>
          <a:bodyPr lIns="0" tIns="0" rIns="0" bIns="0" rtlCol="0" anchor="t">
            <a:spAutoFit/>
          </a:bodyPr>
          <a:lstStyle/>
          <a:p>
            <a:pPr algn="ctr" defTabSz="609630">
              <a:lnSpc>
                <a:spcPts val="2548"/>
              </a:lnSpc>
              <a:spcBef>
                <a:spcPct val="0"/>
              </a:spcBef>
            </a:pPr>
            <a:r>
              <a:rPr lang="en-US" sz="1699" dirty="0">
                <a:solidFill>
                  <a:srgbClr val="000000"/>
                </a:solidFill>
                <a:latin typeface="HK Grotesk Light"/>
                <a:ea typeface="HK Grotesk Light"/>
                <a:cs typeface="HK Grotesk Light"/>
                <a:sym typeface="HK Grotesk Light"/>
              </a:rPr>
              <a:t>Education, Events &amp; Training</a:t>
            </a:r>
          </a:p>
        </p:txBody>
      </p:sp>
      <p:sp>
        <p:nvSpPr>
          <p:cNvPr id="20" name="TextBox 17">
            <a:extLst>
              <a:ext uri="{FF2B5EF4-FFF2-40B4-BE49-F238E27FC236}">
                <a16:creationId xmlns:a16="http://schemas.microsoft.com/office/drawing/2014/main" id="{C3198690-61ED-DA51-BD42-42A0636994AC}"/>
              </a:ext>
            </a:extLst>
          </p:cNvPr>
          <p:cNvSpPr txBox="1"/>
          <p:nvPr/>
        </p:nvSpPr>
        <p:spPr>
          <a:xfrm>
            <a:off x="7554320" y="3726831"/>
            <a:ext cx="2101338" cy="610616"/>
          </a:xfrm>
          <a:prstGeom prst="rect">
            <a:avLst/>
          </a:prstGeom>
        </p:spPr>
        <p:txBody>
          <a:bodyPr wrap="square" lIns="0" tIns="0" rIns="0" bIns="0" rtlCol="0" anchor="t">
            <a:spAutoFit/>
          </a:bodyPr>
          <a:lstStyle/>
          <a:p>
            <a:pPr algn="ctr" defTabSz="609630">
              <a:lnSpc>
                <a:spcPts val="2548"/>
              </a:lnSpc>
            </a:pPr>
            <a:r>
              <a:rPr lang="en-US" sz="1699" dirty="0">
                <a:solidFill>
                  <a:srgbClr val="000000"/>
                </a:solidFill>
                <a:latin typeface="HK Grotesk Light"/>
                <a:ea typeface="HK Grotesk Light"/>
                <a:cs typeface="HK Grotesk Light"/>
                <a:sym typeface="HK Grotesk Light"/>
              </a:rPr>
              <a:t>Networking &amp; </a:t>
            </a:r>
          </a:p>
          <a:p>
            <a:pPr algn="ctr" defTabSz="609630">
              <a:lnSpc>
                <a:spcPts val="2548"/>
              </a:lnSpc>
              <a:spcBef>
                <a:spcPct val="0"/>
              </a:spcBef>
            </a:pPr>
            <a:r>
              <a:rPr lang="en-US" sz="1699" dirty="0">
                <a:solidFill>
                  <a:srgbClr val="000000"/>
                </a:solidFill>
                <a:latin typeface="HK Grotesk Light"/>
                <a:ea typeface="HK Grotesk Light"/>
                <a:cs typeface="HK Grotesk Light"/>
                <a:sym typeface="HK Grotesk Light"/>
              </a:rPr>
              <a:t>Career Advancement</a:t>
            </a:r>
          </a:p>
        </p:txBody>
      </p:sp>
      <p:sp>
        <p:nvSpPr>
          <p:cNvPr id="21" name="TextBox 18">
            <a:extLst>
              <a:ext uri="{FF2B5EF4-FFF2-40B4-BE49-F238E27FC236}">
                <a16:creationId xmlns:a16="http://schemas.microsoft.com/office/drawing/2014/main" id="{6D718F3D-2315-7374-A86A-9BDE5B7BF3EA}"/>
              </a:ext>
            </a:extLst>
          </p:cNvPr>
          <p:cNvSpPr txBox="1"/>
          <p:nvPr/>
        </p:nvSpPr>
        <p:spPr>
          <a:xfrm>
            <a:off x="5187494" y="3741991"/>
            <a:ext cx="1947311" cy="610616"/>
          </a:xfrm>
          <a:prstGeom prst="rect">
            <a:avLst/>
          </a:prstGeom>
        </p:spPr>
        <p:txBody>
          <a:bodyPr lIns="0" tIns="0" rIns="0" bIns="0" rtlCol="0" anchor="t">
            <a:spAutoFit/>
          </a:bodyPr>
          <a:lstStyle/>
          <a:p>
            <a:pPr algn="ctr" defTabSz="609630">
              <a:lnSpc>
                <a:spcPts val="2548"/>
              </a:lnSpc>
              <a:spcBef>
                <a:spcPct val="0"/>
              </a:spcBef>
            </a:pPr>
            <a:r>
              <a:rPr lang="en-US" sz="1699" dirty="0">
                <a:solidFill>
                  <a:srgbClr val="000000"/>
                </a:solidFill>
                <a:latin typeface="HK Grotesk Light"/>
                <a:ea typeface="HK Grotesk Light"/>
                <a:cs typeface="HK Grotesk Light"/>
                <a:sym typeface="HK Grotesk Light"/>
              </a:rPr>
              <a:t>Insurance &amp; Discounts </a:t>
            </a:r>
          </a:p>
        </p:txBody>
      </p:sp>
    </p:spTree>
    <p:extLst>
      <p:ext uri="{BB962C8B-B14F-4D97-AF65-F5344CB8AC3E}">
        <p14:creationId xmlns:p14="http://schemas.microsoft.com/office/powerpoint/2010/main" val="1772424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4350621" y="699785"/>
            <a:ext cx="6935804" cy="1325563"/>
          </a:xfrm>
        </p:spPr>
        <p:txBody>
          <a:bodyPr>
            <a:noAutofit/>
          </a:bodyPr>
          <a:lstStyle/>
          <a:p>
            <a:pPr algn="r"/>
            <a:r>
              <a:rPr lang="en-US" sz="5400" dirty="0">
                <a:effectLst>
                  <a:outerShdw blurRad="38100" dist="38100" dir="2700000" algn="tl">
                    <a:srgbClr val="000000">
                      <a:alpha val="43137"/>
                    </a:srgbClr>
                  </a:outerShdw>
                </a:effectLst>
              </a:rPr>
              <a:t>How Do You Know What They Want?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905575" y="1748473"/>
            <a:ext cx="10515600" cy="4092104"/>
          </a:xfrm>
        </p:spPr>
        <p:txBody>
          <a:bodyPr>
            <a:noAutofit/>
          </a:bodyPr>
          <a:lstStyle/>
          <a:p>
            <a:pPr marL="344488" indent="-344488"/>
            <a:r>
              <a:rPr lang="en-US" sz="4000" dirty="0"/>
              <a:t>Go to them</a:t>
            </a:r>
          </a:p>
          <a:p>
            <a:pPr marL="344488" indent="-344488"/>
            <a:r>
              <a:rPr lang="en-US" sz="4000" dirty="0"/>
              <a:t>Ask sincerely &amp; listen hard        </a:t>
            </a:r>
          </a:p>
          <a:p>
            <a:pPr marL="344488" indent="-344488"/>
            <a:r>
              <a:rPr lang="en-US" sz="4000" dirty="0"/>
              <a:t>Meet them where they are </a:t>
            </a:r>
          </a:p>
          <a:p>
            <a:pPr marL="344488" indent="-344488"/>
            <a:r>
              <a:rPr lang="en-US" sz="4000" dirty="0"/>
              <a:t>Your authentic voice</a:t>
            </a:r>
          </a:p>
          <a:p>
            <a:pPr marL="344488" indent="-344488"/>
            <a:r>
              <a:rPr lang="en-US" sz="4000" dirty="0"/>
              <a:t>Understand what impact means to them</a:t>
            </a:r>
          </a:p>
          <a:p>
            <a:pPr marL="344488" indent="-344488"/>
            <a:r>
              <a:rPr lang="en-US" sz="4000" dirty="0"/>
              <a:t>Observe, measure, test</a:t>
            </a:r>
          </a:p>
          <a:p>
            <a:endParaRPr lang="en-US" dirty="0"/>
          </a:p>
        </p:txBody>
      </p:sp>
    </p:spTree>
    <p:extLst>
      <p:ext uri="{BB962C8B-B14F-4D97-AF65-F5344CB8AC3E}">
        <p14:creationId xmlns:p14="http://schemas.microsoft.com/office/powerpoint/2010/main" val="353583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154148"/>
            <a:ext cx="10515600" cy="1325563"/>
          </a:xfrm>
        </p:spPr>
        <p:txBody>
          <a:bodyPr/>
          <a:lstStyle/>
          <a:p>
            <a:r>
              <a:rPr lang="en-US" sz="6600" dirty="0">
                <a:effectLst>
                  <a:outerShdw blurRad="38100" dist="38100" dir="2700000" algn="tl">
                    <a:srgbClr val="000000">
                      <a:alpha val="43137"/>
                    </a:srgbClr>
                  </a:outerShdw>
                </a:effectLst>
              </a:rPr>
              <a:t>What Does </a:t>
            </a:r>
            <a:br>
              <a:rPr lang="en-US" sz="6600" dirty="0">
                <a:effectLst>
                  <a:outerShdw blurRad="38100" dist="38100" dir="2700000" algn="tl">
                    <a:srgbClr val="000000">
                      <a:alpha val="43137"/>
                    </a:srgbClr>
                  </a:outerShdw>
                </a:effectLst>
              </a:rPr>
            </a:br>
            <a:r>
              <a:rPr lang="en-US" sz="6600" dirty="0">
                <a:solidFill>
                  <a:srgbClr val="04305C"/>
                </a:solidFill>
                <a:effectLst>
                  <a:outerShdw blurRad="38100" dist="38100" dir="2700000" algn="tl">
                    <a:srgbClr val="000000">
                      <a:alpha val="43137"/>
                    </a:srgbClr>
                  </a:outerShdw>
                </a:effectLst>
              </a:rPr>
              <a:t>Engagement</a:t>
            </a:r>
            <a:br>
              <a:rPr lang="en-US" sz="6600" dirty="0">
                <a:solidFill>
                  <a:srgbClr val="04305C"/>
                </a:solidFill>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Look Like?</a:t>
            </a:r>
          </a:p>
        </p:txBody>
      </p:sp>
      <p:sp>
        <p:nvSpPr>
          <p:cNvPr id="3" name="TextBox 4">
            <a:extLst>
              <a:ext uri="{FF2B5EF4-FFF2-40B4-BE49-F238E27FC236}">
                <a16:creationId xmlns:a16="http://schemas.microsoft.com/office/drawing/2014/main" id="{7EC67DAF-B01A-93D4-A61F-E03BE27A2E5C}"/>
              </a:ext>
            </a:extLst>
          </p:cNvPr>
          <p:cNvSpPr txBox="1"/>
          <p:nvPr/>
        </p:nvSpPr>
        <p:spPr>
          <a:xfrm>
            <a:off x="1046518" y="4540027"/>
            <a:ext cx="10418762" cy="1074012"/>
          </a:xfrm>
          <a:prstGeom prst="rect">
            <a:avLst/>
          </a:prstGeom>
        </p:spPr>
        <p:txBody>
          <a:bodyPr wrap="square" lIns="0" tIns="0" rIns="0" bIns="0" rtlCol="0" anchor="t">
            <a:spAutoFit/>
          </a:bodyPr>
          <a:lstStyle/>
          <a:p>
            <a:pPr algn="l">
              <a:lnSpc>
                <a:spcPts val="4060"/>
              </a:lnSpc>
              <a:spcBef>
                <a:spcPts val="3044"/>
              </a:spcBef>
            </a:pP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You know who they are. You know what they want. You know what they offer. Now what?</a:t>
            </a:r>
          </a:p>
        </p:txBody>
      </p:sp>
    </p:spTree>
    <p:extLst>
      <p:ext uri="{BB962C8B-B14F-4D97-AF65-F5344CB8AC3E}">
        <p14:creationId xmlns:p14="http://schemas.microsoft.com/office/powerpoint/2010/main" val="3587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56CAB71-771C-68D1-2197-45F262CF3E81}"/>
              </a:ext>
            </a:extLst>
          </p:cNvPr>
          <p:cNvSpPr txBox="1">
            <a:spLocks/>
          </p:cNvSpPr>
          <p:nvPr/>
        </p:nvSpPr>
        <p:spPr>
          <a:xfrm>
            <a:off x="8801100" y="2766218"/>
            <a:ext cx="421807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6600" dirty="0"/>
              <a:t>Today’s </a:t>
            </a:r>
          </a:p>
          <a:p>
            <a:r>
              <a:rPr lang="en-US" sz="6600" dirty="0"/>
              <a:t>Plan</a:t>
            </a:r>
          </a:p>
        </p:txBody>
      </p:sp>
      <p:sp>
        <p:nvSpPr>
          <p:cNvPr id="7" name="Content Placeholder 4">
            <a:extLst>
              <a:ext uri="{FF2B5EF4-FFF2-40B4-BE49-F238E27FC236}">
                <a16:creationId xmlns:a16="http://schemas.microsoft.com/office/drawing/2014/main" id="{BD78F97E-0D4B-CCEB-6CD7-94CE6DDF393F}"/>
              </a:ext>
            </a:extLst>
          </p:cNvPr>
          <p:cNvSpPr txBox="1">
            <a:spLocks/>
          </p:cNvSpPr>
          <p:nvPr/>
        </p:nvSpPr>
        <p:spPr>
          <a:xfrm>
            <a:off x="819149" y="601720"/>
            <a:ext cx="10010775" cy="34432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pPr>
            <a:r>
              <a:rPr lang="en-US" sz="3200" dirty="0"/>
              <a:t>What is Engagement  </a:t>
            </a:r>
            <a:r>
              <a:rPr lang="en-US" b="1" dirty="0"/>
              <a:t>[WHAT]</a:t>
            </a:r>
          </a:p>
          <a:p>
            <a:pPr>
              <a:lnSpc>
                <a:spcPct val="150000"/>
              </a:lnSpc>
            </a:pPr>
            <a:r>
              <a:rPr lang="en-US" sz="3200" dirty="0"/>
              <a:t>Who are Your Members  </a:t>
            </a:r>
            <a:r>
              <a:rPr lang="en-US" b="1" dirty="0"/>
              <a:t>[WHO]</a:t>
            </a:r>
          </a:p>
          <a:p>
            <a:pPr>
              <a:lnSpc>
                <a:spcPct val="150000"/>
              </a:lnSpc>
            </a:pPr>
            <a:r>
              <a:rPr lang="en-US" sz="3200" dirty="0"/>
              <a:t>The New Rules  </a:t>
            </a:r>
            <a:r>
              <a:rPr lang="en-US" b="1" dirty="0"/>
              <a:t>[HOW]</a:t>
            </a:r>
          </a:p>
          <a:p>
            <a:pPr>
              <a:lnSpc>
                <a:spcPct val="150000"/>
              </a:lnSpc>
            </a:pPr>
            <a:r>
              <a:rPr lang="en-US" sz="3200" dirty="0"/>
              <a:t>What Do Members Want  </a:t>
            </a:r>
            <a:r>
              <a:rPr lang="en-US" b="1" dirty="0"/>
              <a:t>[WHY]</a:t>
            </a:r>
          </a:p>
          <a:p>
            <a:pPr>
              <a:lnSpc>
                <a:spcPct val="150000"/>
              </a:lnSpc>
            </a:pPr>
            <a:r>
              <a:rPr lang="en-US" sz="3200" dirty="0"/>
              <a:t>What Does Engagement Look Like  </a:t>
            </a:r>
            <a:r>
              <a:rPr lang="en-US" sz="2400" b="1" dirty="0"/>
              <a:t>[HOW]</a:t>
            </a:r>
            <a:r>
              <a:rPr lang="en-US" sz="3200" dirty="0"/>
              <a:t>  </a:t>
            </a:r>
          </a:p>
          <a:p>
            <a:pPr>
              <a:lnSpc>
                <a:spcPct val="150000"/>
              </a:lnSpc>
            </a:pPr>
            <a:r>
              <a:rPr lang="en-US" sz="3200" dirty="0"/>
              <a:t>Sustaining Engagement  </a:t>
            </a:r>
            <a:r>
              <a:rPr lang="en-US" sz="2400" b="1" dirty="0"/>
              <a:t>[HOW]</a:t>
            </a:r>
          </a:p>
          <a:p>
            <a:pPr>
              <a:lnSpc>
                <a:spcPct val="150000"/>
              </a:lnSpc>
            </a:pPr>
            <a:endParaRPr lang="en-US" sz="3200" dirty="0"/>
          </a:p>
          <a:p>
            <a:pPr>
              <a:lnSpc>
                <a:spcPct val="150000"/>
              </a:lnSpc>
            </a:pPr>
            <a:endParaRPr lang="en-US" sz="3200" dirty="0"/>
          </a:p>
        </p:txBody>
      </p:sp>
    </p:spTree>
    <p:extLst>
      <p:ext uri="{BB962C8B-B14F-4D97-AF65-F5344CB8AC3E}">
        <p14:creationId xmlns:p14="http://schemas.microsoft.com/office/powerpoint/2010/main" val="181965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a:xfrm>
            <a:off x="838200" y="681037"/>
            <a:ext cx="11059758" cy="1325563"/>
          </a:xfrm>
        </p:spPr>
        <p:txBody>
          <a:bodyPr/>
          <a:lstStyle/>
          <a:p>
            <a:r>
              <a:rPr lang="en-US" sz="5200" dirty="0">
                <a:effectLst>
                  <a:outerShdw blurRad="38100" dist="38100" dir="2700000" algn="tl">
                    <a:srgbClr val="000000">
                      <a:alpha val="43137"/>
                    </a:srgbClr>
                  </a:outerShdw>
                </a:effectLst>
              </a:rPr>
              <a:t>What Does Engagement Look Like?</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200" y="2649595"/>
            <a:ext cx="7940040" cy="3443288"/>
          </a:xfrm>
        </p:spPr>
        <p:txBody>
          <a:bodyPr/>
          <a:lstStyle/>
          <a:p>
            <a:r>
              <a:rPr lang="en-US" sz="3600" dirty="0"/>
              <a:t>Listen, watch &amp; understand</a:t>
            </a:r>
          </a:p>
          <a:p>
            <a:r>
              <a:rPr lang="en-US" sz="3600" dirty="0"/>
              <a:t>Onboard differently      </a:t>
            </a:r>
          </a:p>
          <a:p>
            <a:r>
              <a:rPr lang="en-US" sz="3600" dirty="0"/>
              <a:t>Observe behaviors</a:t>
            </a:r>
          </a:p>
          <a:p>
            <a:r>
              <a:rPr lang="en-US" sz="3600" dirty="0"/>
              <a:t>Capture &amp; leverage data</a:t>
            </a:r>
          </a:p>
          <a:p>
            <a:r>
              <a:rPr lang="en-US" sz="3600" dirty="0"/>
              <a:t>Make informed decisions</a:t>
            </a:r>
          </a:p>
        </p:txBody>
      </p:sp>
    </p:spTree>
    <p:extLst>
      <p:ext uri="{BB962C8B-B14F-4D97-AF65-F5344CB8AC3E}">
        <p14:creationId xmlns:p14="http://schemas.microsoft.com/office/powerpoint/2010/main" val="358979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06785" y="728664"/>
            <a:ext cx="5010120" cy="1325563"/>
          </a:xfrm>
        </p:spPr>
        <p:txBody>
          <a:bodyPr/>
          <a:lstStyle/>
          <a:p>
            <a:pPr marL="0" lvl="0" indent="0" algn="l">
              <a:lnSpc>
                <a:spcPct val="100000"/>
              </a:lnSpc>
            </a:pPr>
            <a:r>
              <a:rPr lang="en-US" sz="48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Ask </a:t>
            </a:r>
            <a:r>
              <a:rPr lang="en-US" sz="4800" u="none" spc="-202" dirty="0">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SINCERELY</a:t>
            </a:r>
            <a:r>
              <a:rPr lang="en-US" sz="4800" u="none"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t>
            </a:r>
            <a:endParaRPr lang="en-US" sz="4800" dirty="0">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760584" y="4661316"/>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Listen </a:t>
            </a:r>
            <a:r>
              <a:rPr lang="en-US" spc="-202" dirty="0">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HARD</a:t>
            </a: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t>
            </a:r>
          </a:p>
        </p:txBody>
      </p:sp>
      <p:sp>
        <p:nvSpPr>
          <p:cNvPr id="3" name="TextBox 7">
            <a:extLst>
              <a:ext uri="{FF2B5EF4-FFF2-40B4-BE49-F238E27FC236}">
                <a16:creationId xmlns:a16="http://schemas.microsoft.com/office/drawing/2014/main" id="{63C2EEA4-3B49-6846-7144-741EA748DA92}"/>
              </a:ext>
            </a:extLst>
          </p:cNvPr>
          <p:cNvSpPr txBox="1"/>
          <p:nvPr/>
        </p:nvSpPr>
        <p:spPr>
          <a:xfrm>
            <a:off x="618308" y="2054227"/>
            <a:ext cx="4857075" cy="3368102"/>
          </a:xfrm>
          <a:prstGeom prst="rect">
            <a:avLst/>
          </a:prstGeom>
        </p:spPr>
        <p:txBody>
          <a:bodyPr wrap="square" lIns="0" tIns="0" rIns="0" bIns="0" rtlCol="0" anchor="t">
            <a:spAutoFit/>
          </a:bodyPr>
          <a:lstStyle/>
          <a:p>
            <a:pPr marL="285750" lvl="1" indent="3175">
              <a:lnSpc>
                <a:spcPct val="114000"/>
              </a:lnSpc>
            </a:pPr>
            <a:r>
              <a:rPr lang="en-US" sz="2400" dirty="0">
                <a:solidFill>
                  <a:schemeClr val="bg1"/>
                </a:solidFill>
                <a:latin typeface="Heebo" pitchFamily="2" charset="-79"/>
                <a:ea typeface="Open Sans 1"/>
                <a:cs typeface="Heebo" pitchFamily="2" charset="-79"/>
                <a:sym typeface="Open Sans 1"/>
              </a:rPr>
              <a:t>This doesn't mean endlessly survey everyone you can find. Talk to a diverse sample of members about what they are looking to achieve. What challenges do they face. Have a conversation. Ask </a:t>
            </a:r>
            <a:r>
              <a:rPr lang="en-US" sz="2400" b="1" dirty="0">
                <a:solidFill>
                  <a:schemeClr val="bg1"/>
                </a:solidFill>
                <a:latin typeface="Heebo" pitchFamily="2" charset="-79"/>
                <a:ea typeface="Open Sans 1"/>
                <a:cs typeface="Heebo" pitchFamily="2" charset="-79"/>
                <a:sym typeface="Open Sans 1"/>
              </a:rPr>
              <a:t>THEM</a:t>
            </a:r>
            <a:r>
              <a:rPr lang="en-US" sz="2400" dirty="0">
                <a:solidFill>
                  <a:schemeClr val="bg1"/>
                </a:solidFill>
                <a:latin typeface="Heebo" pitchFamily="2" charset="-79"/>
                <a:ea typeface="Open Sans 1"/>
                <a:cs typeface="Heebo" pitchFamily="2" charset="-79"/>
                <a:sym typeface="Open Sans 1"/>
              </a:rPr>
              <a:t> how to get members engaged.</a:t>
            </a:r>
          </a:p>
        </p:txBody>
      </p:sp>
      <p:sp>
        <p:nvSpPr>
          <p:cNvPr id="6" name="TextBox 7">
            <a:extLst>
              <a:ext uri="{FF2B5EF4-FFF2-40B4-BE49-F238E27FC236}">
                <a16:creationId xmlns:a16="http://schemas.microsoft.com/office/drawing/2014/main" id="{3AE324EC-018E-04FE-82E2-9DD348C063F0}"/>
              </a:ext>
            </a:extLst>
          </p:cNvPr>
          <p:cNvSpPr txBox="1"/>
          <p:nvPr/>
        </p:nvSpPr>
        <p:spPr>
          <a:xfrm>
            <a:off x="6547783" y="1293214"/>
            <a:ext cx="4668598" cy="3368102"/>
          </a:xfrm>
          <a:prstGeom prst="rect">
            <a:avLst/>
          </a:prstGeom>
        </p:spPr>
        <p:txBody>
          <a:bodyPr wrap="square" lIns="0" tIns="0" rIns="0" bIns="0" rtlCol="0" anchor="t">
            <a:spAutoFit/>
          </a:bodyPr>
          <a:lstStyle/>
          <a:p>
            <a:pPr marL="285750" lvl="1" indent="3175">
              <a:lnSpc>
                <a:spcPct val="114000"/>
              </a:lnSpc>
            </a:pPr>
            <a:r>
              <a:rPr lang="en-US" sz="2400" dirty="0">
                <a:solidFill>
                  <a:schemeClr val="bg1"/>
                </a:solidFill>
                <a:latin typeface="Heebo" pitchFamily="2" charset="-79"/>
                <a:ea typeface="Open Sans 1"/>
                <a:cs typeface="Heebo" pitchFamily="2" charset="-79"/>
                <a:sym typeface="Open Sans 1"/>
              </a:rPr>
              <a:t>Don't listen to affirm your current path. Listen to what they say and what they don't say. Ask the tough question about future needs and expectations and believe them. Then </a:t>
            </a:r>
            <a:r>
              <a:rPr lang="en-US" sz="2400" b="1" dirty="0">
                <a:solidFill>
                  <a:schemeClr val="bg1"/>
                </a:solidFill>
                <a:latin typeface="Heebo" pitchFamily="2" charset="-79"/>
                <a:ea typeface="Open Sans 1"/>
                <a:cs typeface="Heebo" pitchFamily="2" charset="-79"/>
                <a:sym typeface="Open Sans 1"/>
              </a:rPr>
              <a:t>DO SOMETHING </a:t>
            </a:r>
            <a:r>
              <a:rPr lang="en-US" sz="2400" dirty="0">
                <a:solidFill>
                  <a:schemeClr val="bg1"/>
                </a:solidFill>
                <a:latin typeface="Heebo" pitchFamily="2" charset="-79"/>
                <a:ea typeface="Open Sans 1"/>
                <a:cs typeface="Heebo" pitchFamily="2" charset="-79"/>
                <a:sym typeface="Open Sans 1"/>
              </a:rPr>
              <a:t>with the information.</a:t>
            </a:r>
          </a:p>
        </p:txBody>
      </p:sp>
    </p:spTree>
    <p:extLst>
      <p:ext uri="{BB962C8B-B14F-4D97-AF65-F5344CB8AC3E}">
        <p14:creationId xmlns:p14="http://schemas.microsoft.com/office/powerpoint/2010/main" val="1743833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20332"/>
            <a:ext cx="11420475" cy="5729287"/>
          </a:xfrm>
          <a:prstGeom prst="rect">
            <a:avLst/>
          </a:prstGeom>
          <a:solidFill>
            <a:srgbClr val="FFC924"/>
          </a:solidFill>
        </p:spPr>
        <p:txBody>
          <a:bodyPr/>
          <a:lstStyle/>
          <a:p>
            <a:endParaRPr lang="en-US" sz="1200" dirty="0"/>
          </a:p>
        </p:txBody>
      </p:sp>
      <p:sp>
        <p:nvSpPr>
          <p:cNvPr id="7" name="TextBox 7">
            <a:extLst>
              <a:ext uri="{FF2B5EF4-FFF2-40B4-BE49-F238E27FC236}">
                <a16:creationId xmlns:a16="http://schemas.microsoft.com/office/drawing/2014/main" id="{9D80664F-D2E1-2EDD-4963-78C671F7763C}"/>
              </a:ext>
            </a:extLst>
          </p:cNvPr>
          <p:cNvSpPr txBox="1"/>
          <p:nvPr/>
        </p:nvSpPr>
        <p:spPr>
          <a:xfrm>
            <a:off x="607291" y="2634152"/>
            <a:ext cx="7063189" cy="2456122"/>
          </a:xfrm>
          <a:prstGeom prst="rect">
            <a:avLst/>
          </a:prstGeom>
        </p:spPr>
        <p:txBody>
          <a:bodyPr wrap="square" lIns="0" tIns="0" rIns="0" bIns="0" rtlCol="0" anchor="t">
            <a:spAutoFit/>
          </a:bodyPr>
          <a:lstStyle/>
          <a:p>
            <a:pPr marL="285750" lvl="1" indent="3175">
              <a:lnSpc>
                <a:spcPct val="114000"/>
              </a:lnSpc>
            </a:pPr>
            <a:r>
              <a:rPr lang="en-US" sz="2800" dirty="0">
                <a:latin typeface="Heebo" pitchFamily="2" charset="-79"/>
                <a:ea typeface="Open Sans 1"/>
                <a:cs typeface="Heebo" pitchFamily="2" charset="-79"/>
                <a:sym typeface="Open Sans 1"/>
              </a:rPr>
              <a:t>Once you understand who your members are, what they want, and where they are in their journey, you can better determine how to engage. But do so with purpose, sincerity and consistency. </a:t>
            </a:r>
          </a:p>
        </p:txBody>
      </p:sp>
      <p:sp>
        <p:nvSpPr>
          <p:cNvPr id="5" name="TextBox 3">
            <a:extLst>
              <a:ext uri="{FF2B5EF4-FFF2-40B4-BE49-F238E27FC236}">
                <a16:creationId xmlns:a16="http://schemas.microsoft.com/office/drawing/2014/main" id="{25DFE374-764F-9D95-B65F-4D70719037DE}"/>
              </a:ext>
            </a:extLst>
          </p:cNvPr>
          <p:cNvSpPr txBox="1"/>
          <p:nvPr/>
        </p:nvSpPr>
        <p:spPr>
          <a:xfrm>
            <a:off x="838200" y="913100"/>
            <a:ext cx="9793522" cy="1661993"/>
          </a:xfrm>
          <a:prstGeom prst="rect">
            <a:avLst/>
          </a:prstGeom>
        </p:spPr>
        <p:txBody>
          <a:bodyPr wrap="square" lIns="0" tIns="0" rIns="0" bIns="0" rtlCol="0" anchor="t">
            <a:spAutoFit/>
          </a:bodyPr>
          <a:lstStyle/>
          <a:p>
            <a:pPr defTabSz="609630"/>
            <a:r>
              <a:rPr lang="en-US" sz="5400" b="1" spc="-111"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Engagement </a:t>
            </a:r>
          </a:p>
          <a:p>
            <a:pPr defTabSz="609630"/>
            <a:r>
              <a:rPr lang="en-US" sz="5400" b="1" spc="-111"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with Purpose</a:t>
            </a:r>
          </a:p>
        </p:txBody>
      </p:sp>
      <p:sp>
        <p:nvSpPr>
          <p:cNvPr id="6" name="TextBox 3">
            <a:extLst>
              <a:ext uri="{FF2B5EF4-FFF2-40B4-BE49-F238E27FC236}">
                <a16:creationId xmlns:a16="http://schemas.microsoft.com/office/drawing/2014/main" id="{532B78EF-105C-082C-8CD8-6DA68AF311FA}"/>
              </a:ext>
            </a:extLst>
          </p:cNvPr>
          <p:cNvSpPr txBox="1"/>
          <p:nvPr/>
        </p:nvSpPr>
        <p:spPr>
          <a:xfrm>
            <a:off x="1102160" y="5205865"/>
            <a:ext cx="9793522" cy="575157"/>
          </a:xfrm>
          <a:prstGeom prst="rect">
            <a:avLst/>
          </a:prstGeom>
        </p:spPr>
        <p:txBody>
          <a:bodyPr wrap="square" lIns="0" tIns="0" rIns="0" bIns="0" rtlCol="0" anchor="t">
            <a:spAutoFit/>
          </a:bodyPr>
          <a:lstStyle/>
          <a:p>
            <a:pPr algn="r" defTabSz="609630">
              <a:lnSpc>
                <a:spcPts val="4655"/>
              </a:lnSpc>
            </a:pPr>
            <a:r>
              <a:rPr lang="en-US" sz="2800" spc="-111" dirty="0">
                <a:solidFill>
                  <a:srgbClr val="04305C"/>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This is NOT a check-the-box situation!</a:t>
            </a:r>
          </a:p>
        </p:txBody>
      </p:sp>
      <p:pic>
        <p:nvPicPr>
          <p:cNvPr id="1026" name="Picture 2">
            <a:extLst>
              <a:ext uri="{FF2B5EF4-FFF2-40B4-BE49-F238E27FC236}">
                <a16:creationId xmlns:a16="http://schemas.microsoft.com/office/drawing/2014/main" id="{F0496F5E-F464-1ED7-1645-441FD07B07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71" t="292" r="26797" b="-201"/>
          <a:stretch/>
        </p:blipFill>
        <p:spPr bwMode="auto">
          <a:xfrm>
            <a:off x="8218582" y="1178805"/>
            <a:ext cx="2677100" cy="376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34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486D66D-DE9E-89C3-3E60-064E435D0437}"/>
              </a:ext>
            </a:extLst>
          </p:cNvPr>
          <p:cNvSpPr/>
          <p:nvPr/>
        </p:nvSpPr>
        <p:spPr>
          <a:xfrm>
            <a:off x="365761" y="392085"/>
            <a:ext cx="11435379" cy="5737252"/>
          </a:xfrm>
          <a:custGeom>
            <a:avLst/>
            <a:gdLst/>
            <a:ahLst/>
            <a:cxnLst/>
            <a:rect l="l" t="t" r="r" b="b"/>
            <a:pathLst>
              <a:path w="18287960" h="10286980">
                <a:moveTo>
                  <a:pt x="0" y="0"/>
                </a:moveTo>
                <a:lnTo>
                  <a:pt x="18287960" y="0"/>
                </a:lnTo>
                <a:lnTo>
                  <a:pt x="18287960" y="10286980"/>
                </a:lnTo>
                <a:lnTo>
                  <a:pt x="0" y="10286980"/>
                </a:lnTo>
                <a:lnTo>
                  <a:pt x="0" y="0"/>
                </a:lnTo>
                <a:close/>
              </a:path>
            </a:pathLst>
          </a:custGeom>
          <a:blipFill>
            <a:blip r:embed="rId2"/>
            <a:stretch>
              <a:fillRect l="-2978" r="-2655" b="-1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mn-cs"/>
            </a:endParaRPr>
          </a:p>
        </p:txBody>
      </p:sp>
      <p:sp>
        <p:nvSpPr>
          <p:cNvPr id="4" name="Title 3">
            <a:extLst>
              <a:ext uri="{FF2B5EF4-FFF2-40B4-BE49-F238E27FC236}">
                <a16:creationId xmlns:a16="http://schemas.microsoft.com/office/drawing/2014/main" id="{32732459-BE95-76C8-5ACA-50E9FFE248C4}"/>
              </a:ext>
            </a:extLst>
          </p:cNvPr>
          <p:cNvSpPr>
            <a:spLocks noGrp="1"/>
          </p:cNvSpPr>
          <p:nvPr>
            <p:ph type="title"/>
          </p:nvPr>
        </p:nvSpPr>
        <p:spPr>
          <a:xfrm>
            <a:off x="5420957" y="4727416"/>
            <a:ext cx="10515600" cy="1325563"/>
          </a:xfrm>
        </p:spPr>
        <p:txBody>
          <a:bodyPr/>
          <a:lstStyle/>
          <a:p>
            <a:r>
              <a:rPr lang="en-US" sz="6600" dirty="0">
                <a:solidFill>
                  <a:schemeClr val="bg1"/>
                </a:solidFill>
                <a:effectLst>
                  <a:outerShdw blurRad="38100" dist="38100" dir="2700000" algn="tl">
                    <a:srgbClr val="000000">
                      <a:alpha val="43137"/>
                    </a:srgbClr>
                  </a:outerShdw>
                </a:effectLst>
              </a:rPr>
              <a:t>Points of Entry</a:t>
            </a:r>
          </a:p>
        </p:txBody>
      </p:sp>
    </p:spTree>
    <p:extLst>
      <p:ext uri="{BB962C8B-B14F-4D97-AF65-F5344CB8AC3E}">
        <p14:creationId xmlns:p14="http://schemas.microsoft.com/office/powerpoint/2010/main" val="2533933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AF619E-579F-C79D-4033-1C6591F36453}"/>
              </a:ext>
            </a:extLst>
          </p:cNvPr>
          <p:cNvSpPr/>
          <p:nvPr/>
        </p:nvSpPr>
        <p:spPr>
          <a:xfrm>
            <a:off x="0" y="1796527"/>
            <a:ext cx="12192000" cy="41915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p:txBody>
          <a:bodyPr/>
          <a:lstStyle/>
          <a:p>
            <a:r>
              <a:rPr lang="en-US" sz="6600" dirty="0">
                <a:effectLst>
                  <a:outerShdw blurRad="38100" dist="38100" dir="2700000" algn="tl">
                    <a:srgbClr val="000000">
                      <a:alpha val="43137"/>
                    </a:srgbClr>
                  </a:outerShdw>
                </a:effectLst>
              </a:rPr>
              <a:t>Points of Entry</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199" y="2275710"/>
            <a:ext cx="10629453" cy="3443288"/>
          </a:xfrm>
        </p:spPr>
        <p:txBody>
          <a:bodyPr/>
          <a:lstStyle/>
          <a:p>
            <a:r>
              <a:rPr lang="en-US" sz="3200" dirty="0"/>
              <a:t>Social, digital, virtual (think in terms of all formats)</a:t>
            </a:r>
          </a:p>
          <a:p>
            <a:r>
              <a:rPr lang="en-US" sz="3200" dirty="0"/>
              <a:t>Professional networks</a:t>
            </a:r>
          </a:p>
          <a:p>
            <a:r>
              <a:rPr lang="en-US" sz="3200" dirty="0"/>
              <a:t>Word of mouth</a:t>
            </a:r>
          </a:p>
          <a:p>
            <a:r>
              <a:rPr lang="en-US" sz="3200" dirty="0"/>
              <a:t>Programs, conferences, and events</a:t>
            </a:r>
          </a:p>
          <a:p>
            <a:r>
              <a:rPr lang="en-US" sz="3200" dirty="0"/>
              <a:t>Higher level participation:</a:t>
            </a:r>
            <a:br>
              <a:rPr lang="en-US" sz="3200" dirty="0"/>
            </a:br>
            <a:endParaRPr lang="en-US" sz="1400" dirty="0"/>
          </a:p>
          <a:p>
            <a:pPr marL="1538288" lvl="1" indent="-333375"/>
            <a:r>
              <a:rPr lang="en-US" sz="2800" dirty="0"/>
              <a:t>Committees, Task forces, Leadership</a:t>
            </a:r>
          </a:p>
          <a:p>
            <a:pPr marL="0" indent="0">
              <a:buNone/>
            </a:pPr>
            <a:endParaRPr lang="en-US" sz="3200" dirty="0"/>
          </a:p>
        </p:txBody>
      </p:sp>
    </p:spTree>
    <p:extLst>
      <p:ext uri="{BB962C8B-B14F-4D97-AF65-F5344CB8AC3E}">
        <p14:creationId xmlns:p14="http://schemas.microsoft.com/office/powerpoint/2010/main" val="3992739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D3432-2A5A-5BAA-A8FD-C7056A254D3D}"/>
              </a:ext>
            </a:extLst>
          </p:cNvPr>
          <p:cNvSpPr>
            <a:spLocks noGrp="1"/>
          </p:cNvSpPr>
          <p:nvPr>
            <p:ph type="title"/>
          </p:nvPr>
        </p:nvSpPr>
        <p:spPr>
          <a:xfrm>
            <a:off x="838200" y="2778512"/>
            <a:ext cx="10515600" cy="1009651"/>
          </a:xfrm>
        </p:spPr>
        <p:txBody>
          <a:bodyPr/>
          <a:lstStyle/>
          <a:p>
            <a:r>
              <a:rPr lang="en-US" sz="5400" dirty="0">
                <a:effectLst>
                  <a:outerShdw blurRad="38100" dist="38100" dir="2700000" algn="tl">
                    <a:srgbClr val="000000">
                      <a:alpha val="43137"/>
                    </a:srgbClr>
                  </a:outerShdw>
                </a:effectLst>
              </a:rPr>
              <a:t>EVERY </a:t>
            </a:r>
            <a:br>
              <a:rPr lang="en-US" dirty="0"/>
            </a:br>
            <a:r>
              <a:rPr lang="en-US" dirty="0">
                <a:effectLst>
                  <a:outerShdw blurRad="38100" dist="38100" dir="2700000" algn="tl">
                    <a:srgbClr val="000000">
                      <a:alpha val="43137"/>
                    </a:srgbClr>
                  </a:outerShdw>
                </a:effectLst>
              </a:rPr>
              <a:t>article, webinar,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tweet, event,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post, page,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seminar, email,</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speech... </a:t>
            </a:r>
          </a:p>
        </p:txBody>
      </p:sp>
      <p:grpSp>
        <p:nvGrpSpPr>
          <p:cNvPr id="2" name="Group 1">
            <a:extLst>
              <a:ext uri="{FF2B5EF4-FFF2-40B4-BE49-F238E27FC236}">
                <a16:creationId xmlns:a16="http://schemas.microsoft.com/office/drawing/2014/main" id="{8279CD14-B15B-EB69-9174-3940998A88F5}"/>
              </a:ext>
            </a:extLst>
          </p:cNvPr>
          <p:cNvGrpSpPr/>
          <p:nvPr/>
        </p:nvGrpSpPr>
        <p:grpSpPr>
          <a:xfrm>
            <a:off x="5630780" y="383458"/>
            <a:ext cx="6140840" cy="5757922"/>
            <a:chOff x="7316884" y="0"/>
            <a:chExt cx="10971116" cy="10287000"/>
          </a:xfrm>
        </p:grpSpPr>
        <p:sp>
          <p:nvSpPr>
            <p:cNvPr id="3" name="Freeform 2">
              <a:extLst>
                <a:ext uri="{FF2B5EF4-FFF2-40B4-BE49-F238E27FC236}">
                  <a16:creationId xmlns:a16="http://schemas.microsoft.com/office/drawing/2014/main" id="{A4BF4C60-A9CF-C08D-F3EF-0EFCB3A65FB5}"/>
                </a:ext>
              </a:extLst>
            </p:cNvPr>
            <p:cNvSpPr/>
            <p:nvPr/>
          </p:nvSpPr>
          <p:spPr>
            <a:xfrm>
              <a:off x="7316884" y="0"/>
              <a:ext cx="8006912" cy="6808041"/>
            </a:xfrm>
            <a:custGeom>
              <a:avLst/>
              <a:gdLst/>
              <a:ahLst/>
              <a:cxnLst/>
              <a:rect l="l" t="t" r="r" b="b"/>
              <a:pathLst>
                <a:path w="8006912" h="6808041">
                  <a:moveTo>
                    <a:pt x="0" y="0"/>
                  </a:moveTo>
                  <a:lnTo>
                    <a:pt x="8006913" y="0"/>
                  </a:lnTo>
                  <a:lnTo>
                    <a:pt x="8006913" y="6808041"/>
                  </a:lnTo>
                  <a:lnTo>
                    <a:pt x="0" y="6808041"/>
                  </a:lnTo>
                  <a:lnTo>
                    <a:pt x="0" y="0"/>
                  </a:lnTo>
                  <a:close/>
                </a:path>
              </a:pathLst>
            </a:custGeom>
            <a:blipFill>
              <a:blip r:embed="rId2"/>
              <a:stretch>
                <a:fillRect l="-27500"/>
              </a:stretch>
            </a:blipFill>
          </p:spPr>
          <p:txBody>
            <a:bodyPr/>
            <a:lstStyle/>
            <a:p>
              <a:endParaRPr lang="en-US"/>
            </a:p>
          </p:txBody>
        </p:sp>
        <p:sp>
          <p:nvSpPr>
            <p:cNvPr id="4" name="Freeform 3">
              <a:extLst>
                <a:ext uri="{FF2B5EF4-FFF2-40B4-BE49-F238E27FC236}">
                  <a16:creationId xmlns:a16="http://schemas.microsoft.com/office/drawing/2014/main" id="{DF9E1255-EE52-3604-DF27-F27AB0018409}"/>
                </a:ext>
              </a:extLst>
            </p:cNvPr>
            <p:cNvSpPr/>
            <p:nvPr/>
          </p:nvSpPr>
          <p:spPr>
            <a:xfrm>
              <a:off x="12798014" y="5143500"/>
              <a:ext cx="5489986" cy="5143500"/>
            </a:xfrm>
            <a:custGeom>
              <a:avLst/>
              <a:gdLst/>
              <a:ahLst/>
              <a:cxnLst/>
              <a:rect l="l" t="t" r="r" b="b"/>
              <a:pathLst>
                <a:path w="8005092" h="5336728">
                  <a:moveTo>
                    <a:pt x="0" y="0"/>
                  </a:moveTo>
                  <a:lnTo>
                    <a:pt x="8005091" y="0"/>
                  </a:lnTo>
                  <a:lnTo>
                    <a:pt x="8005091" y="5336728"/>
                  </a:lnTo>
                  <a:lnTo>
                    <a:pt x="0" y="5336728"/>
                  </a:lnTo>
                  <a:lnTo>
                    <a:pt x="0" y="0"/>
                  </a:lnTo>
                  <a:close/>
                </a:path>
              </a:pathLst>
            </a:custGeom>
            <a:blipFill>
              <a:blip r:embed="rId3"/>
              <a:stretch>
                <a:fillRect r="-41640"/>
              </a:stretch>
            </a:blipFill>
          </p:spPr>
          <p:txBody>
            <a:bodyPr/>
            <a:lstStyle/>
            <a:p>
              <a:endParaRPr lang="en-US"/>
            </a:p>
          </p:txBody>
        </p:sp>
        <p:sp>
          <p:nvSpPr>
            <p:cNvPr id="7" name="AutoShape 4">
              <a:extLst>
                <a:ext uri="{FF2B5EF4-FFF2-40B4-BE49-F238E27FC236}">
                  <a16:creationId xmlns:a16="http://schemas.microsoft.com/office/drawing/2014/main" id="{AAC33BE5-8749-2671-AB2F-4762E4F88B93}"/>
                </a:ext>
              </a:extLst>
            </p:cNvPr>
            <p:cNvSpPr/>
            <p:nvPr/>
          </p:nvSpPr>
          <p:spPr>
            <a:xfrm>
              <a:off x="7316884" y="5143499"/>
              <a:ext cx="5481129" cy="5143501"/>
            </a:xfrm>
            <a:prstGeom prst="rect">
              <a:avLst/>
            </a:prstGeom>
            <a:solidFill>
              <a:srgbClr val="DF682D"/>
            </a:solidFill>
          </p:spPr>
          <p:txBody>
            <a:bodyPr/>
            <a:lstStyle/>
            <a:p>
              <a:endParaRPr lang="en-US"/>
            </a:p>
          </p:txBody>
        </p:sp>
        <p:sp>
          <p:nvSpPr>
            <p:cNvPr id="8" name="AutoShape 5">
              <a:extLst>
                <a:ext uri="{FF2B5EF4-FFF2-40B4-BE49-F238E27FC236}">
                  <a16:creationId xmlns:a16="http://schemas.microsoft.com/office/drawing/2014/main" id="{D635A318-1C6C-86B3-B61E-0F0B743D72ED}"/>
                </a:ext>
              </a:extLst>
            </p:cNvPr>
            <p:cNvSpPr/>
            <p:nvPr/>
          </p:nvSpPr>
          <p:spPr>
            <a:xfrm>
              <a:off x="12798014" y="0"/>
              <a:ext cx="5489986" cy="5143500"/>
            </a:xfrm>
            <a:prstGeom prst="rect">
              <a:avLst/>
            </a:prstGeom>
            <a:solidFill>
              <a:srgbClr val="191769"/>
            </a:solidFill>
          </p:spPr>
          <p:txBody>
            <a:bodyPr/>
            <a:lstStyle/>
            <a:p>
              <a:endParaRPr lang="en-US"/>
            </a:p>
          </p:txBody>
        </p:sp>
        <p:sp>
          <p:nvSpPr>
            <p:cNvPr id="9" name="TextBox 7">
              <a:extLst>
                <a:ext uri="{FF2B5EF4-FFF2-40B4-BE49-F238E27FC236}">
                  <a16:creationId xmlns:a16="http://schemas.microsoft.com/office/drawing/2014/main" id="{B01DBC73-15DC-9C5F-78D7-A7B780AD70BC}"/>
                </a:ext>
              </a:extLst>
            </p:cNvPr>
            <p:cNvSpPr txBox="1"/>
            <p:nvPr/>
          </p:nvSpPr>
          <p:spPr>
            <a:xfrm>
              <a:off x="8007505" y="6082787"/>
              <a:ext cx="4502670" cy="3519156"/>
            </a:xfrm>
            <a:prstGeom prst="rect">
              <a:avLst/>
            </a:prstGeom>
          </p:spPr>
          <p:txBody>
            <a:bodyPr wrap="square" lIns="0" tIns="0" rIns="0" bIns="0" rtlCol="0" anchor="t">
              <a:spAutoFit/>
            </a:bodyPr>
            <a:lstStyle/>
            <a:p>
              <a:pPr algn="l">
                <a:spcBef>
                  <a:spcPct val="0"/>
                </a:spcBef>
              </a:pPr>
              <a:r>
                <a:rPr lang="en-US" sz="3200" spc="-109" dirty="0">
                  <a:solidFill>
                    <a:srgbClr val="F6F6F6"/>
                  </a:solidFill>
                  <a:latin typeface="Heebo" pitchFamily="2" charset="-79"/>
                  <a:ea typeface="HK Grotesk Bold"/>
                  <a:cs typeface="Heebo" pitchFamily="2" charset="-79"/>
                  <a:sym typeface="HK Grotesk Bold"/>
                </a:rPr>
                <a:t>Your efforts to engage must be adaptive and on-going.</a:t>
              </a:r>
            </a:p>
          </p:txBody>
        </p:sp>
        <p:sp>
          <p:nvSpPr>
            <p:cNvPr id="10" name="TextBox 8">
              <a:extLst>
                <a:ext uri="{FF2B5EF4-FFF2-40B4-BE49-F238E27FC236}">
                  <a16:creationId xmlns:a16="http://schemas.microsoft.com/office/drawing/2014/main" id="{F9387AA9-E450-D272-FEF1-D1EB11679B9B}"/>
                </a:ext>
              </a:extLst>
            </p:cNvPr>
            <p:cNvSpPr txBox="1"/>
            <p:nvPr/>
          </p:nvSpPr>
          <p:spPr>
            <a:xfrm>
              <a:off x="13547497" y="372277"/>
              <a:ext cx="4367268" cy="4398946"/>
            </a:xfrm>
            <a:prstGeom prst="rect">
              <a:avLst/>
            </a:prstGeom>
          </p:spPr>
          <p:txBody>
            <a:bodyPr wrap="square" lIns="0" tIns="0" rIns="0" bIns="0" rtlCol="0" anchor="t">
              <a:spAutoFit/>
            </a:bodyPr>
            <a:lstStyle/>
            <a:p>
              <a:pPr algn="l">
                <a:spcBef>
                  <a:spcPct val="0"/>
                </a:spcBef>
              </a:pPr>
              <a:r>
                <a:rPr lang="en-US" sz="3200" spc="-109" dirty="0">
                  <a:solidFill>
                    <a:srgbClr val="F6F6F6"/>
                  </a:solidFill>
                  <a:latin typeface="Heebo" pitchFamily="2" charset="-79"/>
                  <a:ea typeface="HK Grotesk Bold"/>
                  <a:cs typeface="Heebo" pitchFamily="2" charset="-79"/>
                  <a:sym typeface="HK Grotesk Bold"/>
                </a:rPr>
                <a:t>Engagement requires commitment and can’t be assumed.</a:t>
              </a:r>
            </a:p>
          </p:txBody>
        </p:sp>
      </p:grpSp>
    </p:spTree>
    <p:extLst>
      <p:ext uri="{BB962C8B-B14F-4D97-AF65-F5344CB8AC3E}">
        <p14:creationId xmlns:p14="http://schemas.microsoft.com/office/powerpoint/2010/main" val="1249698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863E35-453C-55BC-A945-7B180203BC25}"/>
              </a:ext>
            </a:extLst>
          </p:cNvPr>
          <p:cNvSpPr>
            <a:spLocks noGrp="1"/>
          </p:cNvSpPr>
          <p:nvPr>
            <p:ph type="title"/>
          </p:nvPr>
        </p:nvSpPr>
        <p:spPr>
          <a:xfrm>
            <a:off x="705361" y="390743"/>
            <a:ext cx="10515600" cy="1325563"/>
          </a:xfrm>
        </p:spPr>
        <p:txBody>
          <a:bodyPr/>
          <a:lstStyle/>
          <a:p>
            <a:r>
              <a:rPr lang="en-US" sz="5400" dirty="0">
                <a:effectLst>
                  <a:outerShdw blurRad="38100" dist="38100" dir="2700000" algn="tl">
                    <a:srgbClr val="000000">
                      <a:alpha val="43137"/>
                    </a:srgbClr>
                  </a:outerShdw>
                </a:effectLst>
              </a:rPr>
              <a:t>Engagement is a Journey</a:t>
            </a:r>
          </a:p>
        </p:txBody>
      </p:sp>
      <p:sp>
        <p:nvSpPr>
          <p:cNvPr id="8" name="Text Placeholder 7">
            <a:extLst>
              <a:ext uri="{FF2B5EF4-FFF2-40B4-BE49-F238E27FC236}">
                <a16:creationId xmlns:a16="http://schemas.microsoft.com/office/drawing/2014/main" id="{0238DA88-9B6D-51B0-6FBF-A45B4427BBDD}"/>
              </a:ext>
            </a:extLst>
          </p:cNvPr>
          <p:cNvSpPr>
            <a:spLocks noGrp="1"/>
          </p:cNvSpPr>
          <p:nvPr>
            <p:ph type="body" idx="1"/>
          </p:nvPr>
        </p:nvSpPr>
        <p:spPr>
          <a:xfrm>
            <a:off x="1503931" y="1716306"/>
            <a:ext cx="5157787" cy="4373128"/>
          </a:xfrm>
        </p:spPr>
        <p:txBody>
          <a:bodyPr>
            <a:normAutofit lnSpcReduction="10000"/>
          </a:bodyPr>
          <a:lstStyle/>
          <a:p>
            <a:r>
              <a:rPr lang="en-US" sz="4000" dirty="0">
                <a:solidFill>
                  <a:srgbClr val="FFC000"/>
                </a:solidFill>
              </a:rPr>
              <a:t>MEMBERSHIP</a:t>
            </a:r>
          </a:p>
          <a:p>
            <a:pPr marL="571500" indent="-571500">
              <a:buFont typeface="Arial" panose="020B0604020202020204" pitchFamily="34" charset="0"/>
              <a:buChar char="•"/>
            </a:pPr>
            <a:r>
              <a:rPr lang="en-US" sz="4000" b="0" dirty="0"/>
              <a:t>Thank</a:t>
            </a:r>
          </a:p>
          <a:p>
            <a:pPr marL="571500" indent="-571500">
              <a:buFont typeface="Arial" panose="020B0604020202020204" pitchFamily="34" charset="0"/>
              <a:buChar char="•"/>
            </a:pPr>
            <a:r>
              <a:rPr lang="en-US" sz="4000" b="0" dirty="0"/>
              <a:t>Welcome</a:t>
            </a:r>
          </a:p>
          <a:p>
            <a:pPr marL="571500" indent="-571500">
              <a:buFont typeface="Arial" panose="020B0604020202020204" pitchFamily="34" charset="0"/>
              <a:buChar char="•"/>
            </a:pPr>
            <a:r>
              <a:rPr lang="en-US" sz="4000" b="0" dirty="0"/>
              <a:t>Orientate</a:t>
            </a:r>
          </a:p>
          <a:p>
            <a:pPr marL="571500" indent="-571500">
              <a:buFont typeface="Arial" panose="020B0604020202020204" pitchFamily="34" charset="0"/>
              <a:buChar char="•"/>
            </a:pPr>
            <a:r>
              <a:rPr lang="en-US" sz="4000" b="0" dirty="0"/>
              <a:t>Communicate</a:t>
            </a:r>
          </a:p>
          <a:p>
            <a:pPr marL="571500" indent="-571500">
              <a:buFont typeface="Arial" panose="020B0604020202020204" pitchFamily="34" charset="0"/>
              <a:buChar char="•"/>
            </a:pPr>
            <a:r>
              <a:rPr lang="en-US" sz="4000" b="0" dirty="0"/>
              <a:t>Introduce</a:t>
            </a:r>
          </a:p>
          <a:p>
            <a:pPr marL="571500" indent="-571500">
              <a:buFont typeface="Arial" panose="020B0604020202020204" pitchFamily="34" charset="0"/>
              <a:buChar char="•"/>
            </a:pPr>
            <a:r>
              <a:rPr lang="en-US" sz="4000" b="0" dirty="0"/>
              <a:t>Invite</a:t>
            </a:r>
          </a:p>
        </p:txBody>
      </p:sp>
      <p:sp>
        <p:nvSpPr>
          <p:cNvPr id="14" name="Text Placeholder 7">
            <a:extLst>
              <a:ext uri="{FF2B5EF4-FFF2-40B4-BE49-F238E27FC236}">
                <a16:creationId xmlns:a16="http://schemas.microsoft.com/office/drawing/2014/main" id="{11C64092-8DD4-C128-7778-D163C918AA5D}"/>
              </a:ext>
            </a:extLst>
          </p:cNvPr>
          <p:cNvSpPr txBox="1">
            <a:spLocks/>
          </p:cNvSpPr>
          <p:nvPr/>
        </p:nvSpPr>
        <p:spPr>
          <a:xfrm>
            <a:off x="5963161" y="1617044"/>
            <a:ext cx="5390639" cy="447239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300" dirty="0">
                <a:solidFill>
                  <a:srgbClr val="FFC000"/>
                </a:solidFill>
              </a:rPr>
              <a:t>LEADERSHIP</a:t>
            </a:r>
          </a:p>
          <a:p>
            <a:pPr marL="571500" indent="-571500">
              <a:buFont typeface="Arial" panose="020B0604020202020204" pitchFamily="34" charset="0"/>
              <a:buChar char="•"/>
            </a:pPr>
            <a:r>
              <a:rPr lang="en-US" sz="4000" b="0" dirty="0"/>
              <a:t>Invite / Expose</a:t>
            </a:r>
          </a:p>
          <a:p>
            <a:pPr marL="571500" indent="-571500">
              <a:buFont typeface="Arial" panose="020B0604020202020204" pitchFamily="34" charset="0"/>
              <a:buChar char="•"/>
            </a:pPr>
            <a:r>
              <a:rPr lang="en-US" sz="4000" b="0" dirty="0"/>
              <a:t>Mentor</a:t>
            </a:r>
          </a:p>
          <a:p>
            <a:pPr marL="571500" indent="-571500">
              <a:buFont typeface="Arial" panose="020B0604020202020204" pitchFamily="34" charset="0"/>
              <a:buChar char="•"/>
            </a:pPr>
            <a:r>
              <a:rPr lang="en-US" sz="4000" b="0" dirty="0"/>
              <a:t>Recommend</a:t>
            </a:r>
          </a:p>
          <a:p>
            <a:pPr marL="571500" indent="-571500">
              <a:buFont typeface="Arial" panose="020B0604020202020204" pitchFamily="34" charset="0"/>
              <a:buChar char="•"/>
            </a:pPr>
            <a:r>
              <a:rPr lang="en-US" sz="4000" b="0" dirty="0"/>
              <a:t>Welcome / Onboard</a:t>
            </a:r>
          </a:p>
          <a:p>
            <a:pPr marL="571500" indent="-571500">
              <a:buFont typeface="Arial" panose="020B0604020202020204" pitchFamily="34" charset="0"/>
              <a:buChar char="•"/>
            </a:pPr>
            <a:r>
              <a:rPr lang="en-US" sz="4000" b="0" dirty="0"/>
              <a:t>Thank</a:t>
            </a:r>
          </a:p>
          <a:p>
            <a:pPr marL="571500" indent="-571500">
              <a:buFont typeface="Arial" panose="020B0604020202020204" pitchFamily="34" charset="0"/>
              <a:buChar char="•"/>
            </a:pPr>
            <a:r>
              <a:rPr lang="en-US" sz="4000" b="0" dirty="0"/>
              <a:t>Train / Evolve</a:t>
            </a:r>
          </a:p>
        </p:txBody>
      </p:sp>
    </p:spTree>
    <p:extLst>
      <p:ext uri="{BB962C8B-B14F-4D97-AF65-F5344CB8AC3E}">
        <p14:creationId xmlns:p14="http://schemas.microsoft.com/office/powerpoint/2010/main" val="224436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154148"/>
            <a:ext cx="10515600" cy="1325563"/>
          </a:xfrm>
        </p:spPr>
        <p:txBody>
          <a:bodyPr/>
          <a:lstStyle/>
          <a:p>
            <a:r>
              <a:rPr lang="en-US" sz="6600" dirty="0">
                <a:effectLst>
                  <a:outerShdw blurRad="38100" dist="38100" dir="2700000" algn="tl">
                    <a:srgbClr val="000000">
                      <a:alpha val="43137"/>
                    </a:srgbClr>
                  </a:outerShdw>
                </a:effectLst>
              </a:rPr>
              <a:t>Sincere &amp; Sustained </a:t>
            </a:r>
            <a:r>
              <a:rPr lang="en-US" sz="6600" dirty="0">
                <a:solidFill>
                  <a:srgbClr val="04305C"/>
                </a:solidFill>
                <a:effectLst>
                  <a:outerShdw blurRad="38100" dist="38100" dir="2700000" algn="tl">
                    <a:srgbClr val="000000">
                      <a:alpha val="43137"/>
                    </a:srgbClr>
                  </a:outerShdw>
                </a:effectLst>
              </a:rPr>
              <a:t>Engagement</a:t>
            </a:r>
            <a:endParaRPr lang="en-US" sz="6600" dirty="0">
              <a:effectLst>
                <a:outerShdw blurRad="38100" dist="38100" dir="2700000" algn="tl">
                  <a:srgbClr val="000000">
                    <a:alpha val="43137"/>
                  </a:srgbClr>
                </a:outerShdw>
              </a:effectLst>
            </a:endParaRPr>
          </a:p>
        </p:txBody>
      </p:sp>
      <p:sp>
        <p:nvSpPr>
          <p:cNvPr id="3" name="TextBox 4">
            <a:extLst>
              <a:ext uri="{FF2B5EF4-FFF2-40B4-BE49-F238E27FC236}">
                <a16:creationId xmlns:a16="http://schemas.microsoft.com/office/drawing/2014/main" id="{7EC67DAF-B01A-93D4-A61F-E03BE27A2E5C}"/>
              </a:ext>
            </a:extLst>
          </p:cNvPr>
          <p:cNvSpPr txBox="1"/>
          <p:nvPr/>
        </p:nvSpPr>
        <p:spPr>
          <a:xfrm>
            <a:off x="1046518" y="4540027"/>
            <a:ext cx="10418762" cy="1074012"/>
          </a:xfrm>
          <a:prstGeom prst="rect">
            <a:avLst/>
          </a:prstGeom>
        </p:spPr>
        <p:txBody>
          <a:bodyPr wrap="square" lIns="0" tIns="0" rIns="0" bIns="0" rtlCol="0" anchor="t">
            <a:spAutoFit/>
          </a:bodyPr>
          <a:lstStyle/>
          <a:p>
            <a:pPr algn="l">
              <a:lnSpc>
                <a:spcPts val="4060"/>
              </a:lnSpc>
              <a:spcBef>
                <a:spcPts val="3044"/>
              </a:spcBef>
            </a:pP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They joined, great! Now what? </a:t>
            </a:r>
            <a:b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b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They renewed, great! Now what?</a:t>
            </a:r>
          </a:p>
        </p:txBody>
      </p:sp>
    </p:spTree>
    <p:extLst>
      <p:ext uri="{BB962C8B-B14F-4D97-AF65-F5344CB8AC3E}">
        <p14:creationId xmlns:p14="http://schemas.microsoft.com/office/powerpoint/2010/main" val="193823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rge check&#10;&#10;Description automatically generated">
            <a:extLst>
              <a:ext uri="{FF2B5EF4-FFF2-40B4-BE49-F238E27FC236}">
                <a16:creationId xmlns:a16="http://schemas.microsoft.com/office/drawing/2014/main" id="{C090253C-1819-94A5-95BD-7990A4C7E5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70" r="1770"/>
          <a:stretch>
            <a:fillRect/>
          </a:stretch>
        </p:blipFill>
        <p:spPr/>
      </p:pic>
      <p:sp>
        <p:nvSpPr>
          <p:cNvPr id="9" name="Text Placeholder 8">
            <a:extLst>
              <a:ext uri="{FF2B5EF4-FFF2-40B4-BE49-F238E27FC236}">
                <a16:creationId xmlns:a16="http://schemas.microsoft.com/office/drawing/2014/main" id="{7484895E-66A6-F3C5-9961-1A2664CA7072}"/>
              </a:ext>
            </a:extLst>
          </p:cNvPr>
          <p:cNvSpPr>
            <a:spLocks noGrp="1"/>
          </p:cNvSpPr>
          <p:nvPr>
            <p:ph idx="1"/>
          </p:nvPr>
        </p:nvSpPr>
        <p:spPr>
          <a:xfrm>
            <a:off x="838199" y="2261938"/>
            <a:ext cx="3781926" cy="3010286"/>
          </a:xfrm>
        </p:spPr>
        <p:txBody>
          <a:bodyPr/>
          <a:lstStyle/>
          <a:p>
            <a:r>
              <a:rPr lang="en-US" sz="2800" dirty="0"/>
              <a:t>More than just a welcome kit.</a:t>
            </a:r>
          </a:p>
          <a:p>
            <a:r>
              <a:rPr lang="en-US" sz="2800" dirty="0"/>
              <a:t>More than just a journal.</a:t>
            </a:r>
          </a:p>
          <a:p>
            <a:r>
              <a:rPr lang="en-US" sz="2800" dirty="0"/>
              <a:t>More than just an invoice.</a:t>
            </a:r>
          </a:p>
          <a:p>
            <a:r>
              <a:rPr lang="en-US" sz="2800" dirty="0"/>
              <a:t>More than a menu of benefits.</a:t>
            </a:r>
          </a:p>
        </p:txBody>
      </p:sp>
      <p:sp>
        <p:nvSpPr>
          <p:cNvPr id="7" name="Title 6">
            <a:extLst>
              <a:ext uri="{FF2B5EF4-FFF2-40B4-BE49-F238E27FC236}">
                <a16:creationId xmlns:a16="http://schemas.microsoft.com/office/drawing/2014/main" id="{D9939ADE-28A6-DC28-4A53-4C65FC46716E}"/>
              </a:ext>
            </a:extLst>
          </p:cNvPr>
          <p:cNvSpPr>
            <a:spLocks noGrp="1"/>
          </p:cNvSpPr>
          <p:nvPr>
            <p:ph type="title"/>
          </p:nvPr>
        </p:nvSpPr>
        <p:spPr>
          <a:xfrm>
            <a:off x="838199" y="1003950"/>
            <a:ext cx="4088907" cy="1009651"/>
          </a:xfrm>
        </p:spPr>
        <p:txBody>
          <a:bodyPr/>
          <a:lstStyle/>
          <a:p>
            <a:r>
              <a:rPr lang="en-US" sz="3600" dirty="0">
                <a:effectLst>
                  <a:outerShdw blurRad="38100" dist="38100" dir="2700000" algn="tl">
                    <a:srgbClr val="000000">
                      <a:alpha val="43137"/>
                    </a:srgbClr>
                  </a:outerShdw>
                </a:effectLst>
              </a:rPr>
              <a:t>Sincere &amp; Vibrant Engagement</a:t>
            </a:r>
          </a:p>
        </p:txBody>
      </p:sp>
    </p:spTree>
    <p:extLst>
      <p:ext uri="{BB962C8B-B14F-4D97-AF65-F5344CB8AC3E}">
        <p14:creationId xmlns:p14="http://schemas.microsoft.com/office/powerpoint/2010/main" val="374338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600477" y="843178"/>
            <a:ext cx="10515600" cy="1325563"/>
          </a:xfrm>
        </p:spPr>
        <p:txBody>
          <a:bodyPr/>
          <a:lstStyle/>
          <a:p>
            <a:r>
              <a:rPr lang="en-US" sz="6000" dirty="0">
                <a:effectLst>
                  <a:outerShdw blurRad="38100" dist="38100" dir="2700000" algn="tl">
                    <a:srgbClr val="000000">
                      <a:alpha val="43137"/>
                    </a:srgbClr>
                  </a:outerShdw>
                </a:effectLst>
              </a:rPr>
              <a:t>Invite, Spotlight, Thank</a:t>
            </a:r>
          </a:p>
        </p:txBody>
      </p:sp>
      <p:sp>
        <p:nvSpPr>
          <p:cNvPr id="6" name="AutoShape 2"/>
          <p:cNvSpPr/>
          <p:nvPr/>
        </p:nvSpPr>
        <p:spPr>
          <a:xfrm>
            <a:off x="685800" y="2682386"/>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833524" y="3097919"/>
            <a:ext cx="2409825" cy="1846659"/>
          </a:xfrm>
          <a:prstGeom prst="rect">
            <a:avLst/>
          </a:prstGeom>
        </p:spPr>
        <p:txBody>
          <a:bodyPr wrap="square" lIns="0" tIns="0" rIns="0" bIns="0" rtlCol="0" anchor="t">
            <a:spAutoFit/>
          </a:bodyPr>
          <a:lstStyle/>
          <a:p>
            <a:pPr defTabSz="609630">
              <a:spcBef>
                <a:spcPct val="0"/>
              </a:spcBef>
            </a:pPr>
            <a:r>
              <a:rPr lang="en-US" sz="2400" spc="-59" dirty="0">
                <a:solidFill>
                  <a:srgbClr val="191769"/>
                </a:solidFill>
                <a:ea typeface="HK Grotesk Bold"/>
                <a:cs typeface="HK Grotesk Bold"/>
                <a:sym typeface="HK Grotesk Bold"/>
              </a:rPr>
              <a:t>Membership is just the first step. Engagement is a journey.  </a:t>
            </a:r>
            <a:r>
              <a:rPr lang="en-US" sz="2400" b="1" spc="-59" dirty="0">
                <a:solidFill>
                  <a:srgbClr val="191769"/>
                </a:solidFill>
                <a:ea typeface="HK Grotesk Bold"/>
                <a:cs typeface="HK Grotesk Bold"/>
                <a:sym typeface="HK Grotesk Bold"/>
              </a:rPr>
              <a:t>What’s next?</a:t>
            </a:r>
          </a:p>
        </p:txBody>
      </p:sp>
      <p:sp>
        <p:nvSpPr>
          <p:cNvPr id="8" name="AutoShape 5"/>
          <p:cNvSpPr/>
          <p:nvPr/>
        </p:nvSpPr>
        <p:spPr>
          <a:xfrm>
            <a:off x="685801" y="2615072"/>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12" name="AutoShape 9"/>
          <p:cNvSpPr/>
          <p:nvPr/>
        </p:nvSpPr>
        <p:spPr>
          <a:xfrm>
            <a:off x="9589073" y="2615072"/>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6" name="AutoShape 13"/>
          <p:cNvSpPr/>
          <p:nvPr/>
        </p:nvSpPr>
        <p:spPr>
          <a:xfrm>
            <a:off x="3675073" y="2615072"/>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20" name="AutoShape 17"/>
          <p:cNvSpPr/>
          <p:nvPr/>
        </p:nvSpPr>
        <p:spPr>
          <a:xfrm>
            <a:off x="6535258" y="2615072"/>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8110A05B-EA87-E7A8-1236-EA6492E0838B}"/>
              </a:ext>
            </a:extLst>
          </p:cNvPr>
          <p:cNvSpPr txBox="1"/>
          <p:nvPr/>
        </p:nvSpPr>
        <p:spPr>
          <a:xfrm>
            <a:off x="3654916" y="3099415"/>
            <a:ext cx="2409825" cy="1477328"/>
          </a:xfrm>
          <a:prstGeom prst="rect">
            <a:avLst/>
          </a:prstGeom>
        </p:spPr>
        <p:txBody>
          <a:bodyPr wrap="square" lIns="0" tIns="0" rIns="0" bIns="0" rtlCol="0" anchor="t">
            <a:spAutoFit/>
          </a:bodyPr>
          <a:lstStyle/>
          <a:p>
            <a:pPr defTabSz="609630">
              <a:spcBef>
                <a:spcPct val="0"/>
              </a:spcBef>
            </a:pPr>
            <a:r>
              <a:rPr lang="en-US" sz="2400" spc="-89" dirty="0">
                <a:solidFill>
                  <a:srgbClr val="191769"/>
                </a:solidFill>
                <a:ea typeface="HK Grotesk Bold"/>
                <a:cs typeface="HK Grotesk Bold"/>
                <a:sym typeface="HK Grotesk Bold"/>
              </a:rPr>
              <a:t>Even after joining, people want, expect and need to be asked.</a:t>
            </a:r>
            <a:endParaRPr lang="en-US" sz="2400" spc="-59" dirty="0">
              <a:solidFill>
                <a:srgbClr val="191769"/>
              </a:solidFill>
              <a:ea typeface="HK Grotesk Bold"/>
              <a:cs typeface="HK Grotesk Bold"/>
              <a:sym typeface="HK Grotesk Bold"/>
            </a:endParaRPr>
          </a:p>
        </p:txBody>
      </p:sp>
      <p:sp>
        <p:nvSpPr>
          <p:cNvPr id="19" name="TextBox 4">
            <a:extLst>
              <a:ext uri="{FF2B5EF4-FFF2-40B4-BE49-F238E27FC236}">
                <a16:creationId xmlns:a16="http://schemas.microsoft.com/office/drawing/2014/main" id="{8F84CB68-D0DA-D55C-C480-B9CBB506E1F3}"/>
              </a:ext>
            </a:extLst>
          </p:cNvPr>
          <p:cNvSpPr txBox="1"/>
          <p:nvPr/>
        </p:nvSpPr>
        <p:spPr>
          <a:xfrm>
            <a:off x="6494944" y="3099415"/>
            <a:ext cx="2638302" cy="1846659"/>
          </a:xfrm>
          <a:prstGeom prst="rect">
            <a:avLst/>
          </a:prstGeom>
        </p:spPr>
        <p:txBody>
          <a:bodyPr wrap="square" lIns="0" tIns="0" rIns="0" bIns="0" rtlCol="0" anchor="t">
            <a:spAutoFit/>
          </a:bodyPr>
          <a:lstStyle/>
          <a:p>
            <a:pPr defTabSz="609630">
              <a:spcBef>
                <a:spcPct val="0"/>
              </a:spcBef>
            </a:pPr>
            <a:r>
              <a:rPr lang="en-US" sz="2400" spc="-89" dirty="0">
                <a:solidFill>
                  <a:srgbClr val="191769"/>
                </a:solidFill>
                <a:ea typeface="HK Grotesk Bold"/>
                <a:cs typeface="HK Grotesk Bold"/>
                <a:sym typeface="HK Grotesk Bold"/>
              </a:rPr>
              <a:t>Recognition in every form. This is your best marketing tool to the not-yet engaged.</a:t>
            </a:r>
          </a:p>
        </p:txBody>
      </p:sp>
      <p:sp>
        <p:nvSpPr>
          <p:cNvPr id="26" name="TextBox 4">
            <a:extLst>
              <a:ext uri="{FF2B5EF4-FFF2-40B4-BE49-F238E27FC236}">
                <a16:creationId xmlns:a16="http://schemas.microsoft.com/office/drawing/2014/main" id="{5A39C9FB-6FBB-215A-B12D-8FE609A8878D}"/>
              </a:ext>
            </a:extLst>
          </p:cNvPr>
          <p:cNvSpPr txBox="1"/>
          <p:nvPr/>
        </p:nvSpPr>
        <p:spPr>
          <a:xfrm>
            <a:off x="9589073" y="3099415"/>
            <a:ext cx="2409825" cy="3016210"/>
          </a:xfrm>
          <a:prstGeom prst="rect">
            <a:avLst/>
          </a:prstGeom>
        </p:spPr>
        <p:txBody>
          <a:bodyPr wrap="square" lIns="0" tIns="0" rIns="0" bIns="0" rtlCol="0" anchor="t">
            <a:spAutoFit/>
          </a:bodyPr>
          <a:lstStyle/>
          <a:p>
            <a:pPr defTabSz="609630">
              <a:spcBef>
                <a:spcPct val="0"/>
              </a:spcBef>
            </a:pPr>
            <a:r>
              <a:rPr lang="en-US" sz="2400" spc="-89" dirty="0">
                <a:solidFill>
                  <a:srgbClr val="191769"/>
                </a:solidFill>
                <a:ea typeface="HK Grotesk Bold"/>
                <a:cs typeface="HK Grotesk Bold"/>
                <a:sym typeface="HK Grotesk Bold"/>
              </a:rPr>
              <a:t>Honor</a:t>
            </a:r>
            <a:br>
              <a:rPr lang="en-US" sz="2400" spc="-89" dirty="0">
                <a:solidFill>
                  <a:srgbClr val="191769"/>
                </a:solidFill>
                <a:ea typeface="HK Grotesk Bold"/>
                <a:cs typeface="HK Grotesk Bold"/>
                <a:sym typeface="HK Grotesk Bold"/>
              </a:rPr>
            </a:br>
            <a:r>
              <a:rPr lang="en-US" sz="2400" spc="-89" dirty="0">
                <a:solidFill>
                  <a:srgbClr val="191769"/>
                </a:solidFill>
                <a:ea typeface="HK Grotesk Bold"/>
                <a:cs typeface="HK Grotesk Bold"/>
                <a:sym typeface="HK Grotesk Bold"/>
              </a:rPr>
              <a:t>Thank</a:t>
            </a:r>
          </a:p>
          <a:p>
            <a:pPr defTabSz="609630">
              <a:spcBef>
                <a:spcPct val="0"/>
              </a:spcBef>
            </a:pPr>
            <a:r>
              <a:rPr lang="en-US" sz="2400" spc="-89" dirty="0">
                <a:solidFill>
                  <a:srgbClr val="191769"/>
                </a:solidFill>
                <a:ea typeface="HK Grotesk Bold"/>
                <a:cs typeface="HK Grotesk Bold"/>
                <a:sym typeface="HK Grotesk Bold"/>
              </a:rPr>
              <a:t>Promote</a:t>
            </a:r>
          </a:p>
          <a:p>
            <a:pPr defTabSz="609630">
              <a:spcBef>
                <a:spcPct val="0"/>
              </a:spcBef>
            </a:pPr>
            <a:r>
              <a:rPr lang="en-US" sz="2400" spc="-89" dirty="0">
                <a:solidFill>
                  <a:srgbClr val="191769"/>
                </a:solidFill>
                <a:ea typeface="HK Grotesk Bold"/>
                <a:cs typeface="HK Grotesk Bold"/>
                <a:sym typeface="HK Grotesk Bold"/>
              </a:rPr>
              <a:t>Celebrate</a:t>
            </a:r>
          </a:p>
          <a:p>
            <a:pPr defTabSz="609630">
              <a:spcBef>
                <a:spcPct val="0"/>
              </a:spcBef>
            </a:pPr>
            <a:r>
              <a:rPr lang="en-US" sz="2400" spc="-89" dirty="0">
                <a:solidFill>
                  <a:srgbClr val="191769"/>
                </a:solidFill>
                <a:ea typeface="HK Grotesk Bold"/>
                <a:cs typeface="HK Grotesk Bold"/>
                <a:sym typeface="HK Grotesk Bold"/>
              </a:rPr>
              <a:t>Award</a:t>
            </a:r>
          </a:p>
          <a:p>
            <a:pPr defTabSz="609630">
              <a:spcBef>
                <a:spcPct val="0"/>
              </a:spcBef>
            </a:pPr>
            <a:r>
              <a:rPr lang="en-US" sz="2400" spc="-89" dirty="0">
                <a:solidFill>
                  <a:srgbClr val="191769"/>
                </a:solidFill>
                <a:ea typeface="HK Grotesk Bold"/>
                <a:cs typeface="HK Grotesk Bold"/>
                <a:sym typeface="HK Grotesk Bold"/>
              </a:rPr>
              <a:t>Reward</a:t>
            </a:r>
          </a:p>
          <a:p>
            <a:pPr defTabSz="609630">
              <a:spcBef>
                <a:spcPct val="0"/>
              </a:spcBef>
            </a:pPr>
            <a:endParaRPr lang="en-US" sz="2400" spc="-89" dirty="0">
              <a:solidFill>
                <a:srgbClr val="191769"/>
              </a:solidFill>
              <a:ea typeface="HK Grotesk Bold"/>
              <a:cs typeface="HK Grotesk Bold"/>
              <a:sym typeface="HK Grotesk Bold"/>
            </a:endParaRPr>
          </a:p>
          <a:p>
            <a:pPr defTabSz="609630">
              <a:spcBef>
                <a:spcPct val="0"/>
              </a:spcBef>
            </a:pPr>
            <a:endParaRPr lang="en-US" sz="2800" spc="-59" dirty="0">
              <a:solidFill>
                <a:srgbClr val="191769"/>
              </a:solidFill>
              <a:ea typeface="HK Grotesk Bold"/>
              <a:cs typeface="HK Grotesk Bold"/>
              <a:sym typeface="HK Grotesk Bold"/>
            </a:endParaRPr>
          </a:p>
        </p:txBody>
      </p:sp>
    </p:spTree>
    <p:extLst>
      <p:ext uri="{BB962C8B-B14F-4D97-AF65-F5344CB8AC3E}">
        <p14:creationId xmlns:p14="http://schemas.microsoft.com/office/powerpoint/2010/main" val="426600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p:nvPr/>
        </p:nvSpPr>
        <p:spPr>
          <a:xfrm>
            <a:off x="2062162" y="1514475"/>
            <a:ext cx="8067675" cy="4257676"/>
          </a:xfrm>
          <a:custGeom>
            <a:avLst/>
            <a:gdLst/>
            <a:ahLst/>
            <a:cxnLst/>
            <a:rect l="l" t="t" r="r" b="b"/>
            <a:pathLst>
              <a:path w="13434412" h="8821281">
                <a:moveTo>
                  <a:pt x="0" y="0"/>
                </a:moveTo>
                <a:lnTo>
                  <a:pt x="13434412" y="0"/>
                </a:lnTo>
                <a:lnTo>
                  <a:pt x="13434412" y="8821281"/>
                </a:lnTo>
                <a:lnTo>
                  <a:pt x="0" y="8821281"/>
                </a:lnTo>
                <a:lnTo>
                  <a:pt x="0" y="0"/>
                </a:lnTo>
                <a:close/>
              </a:path>
            </a:pathLst>
          </a:custGeom>
          <a:blipFill>
            <a:blip r:embed="rId2"/>
            <a:stretch>
              <a:fillRect t="-20002" b="-21580"/>
            </a:stretch>
          </a:blipFill>
        </p:spPr>
        <p:txBody>
          <a:bodyPr/>
          <a:lstStyle/>
          <a:p>
            <a:endParaRPr lang="en-US"/>
          </a:p>
        </p:txBody>
      </p:sp>
      <p:sp>
        <p:nvSpPr>
          <p:cNvPr id="4" name="Title 3">
            <a:extLst>
              <a:ext uri="{FF2B5EF4-FFF2-40B4-BE49-F238E27FC236}">
                <a16:creationId xmlns:a16="http://schemas.microsoft.com/office/drawing/2014/main" id="{2632E3C0-1C64-CDB5-5987-9EA75CDC04CD}"/>
              </a:ext>
            </a:extLst>
          </p:cNvPr>
          <p:cNvSpPr>
            <a:spLocks noGrp="1"/>
          </p:cNvSpPr>
          <p:nvPr>
            <p:ph type="title"/>
          </p:nvPr>
        </p:nvSpPr>
        <p:spPr/>
        <p:txBody>
          <a:bodyPr/>
          <a:lstStyle/>
          <a:p>
            <a:r>
              <a:rPr lang="en-US" dirty="0"/>
              <a:t>Member Engagement</a:t>
            </a:r>
          </a:p>
        </p:txBody>
      </p:sp>
      <p:sp>
        <p:nvSpPr>
          <p:cNvPr id="7" name="Content Placeholder 2">
            <a:extLst>
              <a:ext uri="{FF2B5EF4-FFF2-40B4-BE49-F238E27FC236}">
                <a16:creationId xmlns:a16="http://schemas.microsoft.com/office/drawing/2014/main" id="{32BC94C3-94F2-A5E5-7FA7-5079872C2B90}"/>
              </a:ext>
            </a:extLst>
          </p:cNvPr>
          <p:cNvSpPr>
            <a:spLocks noGrp="1"/>
          </p:cNvSpPr>
          <p:nvPr>
            <p:ph idx="1"/>
          </p:nvPr>
        </p:nvSpPr>
        <p:spPr>
          <a:xfrm>
            <a:off x="838200" y="2353704"/>
            <a:ext cx="3562351" cy="972667"/>
          </a:xfrm>
        </p:spPr>
        <p:txBody>
          <a:bodyPr>
            <a:noAutofit/>
          </a:bodyPr>
          <a:lstStyle/>
          <a:p>
            <a:pPr marL="0" indent="0">
              <a:buNone/>
            </a:pPr>
            <a:r>
              <a:rPr lang="en-US" sz="3200" dirty="0"/>
              <a:t>What people think it looks like</a:t>
            </a:r>
          </a:p>
        </p:txBody>
      </p:sp>
      <p:sp>
        <p:nvSpPr>
          <p:cNvPr id="8" name="Content Placeholder 2">
            <a:extLst>
              <a:ext uri="{FF2B5EF4-FFF2-40B4-BE49-F238E27FC236}">
                <a16:creationId xmlns:a16="http://schemas.microsoft.com/office/drawing/2014/main" id="{9A16837D-F49D-2923-F352-1D4426540E98}"/>
              </a:ext>
            </a:extLst>
          </p:cNvPr>
          <p:cNvSpPr txBox="1">
            <a:spLocks/>
          </p:cNvSpPr>
          <p:nvPr/>
        </p:nvSpPr>
        <p:spPr>
          <a:xfrm>
            <a:off x="7791448" y="4799484"/>
            <a:ext cx="3562351" cy="972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t>What it really looks like</a:t>
            </a:r>
          </a:p>
        </p:txBody>
      </p:sp>
    </p:spTree>
    <p:extLst>
      <p:ext uri="{BB962C8B-B14F-4D97-AF65-F5344CB8AC3E}">
        <p14:creationId xmlns:p14="http://schemas.microsoft.com/office/powerpoint/2010/main" val="1443336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40358"/>
            <a:ext cx="4455573" cy="1325563"/>
          </a:xfrm>
        </p:spPr>
        <p:txBody>
          <a:bodyPr/>
          <a:lstStyle/>
          <a:p>
            <a:r>
              <a:rPr lang="en-US" sz="4800" dirty="0">
                <a:effectLst>
                  <a:outerShdw blurRad="38100" dist="38100" dir="2700000" algn="tl">
                    <a:srgbClr val="000000">
                      <a:alpha val="43137"/>
                    </a:srgbClr>
                  </a:outerShdw>
                </a:effectLst>
              </a:rPr>
              <a:t>How to keep them engaged.</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997946" y="2932874"/>
            <a:ext cx="10515600" cy="4092104"/>
          </a:xfrm>
        </p:spPr>
        <p:txBody>
          <a:bodyPr/>
          <a:lstStyle/>
          <a:p>
            <a:pPr marL="461963" indent="-461963">
              <a:lnSpc>
                <a:spcPct val="100000"/>
              </a:lnSpc>
            </a:pPr>
            <a:r>
              <a:rPr lang="en-US" sz="3600" dirty="0"/>
              <a:t>Ask relevant questions</a:t>
            </a:r>
          </a:p>
          <a:p>
            <a:pPr marL="461963" indent="-461963">
              <a:lnSpc>
                <a:spcPct val="100000"/>
              </a:lnSpc>
            </a:pPr>
            <a:r>
              <a:rPr lang="en-US" sz="3600" dirty="0"/>
              <a:t>Immediate impact</a:t>
            </a:r>
          </a:p>
          <a:p>
            <a:pPr marL="461963" indent="-461963">
              <a:lnSpc>
                <a:spcPct val="100000"/>
              </a:lnSpc>
            </a:pPr>
            <a:r>
              <a:rPr lang="en-US" sz="3600" dirty="0"/>
              <a:t>Integrate and elevate </a:t>
            </a:r>
          </a:p>
          <a:p>
            <a:pPr marL="461963" indent="-461963">
              <a:lnSpc>
                <a:spcPct val="100000"/>
              </a:lnSpc>
            </a:pPr>
            <a:r>
              <a:rPr lang="en-US" sz="3600" dirty="0"/>
              <a:t>Give them real value</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2423533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06785" y="728664"/>
            <a:ext cx="5010120" cy="1325563"/>
          </a:xfrm>
        </p:spPr>
        <p:txBody>
          <a:bodyPr/>
          <a:lstStyle/>
          <a:p>
            <a:pPr marL="0" lvl="0" indent="0" algn="l">
              <a:lnSpc>
                <a:spcPct val="100000"/>
              </a:lnSpc>
            </a:pPr>
            <a:r>
              <a:rPr lang="en-US" sz="48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Often and easy.</a:t>
            </a:r>
            <a:endParaRPr lang="en-US" sz="4800" dirty="0">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096000" y="4759547"/>
            <a:ext cx="57409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Don’t make ‘</a:t>
            </a:r>
            <a:r>
              <a:rPr lang="en-US" spc="-202" dirty="0" err="1">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em</a:t>
            </a:r>
            <a:r>
              <a:rPr lang="en-US"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 wait.</a:t>
            </a:r>
          </a:p>
        </p:txBody>
      </p:sp>
      <p:sp>
        <p:nvSpPr>
          <p:cNvPr id="3" name="TextBox 7">
            <a:extLst>
              <a:ext uri="{FF2B5EF4-FFF2-40B4-BE49-F238E27FC236}">
                <a16:creationId xmlns:a16="http://schemas.microsoft.com/office/drawing/2014/main" id="{63C2EEA4-3B49-6846-7144-741EA748DA92}"/>
              </a:ext>
            </a:extLst>
          </p:cNvPr>
          <p:cNvSpPr txBox="1"/>
          <p:nvPr/>
        </p:nvSpPr>
        <p:spPr>
          <a:xfrm>
            <a:off x="651358" y="1911007"/>
            <a:ext cx="4526569" cy="3693319"/>
          </a:xfrm>
          <a:prstGeom prst="rect">
            <a:avLst/>
          </a:prstGeom>
        </p:spPr>
        <p:txBody>
          <a:bodyPr wrap="square" lIns="0" tIns="0" rIns="0" bIns="0" rtlCol="0" anchor="t">
            <a:spAutoFit/>
          </a:bodyPr>
          <a:lstStyle/>
          <a:p>
            <a:pPr marL="285750" lvl="1" indent="3175"/>
            <a:r>
              <a:rPr lang="en-US" sz="2400" dirty="0">
                <a:solidFill>
                  <a:schemeClr val="bg1"/>
                </a:solidFill>
                <a:latin typeface="Heebo" pitchFamily="2" charset="-79"/>
                <a:ea typeface="Open Sans 1"/>
                <a:cs typeface="Heebo" pitchFamily="2" charset="-79"/>
                <a:sym typeface="Open Sans 1"/>
              </a:rPr>
              <a:t>The path to engagement starts </a:t>
            </a:r>
          </a:p>
          <a:p>
            <a:pPr marL="285750" lvl="1" indent="3175"/>
            <a:r>
              <a:rPr lang="en-US" sz="2400" dirty="0">
                <a:solidFill>
                  <a:schemeClr val="bg1"/>
                </a:solidFill>
                <a:latin typeface="Heebo" pitchFamily="2" charset="-79"/>
                <a:ea typeface="Open Sans 1"/>
                <a:cs typeface="Heebo" pitchFamily="2" charset="-79"/>
                <a:sym typeface="Open Sans 1"/>
              </a:rPr>
              <a:t>with awareness. Members should be given recurrent, redundant, and multiple ways to get involved. EVERY touch should include a “call to action” an invitation and more information on opportunities. Make it hard to miss and easy to do!</a:t>
            </a:r>
          </a:p>
        </p:txBody>
      </p:sp>
      <p:sp>
        <p:nvSpPr>
          <p:cNvPr id="6" name="TextBox 7">
            <a:extLst>
              <a:ext uri="{FF2B5EF4-FFF2-40B4-BE49-F238E27FC236}">
                <a16:creationId xmlns:a16="http://schemas.microsoft.com/office/drawing/2014/main" id="{3AE324EC-018E-04FE-82E2-9DD348C063F0}"/>
              </a:ext>
            </a:extLst>
          </p:cNvPr>
          <p:cNvSpPr txBox="1"/>
          <p:nvPr/>
        </p:nvSpPr>
        <p:spPr>
          <a:xfrm>
            <a:off x="6375095" y="1221601"/>
            <a:ext cx="4668598" cy="4062651"/>
          </a:xfrm>
          <a:prstGeom prst="rect">
            <a:avLst/>
          </a:prstGeom>
        </p:spPr>
        <p:txBody>
          <a:bodyPr wrap="square" lIns="0" tIns="0" rIns="0" bIns="0" rtlCol="0" anchor="t">
            <a:spAutoFit/>
          </a:bodyPr>
          <a:lstStyle/>
          <a:p>
            <a:pPr marL="285750" lvl="1" indent="3175"/>
            <a:r>
              <a:rPr lang="en-US" sz="2400" dirty="0">
                <a:solidFill>
                  <a:schemeClr val="bg1"/>
                </a:solidFill>
                <a:latin typeface="Heebo" pitchFamily="2" charset="-79"/>
                <a:ea typeface="Open Sans 1"/>
                <a:cs typeface="Heebo" pitchFamily="2" charset="-79"/>
                <a:sym typeface="Open Sans 1"/>
              </a:rPr>
              <a:t>Don't relegate them to the </a:t>
            </a:r>
          </a:p>
          <a:p>
            <a:pPr marL="285750" lvl="1" indent="3175"/>
            <a:r>
              <a:rPr lang="en-US" sz="2400" dirty="0">
                <a:solidFill>
                  <a:schemeClr val="bg1"/>
                </a:solidFill>
                <a:latin typeface="Heebo" pitchFamily="2" charset="-79"/>
                <a:ea typeface="Open Sans 1"/>
                <a:cs typeface="Heebo" pitchFamily="2" charset="-79"/>
                <a:sym typeface="Open Sans 1"/>
              </a:rPr>
              <a:t>"future leaders council.“ Members aren’t going to wait 10 years to serve in leadership or to have a say regarding the direction of the association. Validate their participation and perspective by providing opportunities for immediate contribution and impact.</a:t>
            </a:r>
          </a:p>
          <a:p>
            <a:pPr marL="285750" lvl="1" indent="3175"/>
            <a:endParaRPr lang="en-US" sz="2400" dirty="0">
              <a:solidFill>
                <a:schemeClr val="bg1"/>
              </a:solidFill>
              <a:latin typeface="Heebo" pitchFamily="2" charset="-79"/>
              <a:ea typeface="Open Sans 1"/>
              <a:cs typeface="Heebo" pitchFamily="2" charset="-79"/>
              <a:sym typeface="Open Sans 1"/>
            </a:endParaRPr>
          </a:p>
        </p:txBody>
      </p:sp>
    </p:spTree>
    <p:extLst>
      <p:ext uri="{BB962C8B-B14F-4D97-AF65-F5344CB8AC3E}">
        <p14:creationId xmlns:p14="http://schemas.microsoft.com/office/powerpoint/2010/main" val="1414444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7454" y="3075507"/>
            <a:ext cx="2804849" cy="4135987"/>
          </a:xfrm>
          <a:custGeom>
            <a:avLst/>
            <a:gdLst/>
            <a:ahLst/>
            <a:cxnLst/>
            <a:rect l="l" t="t" r="r" b="b"/>
            <a:pathLst>
              <a:path w="4207273" h="6203980">
                <a:moveTo>
                  <a:pt x="0" y="0"/>
                </a:moveTo>
                <a:lnTo>
                  <a:pt x="4207273" y="0"/>
                </a:lnTo>
                <a:lnTo>
                  <a:pt x="4207273" y="6203980"/>
                </a:lnTo>
                <a:lnTo>
                  <a:pt x="0" y="6203980"/>
                </a:lnTo>
                <a:lnTo>
                  <a:pt x="0" y="0"/>
                </a:lnTo>
                <a:close/>
              </a:path>
            </a:pathLst>
          </a:custGeom>
          <a:blipFill>
            <a:blip r:embed="rId2"/>
            <a:stretch>
              <a:fillRect l="-32455" r="-88455"/>
            </a:stretch>
          </a:blipFill>
        </p:spPr>
        <p:txBody>
          <a:bodyPr/>
          <a:lstStyle/>
          <a:p>
            <a:pPr defTabSz="609630"/>
            <a:endParaRPr lang="en-US" sz="1200">
              <a:solidFill>
                <a:prstClr val="black"/>
              </a:solidFill>
              <a:latin typeface="Calibri"/>
            </a:endParaRPr>
          </a:p>
        </p:txBody>
      </p:sp>
      <p:sp>
        <p:nvSpPr>
          <p:cNvPr id="3" name="Freeform 3"/>
          <p:cNvSpPr/>
          <p:nvPr/>
        </p:nvSpPr>
        <p:spPr>
          <a:xfrm>
            <a:off x="6582303" y="-329461"/>
            <a:ext cx="2804849" cy="3758461"/>
          </a:xfrm>
          <a:custGeom>
            <a:avLst/>
            <a:gdLst/>
            <a:ahLst/>
            <a:cxnLst/>
            <a:rect l="l" t="t" r="r" b="b"/>
            <a:pathLst>
              <a:path w="4207273" h="5637692">
                <a:moveTo>
                  <a:pt x="0" y="0"/>
                </a:moveTo>
                <a:lnTo>
                  <a:pt x="4207273" y="0"/>
                </a:lnTo>
                <a:lnTo>
                  <a:pt x="4207273" y="5637692"/>
                </a:lnTo>
                <a:lnTo>
                  <a:pt x="0" y="5637692"/>
                </a:lnTo>
                <a:lnTo>
                  <a:pt x="0" y="0"/>
                </a:lnTo>
                <a:close/>
              </a:path>
            </a:pathLst>
          </a:custGeom>
          <a:blipFill>
            <a:blip r:embed="rId3"/>
            <a:stretch>
              <a:fillRect t="-11731"/>
            </a:stretch>
          </a:blipFill>
        </p:spPr>
        <p:txBody>
          <a:bodyPr/>
          <a:lstStyle/>
          <a:p>
            <a:pPr defTabSz="609630"/>
            <a:endParaRPr lang="en-US" sz="1200">
              <a:solidFill>
                <a:prstClr val="black"/>
              </a:solidFill>
              <a:latin typeface="Calibri"/>
            </a:endParaRPr>
          </a:p>
        </p:txBody>
      </p:sp>
      <p:sp>
        <p:nvSpPr>
          <p:cNvPr id="4" name="AutoShape 4"/>
          <p:cNvSpPr/>
          <p:nvPr/>
        </p:nvSpPr>
        <p:spPr>
          <a:xfrm>
            <a:off x="6582303" y="3429000"/>
            <a:ext cx="2804849" cy="3429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5" name="AutoShape 5"/>
          <p:cNvSpPr/>
          <p:nvPr/>
        </p:nvSpPr>
        <p:spPr>
          <a:xfrm>
            <a:off x="3777454" y="0"/>
            <a:ext cx="2804849" cy="3429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6" name="AutoShape 6"/>
          <p:cNvSpPr/>
          <p:nvPr/>
        </p:nvSpPr>
        <p:spPr>
          <a:xfrm>
            <a:off x="9387152" y="0"/>
            <a:ext cx="2804849" cy="3429000"/>
          </a:xfrm>
          <a:prstGeom prst="rect">
            <a:avLst/>
          </a:prstGeom>
          <a:solidFill>
            <a:srgbClr val="CE5F90"/>
          </a:solidFill>
        </p:spPr>
        <p:txBody>
          <a:bodyPr/>
          <a:lstStyle/>
          <a:p>
            <a:pPr defTabSz="609630"/>
            <a:endParaRPr lang="en-US" sz="1200">
              <a:solidFill>
                <a:prstClr val="black"/>
              </a:solidFill>
              <a:latin typeface="Calibri"/>
            </a:endParaRPr>
          </a:p>
        </p:txBody>
      </p:sp>
      <p:sp>
        <p:nvSpPr>
          <p:cNvPr id="7" name="TextBox 7"/>
          <p:cNvSpPr txBox="1"/>
          <p:nvPr/>
        </p:nvSpPr>
        <p:spPr>
          <a:xfrm>
            <a:off x="9877163" y="312281"/>
            <a:ext cx="1810004" cy="1044517"/>
          </a:xfrm>
          <a:prstGeom prst="rect">
            <a:avLst/>
          </a:prstGeom>
        </p:spPr>
        <p:txBody>
          <a:bodyPr lIns="0" tIns="0" rIns="0" bIns="0" rtlCol="0" anchor="t">
            <a:spAutoFit/>
          </a:bodyPr>
          <a:lstStyle/>
          <a:p>
            <a:pPr defTabSz="609630">
              <a:lnSpc>
                <a:spcPts val="2731"/>
              </a:lnSpc>
            </a:pPr>
            <a:r>
              <a:rPr lang="en-US" sz="2667" u="sng" spc="-53" dirty="0">
                <a:solidFill>
                  <a:srgbClr val="F6F6F6"/>
                </a:solidFill>
                <a:latin typeface="Heebo" pitchFamily="2" charset="-79"/>
                <a:ea typeface="HK Grotesk Bold"/>
                <a:cs typeface="Heebo" pitchFamily="2" charset="-79"/>
                <a:sym typeface="HK Grotesk Bold"/>
              </a:rPr>
              <a:t>Abandon </a:t>
            </a:r>
          </a:p>
          <a:p>
            <a:pPr defTabSz="609630">
              <a:lnSpc>
                <a:spcPts val="2730"/>
              </a:lnSpc>
              <a:spcBef>
                <a:spcPct val="0"/>
              </a:spcBef>
            </a:pPr>
            <a:r>
              <a:rPr lang="en-US" sz="2400" u="sng" spc="-53" dirty="0">
                <a:solidFill>
                  <a:srgbClr val="F6F6F6"/>
                </a:solidFill>
                <a:latin typeface="Heebo" pitchFamily="2" charset="-79"/>
                <a:ea typeface="HK Grotesk Bold"/>
                <a:cs typeface="Heebo" pitchFamily="2" charset="-79"/>
                <a:sym typeface="HK Grotesk Bold"/>
              </a:rPr>
              <a:t>"for the good of the order"</a:t>
            </a:r>
          </a:p>
        </p:txBody>
      </p:sp>
      <p:sp>
        <p:nvSpPr>
          <p:cNvPr id="8" name="Freeform 8"/>
          <p:cNvSpPr/>
          <p:nvPr/>
        </p:nvSpPr>
        <p:spPr>
          <a:xfrm>
            <a:off x="9387152" y="3429000"/>
            <a:ext cx="2804849" cy="3429000"/>
          </a:xfrm>
          <a:custGeom>
            <a:avLst/>
            <a:gdLst/>
            <a:ahLst/>
            <a:cxnLst/>
            <a:rect l="l" t="t" r="r" b="b"/>
            <a:pathLst>
              <a:path w="4207273" h="5143500">
                <a:moveTo>
                  <a:pt x="0" y="0"/>
                </a:moveTo>
                <a:lnTo>
                  <a:pt x="4207273" y="0"/>
                </a:lnTo>
                <a:lnTo>
                  <a:pt x="4207273" y="5143500"/>
                </a:lnTo>
                <a:lnTo>
                  <a:pt x="0" y="5143500"/>
                </a:lnTo>
                <a:lnTo>
                  <a:pt x="0" y="0"/>
                </a:lnTo>
                <a:close/>
              </a:path>
            </a:pathLst>
          </a:custGeom>
          <a:blipFill>
            <a:blip r:embed="rId4"/>
            <a:stretch>
              <a:fillRect t="-2962" b="-19695"/>
            </a:stretch>
          </a:blipFill>
        </p:spPr>
        <p:txBody>
          <a:bodyPr/>
          <a:lstStyle/>
          <a:p>
            <a:pPr defTabSz="609630"/>
            <a:endParaRPr lang="en-US" sz="1200">
              <a:solidFill>
                <a:prstClr val="black"/>
              </a:solidFill>
              <a:latin typeface="Calibri"/>
            </a:endParaRPr>
          </a:p>
        </p:txBody>
      </p:sp>
      <p:sp>
        <p:nvSpPr>
          <p:cNvPr id="9" name="TextBox 9"/>
          <p:cNvSpPr txBox="1"/>
          <p:nvPr/>
        </p:nvSpPr>
        <p:spPr>
          <a:xfrm>
            <a:off x="4282288" y="705464"/>
            <a:ext cx="1945460" cy="1044517"/>
          </a:xfrm>
          <a:prstGeom prst="rect">
            <a:avLst/>
          </a:prstGeom>
        </p:spPr>
        <p:txBody>
          <a:bodyPr lIns="0" tIns="0" rIns="0" bIns="0" rtlCol="0" anchor="t">
            <a:spAutoFit/>
          </a:bodyPr>
          <a:lstStyle/>
          <a:p>
            <a:pPr defTabSz="609630">
              <a:lnSpc>
                <a:spcPts val="2730"/>
              </a:lnSpc>
            </a:pPr>
            <a:r>
              <a:rPr lang="en-US" sz="2400" u="sng" spc="-53" dirty="0">
                <a:solidFill>
                  <a:srgbClr val="FFFFFF"/>
                </a:solidFill>
                <a:latin typeface="Heebo" pitchFamily="2" charset="-79"/>
                <a:ea typeface="HK Grotesk Bold"/>
                <a:cs typeface="Heebo" pitchFamily="2" charset="-79"/>
                <a:sym typeface="HK Grotesk Bold"/>
              </a:rPr>
              <a:t>Solve their unique problems</a:t>
            </a:r>
          </a:p>
        </p:txBody>
      </p:sp>
      <p:sp>
        <p:nvSpPr>
          <p:cNvPr id="10" name="TextBox 10"/>
          <p:cNvSpPr txBox="1"/>
          <p:nvPr/>
        </p:nvSpPr>
        <p:spPr>
          <a:xfrm>
            <a:off x="6973897" y="3776050"/>
            <a:ext cx="1856560" cy="1044517"/>
          </a:xfrm>
          <a:prstGeom prst="rect">
            <a:avLst/>
          </a:prstGeom>
        </p:spPr>
        <p:txBody>
          <a:bodyPr lIns="0" tIns="0" rIns="0" bIns="0" rtlCol="0" anchor="t">
            <a:spAutoFit/>
          </a:bodyPr>
          <a:lstStyle/>
          <a:p>
            <a:pPr defTabSz="609630">
              <a:lnSpc>
                <a:spcPts val="2730"/>
              </a:lnSpc>
              <a:spcBef>
                <a:spcPct val="0"/>
              </a:spcBef>
            </a:pPr>
            <a:r>
              <a:rPr lang="en-US" sz="2400" u="sng" spc="-53" dirty="0">
                <a:solidFill>
                  <a:srgbClr val="FFFFFF"/>
                </a:solidFill>
                <a:latin typeface="Heebo" pitchFamily="2" charset="-79"/>
                <a:ea typeface="HK Grotesk Bold"/>
                <a:cs typeface="Heebo" pitchFamily="2" charset="-79"/>
                <a:sym typeface="HK Grotesk Bold"/>
              </a:rPr>
              <a:t>Create Community &amp; Belonging</a:t>
            </a:r>
          </a:p>
        </p:txBody>
      </p:sp>
      <p:sp>
        <p:nvSpPr>
          <p:cNvPr id="11" name="TextBox 11"/>
          <p:cNvSpPr txBox="1"/>
          <p:nvPr/>
        </p:nvSpPr>
        <p:spPr>
          <a:xfrm>
            <a:off x="690247" y="834539"/>
            <a:ext cx="2909929" cy="3145092"/>
          </a:xfrm>
          <a:prstGeom prst="rect">
            <a:avLst/>
          </a:prstGeom>
        </p:spPr>
        <p:txBody>
          <a:bodyPr lIns="0" tIns="0" rIns="0" bIns="0" rtlCol="0" anchor="t">
            <a:spAutoFit/>
          </a:bodyPr>
          <a:lstStyle/>
          <a:p>
            <a:pPr defTabSz="609630">
              <a:lnSpc>
                <a:spcPts val="5895"/>
              </a:lnSpc>
            </a:pPr>
            <a:r>
              <a:rPr lang="en-US" sz="6600" spc="-140" dirty="0">
                <a:solidFill>
                  <a:srgbClr val="191769"/>
                </a:solidFill>
                <a:latin typeface="Heebo ExtraBold" pitchFamily="2" charset="-79"/>
                <a:ea typeface="League Spartan"/>
                <a:cs typeface="Heebo ExtraBold" pitchFamily="2" charset="-79"/>
                <a:sym typeface="League Spartan"/>
              </a:rPr>
              <a:t>Give </a:t>
            </a:r>
          </a:p>
          <a:p>
            <a:pPr defTabSz="609630">
              <a:lnSpc>
                <a:spcPts val="5895"/>
              </a:lnSpc>
            </a:pPr>
            <a:r>
              <a:rPr lang="en-US" sz="6600" spc="-140" dirty="0">
                <a:solidFill>
                  <a:srgbClr val="191769"/>
                </a:solidFill>
                <a:latin typeface="Heebo ExtraBold" pitchFamily="2" charset="-79"/>
                <a:ea typeface="League Spartan"/>
                <a:cs typeface="Heebo ExtraBold" pitchFamily="2" charset="-79"/>
                <a:sym typeface="League Spartan"/>
              </a:rPr>
              <a:t>them </a:t>
            </a:r>
          </a:p>
          <a:p>
            <a:pPr defTabSz="609630">
              <a:lnSpc>
                <a:spcPts val="5895"/>
              </a:lnSpc>
            </a:pPr>
            <a:r>
              <a:rPr lang="en-US" sz="6600" spc="-140" dirty="0">
                <a:solidFill>
                  <a:srgbClr val="469BD8"/>
                </a:solidFill>
                <a:latin typeface="Heebo ExtraBold" pitchFamily="2" charset="-79"/>
                <a:ea typeface="League Spartan"/>
                <a:cs typeface="Heebo ExtraBold" pitchFamily="2" charset="-79"/>
                <a:sym typeface="League Spartan"/>
              </a:rPr>
              <a:t>REAL</a:t>
            </a:r>
          </a:p>
          <a:p>
            <a:pPr defTabSz="609630">
              <a:lnSpc>
                <a:spcPts val="5895"/>
              </a:lnSpc>
            </a:pPr>
            <a:r>
              <a:rPr lang="en-US" sz="6600" spc="-140" dirty="0">
                <a:solidFill>
                  <a:srgbClr val="191769"/>
                </a:solidFill>
                <a:latin typeface="Heebo ExtraBold" pitchFamily="2" charset="-79"/>
                <a:ea typeface="League Spartan"/>
                <a:cs typeface="Heebo ExtraBold" pitchFamily="2" charset="-79"/>
                <a:sym typeface="League Spartan"/>
              </a:rPr>
              <a:t>value.</a:t>
            </a:r>
          </a:p>
        </p:txBody>
      </p:sp>
      <p:sp>
        <p:nvSpPr>
          <p:cNvPr id="12" name="TextBox 12"/>
          <p:cNvSpPr txBox="1"/>
          <p:nvPr/>
        </p:nvSpPr>
        <p:spPr>
          <a:xfrm>
            <a:off x="6973897" y="4963786"/>
            <a:ext cx="2021660" cy="1533112"/>
          </a:xfrm>
          <a:prstGeom prst="rect">
            <a:avLst/>
          </a:prstGeom>
        </p:spPr>
        <p:txBody>
          <a:bodyPr lIns="0" tIns="0" rIns="0" bIns="0" rtlCol="0" anchor="t">
            <a:spAutoFit/>
          </a:bodyPr>
          <a:lstStyle/>
          <a:p>
            <a:pPr defTabSz="609630">
              <a:lnSpc>
                <a:spcPts val="1680"/>
              </a:lnSpc>
            </a:pPr>
            <a:r>
              <a:rPr lang="en-US" sz="1600" dirty="0">
                <a:solidFill>
                  <a:srgbClr val="FFFFFF"/>
                </a:solidFill>
                <a:latin typeface="Heebo" pitchFamily="2" charset="-79"/>
                <a:ea typeface="Open Sans Light"/>
                <a:cs typeface="Heebo" pitchFamily="2" charset="-79"/>
                <a:sym typeface="Open Sans Light"/>
              </a:rPr>
              <a:t>When you understand your members' motivations holistically you can help them achieve the satisfaction and belonging, they seek.</a:t>
            </a:r>
          </a:p>
        </p:txBody>
      </p:sp>
      <p:sp>
        <p:nvSpPr>
          <p:cNvPr id="13" name="TextBox 13"/>
          <p:cNvSpPr txBox="1"/>
          <p:nvPr/>
        </p:nvSpPr>
        <p:spPr>
          <a:xfrm>
            <a:off x="9877163" y="1478696"/>
            <a:ext cx="1810004" cy="1751120"/>
          </a:xfrm>
          <a:prstGeom prst="rect">
            <a:avLst/>
          </a:prstGeom>
        </p:spPr>
        <p:txBody>
          <a:bodyPr lIns="0" tIns="0" rIns="0" bIns="0" rtlCol="0" anchor="t">
            <a:spAutoFit/>
          </a:bodyPr>
          <a:lstStyle/>
          <a:p>
            <a:pPr defTabSz="609630">
              <a:lnSpc>
                <a:spcPts val="1680"/>
              </a:lnSpc>
            </a:pPr>
            <a:r>
              <a:rPr lang="en-US" sz="1600" dirty="0">
                <a:solidFill>
                  <a:srgbClr val="F6F6F6"/>
                </a:solidFill>
                <a:latin typeface="Heebo" pitchFamily="2" charset="-79"/>
                <a:ea typeface="Open Sans Light"/>
                <a:cs typeface="Heebo" pitchFamily="2" charset="-79"/>
                <a:sym typeface="Open Sans Light"/>
              </a:rPr>
              <a:t>Tradition and obligation don't sell. Membership and engagement should be based on meaningful value unique to your organization. </a:t>
            </a:r>
          </a:p>
        </p:txBody>
      </p:sp>
      <p:sp>
        <p:nvSpPr>
          <p:cNvPr id="14" name="TextBox 14"/>
          <p:cNvSpPr txBox="1"/>
          <p:nvPr/>
        </p:nvSpPr>
        <p:spPr>
          <a:xfrm>
            <a:off x="4282288" y="1914712"/>
            <a:ext cx="1945460" cy="1315104"/>
          </a:xfrm>
          <a:prstGeom prst="rect">
            <a:avLst/>
          </a:prstGeom>
        </p:spPr>
        <p:txBody>
          <a:bodyPr lIns="0" tIns="0" rIns="0" bIns="0" rtlCol="0" anchor="t">
            <a:spAutoFit/>
          </a:bodyPr>
          <a:lstStyle/>
          <a:p>
            <a:pPr defTabSz="609630">
              <a:lnSpc>
                <a:spcPts val="1680"/>
              </a:lnSpc>
            </a:pPr>
            <a:r>
              <a:rPr lang="en-US" sz="1600" dirty="0">
                <a:solidFill>
                  <a:srgbClr val="FFFFFF"/>
                </a:solidFill>
                <a:latin typeface="Heebo" pitchFamily="2" charset="-79"/>
                <a:ea typeface="Open Sans Light"/>
                <a:cs typeface="Heebo" pitchFamily="2" charset="-79"/>
                <a:sym typeface="Open Sans Light"/>
              </a:rPr>
              <a:t>You should know their pain points. How can your org make their lives, careers, and communities better?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03210-57FA-BC54-16AA-3B07DD95DC6B}"/>
              </a:ext>
            </a:extLst>
          </p:cNvPr>
          <p:cNvSpPr>
            <a:spLocks noGrp="1"/>
          </p:cNvSpPr>
          <p:nvPr>
            <p:ph type="title"/>
          </p:nvPr>
        </p:nvSpPr>
        <p:spPr/>
        <p:txBody>
          <a:bodyPr/>
          <a:lstStyle/>
          <a:p>
            <a:pPr algn="ctr"/>
            <a:r>
              <a:rPr lang="en-US" sz="6000" dirty="0"/>
              <a:t>Meet </a:t>
            </a:r>
            <a:br>
              <a:rPr lang="en-US" sz="6000" dirty="0"/>
            </a:br>
            <a:r>
              <a:rPr lang="en-US" sz="6000" dirty="0"/>
              <a:t>them </a:t>
            </a:r>
            <a:br>
              <a:rPr lang="en-US" sz="6000" dirty="0"/>
            </a:br>
            <a:r>
              <a:rPr lang="en-US" sz="6000" dirty="0"/>
              <a:t>where </a:t>
            </a:r>
            <a:br>
              <a:rPr lang="en-US" sz="6000" dirty="0"/>
            </a:br>
            <a:r>
              <a:rPr lang="en-US" sz="7200" dirty="0">
                <a:solidFill>
                  <a:srgbClr val="FFC000"/>
                </a:solidFill>
              </a:rPr>
              <a:t>THEY </a:t>
            </a:r>
            <a:r>
              <a:rPr lang="en-US" sz="7200" dirty="0"/>
              <a:t>ARE!</a:t>
            </a:r>
            <a:endParaRPr lang="en-US" sz="6000" dirty="0"/>
          </a:p>
        </p:txBody>
      </p:sp>
      <p:sp>
        <p:nvSpPr>
          <p:cNvPr id="2" name="Text Placeholder 1">
            <a:extLst>
              <a:ext uri="{FF2B5EF4-FFF2-40B4-BE49-F238E27FC236}">
                <a16:creationId xmlns:a16="http://schemas.microsoft.com/office/drawing/2014/main" id="{B47703C5-BC70-05AB-24CD-FC9852FAEFDC}"/>
              </a:ext>
            </a:extLst>
          </p:cNvPr>
          <p:cNvSpPr>
            <a:spLocks noGrp="1"/>
          </p:cNvSpPr>
          <p:nvPr>
            <p:ph type="body" idx="1"/>
          </p:nvPr>
        </p:nvSpPr>
        <p:spPr>
          <a:xfrm>
            <a:off x="3925785" y="615662"/>
            <a:ext cx="7661745" cy="5308846"/>
          </a:xfrm>
        </p:spPr>
        <p:txBody>
          <a:bodyPr/>
          <a:lstStyle/>
          <a:p>
            <a:pPr marL="457200" indent="-457200">
              <a:buFont typeface="Arial" panose="020B0604020202020204" pitchFamily="34" charset="0"/>
              <a:buChar char="•"/>
            </a:pPr>
            <a:r>
              <a:rPr lang="en-US" sz="3200" dirty="0"/>
              <a:t>Your members can be anywhere on the spectrum of personal and professional development. </a:t>
            </a:r>
          </a:p>
          <a:p>
            <a:endParaRPr lang="en-US" sz="1050" dirty="0"/>
          </a:p>
          <a:p>
            <a:pPr marL="457200" indent="-457200">
              <a:buFont typeface="Arial" panose="020B0604020202020204" pitchFamily="34" charset="0"/>
              <a:buChar char="•"/>
            </a:pPr>
            <a:r>
              <a:rPr lang="en-US" sz="3200" dirty="0"/>
              <a:t>So where they are and where you will have to go to meet them will change over their membership lifecycle.</a:t>
            </a:r>
          </a:p>
          <a:p>
            <a:endParaRPr lang="en-US" sz="1050" dirty="0"/>
          </a:p>
          <a:p>
            <a:pPr marL="457200" indent="-457200">
              <a:buFont typeface="Arial" panose="020B0604020202020204" pitchFamily="34" charset="0"/>
              <a:buChar char="•"/>
            </a:pPr>
            <a:r>
              <a:rPr lang="en-US" sz="3200" dirty="0"/>
              <a:t>They likely have no idea of all the organization has to offer or opportunities to get involved. Their wants and needs will change as well. </a:t>
            </a:r>
          </a:p>
        </p:txBody>
      </p:sp>
    </p:spTree>
    <p:extLst>
      <p:ext uri="{BB962C8B-B14F-4D97-AF65-F5344CB8AC3E}">
        <p14:creationId xmlns:p14="http://schemas.microsoft.com/office/powerpoint/2010/main" val="1082520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07FF62-EDDB-AF0A-40BE-4B29C2E3AB98}"/>
              </a:ext>
            </a:extLst>
          </p:cNvPr>
          <p:cNvSpPr/>
          <p:nvPr/>
        </p:nvSpPr>
        <p:spPr>
          <a:xfrm>
            <a:off x="7687803" y="336884"/>
            <a:ext cx="4042610" cy="579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a:extLst>
              <a:ext uri="{FF2B5EF4-FFF2-40B4-BE49-F238E27FC236}">
                <a16:creationId xmlns:a16="http://schemas.microsoft.com/office/drawing/2014/main" id="{8472A970-2259-3D48-D859-0685AF149F23}"/>
              </a:ext>
            </a:extLst>
          </p:cNvPr>
          <p:cNvSpPr>
            <a:spLocks noGrp="1"/>
          </p:cNvSpPr>
          <p:nvPr>
            <p:ph type="body" idx="1"/>
          </p:nvPr>
        </p:nvSpPr>
        <p:spPr>
          <a:xfrm>
            <a:off x="1894901" y="3233829"/>
            <a:ext cx="9669149" cy="2147793"/>
          </a:xfrm>
        </p:spPr>
        <p:txBody>
          <a:bodyPr/>
          <a:lstStyle/>
          <a:p>
            <a:r>
              <a:rPr lang="en-US" sz="3200" dirty="0"/>
              <a:t>Are you thinking about them?</a:t>
            </a:r>
          </a:p>
          <a:p>
            <a:r>
              <a:rPr lang="en-US" sz="3200" dirty="0"/>
              <a:t>Are you asking them what they need?</a:t>
            </a:r>
          </a:p>
          <a:p>
            <a:r>
              <a:rPr lang="en-US" sz="3200" dirty="0"/>
              <a:t>Are you giving them what they need to succeed? </a:t>
            </a:r>
          </a:p>
          <a:p>
            <a:r>
              <a:rPr lang="en-US" sz="3200" dirty="0"/>
              <a:t>Are you asking for their feedback?</a:t>
            </a:r>
          </a:p>
        </p:txBody>
      </p:sp>
      <p:sp>
        <p:nvSpPr>
          <p:cNvPr id="4" name="Title 3">
            <a:extLst>
              <a:ext uri="{FF2B5EF4-FFF2-40B4-BE49-F238E27FC236}">
                <a16:creationId xmlns:a16="http://schemas.microsoft.com/office/drawing/2014/main" id="{AF915955-7BEC-FE08-3976-797B6075BA68}"/>
              </a:ext>
            </a:extLst>
          </p:cNvPr>
          <p:cNvSpPr>
            <a:spLocks noGrp="1"/>
          </p:cNvSpPr>
          <p:nvPr>
            <p:ph type="title"/>
          </p:nvPr>
        </p:nvSpPr>
        <p:spPr>
          <a:xfrm>
            <a:off x="900570" y="863974"/>
            <a:ext cx="10390860" cy="2369855"/>
          </a:xfrm>
        </p:spPr>
        <p:txBody>
          <a:bodyPr/>
          <a:lstStyle/>
          <a:p>
            <a:r>
              <a:rPr lang="en-US" sz="6000" dirty="0">
                <a:solidFill>
                  <a:schemeClr val="tx1"/>
                </a:solidFill>
                <a:effectLst>
                  <a:outerShdw blurRad="38100" dist="38100" dir="2700000" algn="tl">
                    <a:srgbClr val="000000">
                      <a:alpha val="43137"/>
                    </a:srgbClr>
                  </a:outerShdw>
                </a:effectLst>
              </a:rPr>
              <a:t>Engagement is a relationship not a transaction!</a:t>
            </a:r>
          </a:p>
        </p:txBody>
      </p:sp>
      <p:pic>
        <p:nvPicPr>
          <p:cNvPr id="3" name="Picture 2">
            <a:extLst>
              <a:ext uri="{FF2B5EF4-FFF2-40B4-BE49-F238E27FC236}">
                <a16:creationId xmlns:a16="http://schemas.microsoft.com/office/drawing/2014/main" id="{0FA49F40-726B-7C36-26BD-95CF0A797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19" y="720968"/>
            <a:ext cx="6532165" cy="176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5" name="Freeform 5">
            <a:extLst>
              <a:ext uri="{FF2B5EF4-FFF2-40B4-BE49-F238E27FC236}">
                <a16:creationId xmlns:a16="http://schemas.microsoft.com/office/drawing/2014/main" id="{2DD10797-6D9F-AF48-1BC8-11A4B7484B8E}"/>
              </a:ext>
            </a:extLst>
          </p:cNvPr>
          <p:cNvSpPr/>
          <p:nvPr/>
        </p:nvSpPr>
        <p:spPr>
          <a:xfrm>
            <a:off x="7563993" y="1309596"/>
            <a:ext cx="3658743" cy="4381626"/>
          </a:xfrm>
          <a:custGeom>
            <a:avLst/>
            <a:gdLst/>
            <a:ahLst/>
            <a:cxnLst/>
            <a:rect l="l" t="t" r="r" b="b"/>
            <a:pathLst>
              <a:path w="5488114" h="6572439">
                <a:moveTo>
                  <a:pt x="0" y="0"/>
                </a:moveTo>
                <a:lnTo>
                  <a:pt x="5488115" y="0"/>
                </a:lnTo>
                <a:lnTo>
                  <a:pt x="5488115" y="6572439"/>
                </a:lnTo>
                <a:lnTo>
                  <a:pt x="0" y="6572439"/>
                </a:lnTo>
                <a:lnTo>
                  <a:pt x="0" y="0"/>
                </a:lnTo>
                <a:close/>
              </a:path>
            </a:pathLst>
          </a:custGeom>
          <a:blipFill>
            <a:blip r:embed="rId2"/>
            <a:stretch>
              <a:fillRect l="-5121" t="-8517" b="-23109"/>
            </a:stretch>
          </a:blip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1101446" y="2176638"/>
            <a:ext cx="5874284" cy="3600986"/>
          </a:xfrm>
          <a:prstGeom prst="rect">
            <a:avLst/>
          </a:prstGeom>
        </p:spPr>
        <p:txBody>
          <a:bodyPr wrap="square" lIns="0" tIns="0" rIns="0" bIns="0" rtlCol="0" anchor="t">
            <a:spAutoFit/>
          </a:bodyPr>
          <a:lstStyle/>
          <a:p>
            <a:r>
              <a:rPr lang="en-US" sz="2000" dirty="0"/>
              <a:t>If you want to learn more or have any questions, please feel free to reach out to me. Again, thank you so much for your time.</a:t>
            </a:r>
          </a:p>
          <a:p>
            <a:endParaRPr lang="en-US" sz="4400" dirty="0"/>
          </a:p>
          <a:p>
            <a:endParaRPr lang="en-US" sz="2000" dirty="0"/>
          </a:p>
          <a:p>
            <a:pPr>
              <a:lnSpc>
                <a:spcPts val="3600"/>
              </a:lnSpc>
            </a:pPr>
            <a:r>
              <a:rPr lang="en-US" sz="9600" b="1" dirty="0">
                <a:solidFill>
                  <a:srgbClr val="FF0000"/>
                </a:solidFill>
                <a:latin typeface="Cochocib Script Latin Pro" panose="02000503000000020003" pitchFamily="2" charset="0"/>
              </a:rPr>
              <a:t>Elisa</a:t>
            </a:r>
          </a:p>
          <a:p>
            <a:r>
              <a:rPr lang="en-US" sz="2000" b="1" dirty="0"/>
              <a:t>Elisa Pratt, CAE, MA, CVF, FSAM</a:t>
            </a:r>
            <a:br>
              <a:rPr lang="en-US" sz="2000" dirty="0"/>
            </a:br>
            <a:r>
              <a:rPr lang="en-US" sz="2000" dirty="0"/>
              <a:t>Founder &amp; Chief Strategist      </a:t>
            </a:r>
          </a:p>
          <a:p>
            <a:r>
              <a:rPr lang="en-US" sz="2000" dirty="0"/>
              <a:t>Brewer Pratt Solutions, LLC</a:t>
            </a:r>
          </a:p>
          <a:p>
            <a:r>
              <a:rPr lang="en-US" sz="2000" dirty="0"/>
              <a:t>elisa@brewerprattsolutions.com</a:t>
            </a:r>
            <a:endParaRPr lang="en-US" sz="4000" dirty="0">
              <a:solidFill>
                <a:srgbClr val="000000"/>
              </a:solidFill>
              <a:ea typeface="Arimo"/>
              <a:cs typeface="Arimo"/>
              <a:sym typeface="Arimo"/>
            </a:endParaRPr>
          </a:p>
        </p:txBody>
      </p:sp>
      <p:sp>
        <p:nvSpPr>
          <p:cNvPr id="8" name="Freeform 8">
            <a:extLst>
              <a:ext uri="{FF2B5EF4-FFF2-40B4-BE49-F238E27FC236}">
                <a16:creationId xmlns:a16="http://schemas.microsoft.com/office/drawing/2014/main" id="{0D8EC120-D90B-6184-DF7C-EEA794035D77}"/>
              </a:ext>
            </a:extLst>
          </p:cNvPr>
          <p:cNvSpPr/>
          <p:nvPr/>
        </p:nvSpPr>
        <p:spPr>
          <a:xfrm>
            <a:off x="5671161" y="4282425"/>
            <a:ext cx="1460513" cy="1460513"/>
          </a:xfrm>
          <a:custGeom>
            <a:avLst/>
            <a:gdLst/>
            <a:ahLst/>
            <a:cxnLst/>
            <a:rect l="l" t="t" r="r" b="b"/>
            <a:pathLst>
              <a:path w="2190769" h="2190769">
                <a:moveTo>
                  <a:pt x="0" y="0"/>
                </a:moveTo>
                <a:lnTo>
                  <a:pt x="2190769" y="0"/>
                </a:lnTo>
                <a:lnTo>
                  <a:pt x="2190769" y="2190769"/>
                </a:lnTo>
                <a:lnTo>
                  <a:pt x="0" y="2190769"/>
                </a:lnTo>
                <a:lnTo>
                  <a:pt x="0" y="0"/>
                </a:lnTo>
                <a:close/>
              </a:path>
            </a:pathLst>
          </a:custGeom>
          <a:blipFill>
            <a:blip r:embed="rId3"/>
            <a:stretch>
              <a:fillRect/>
            </a:stretch>
          </a:blipFill>
        </p:spPr>
        <p:txBody>
          <a:bodyPr/>
          <a:lstStyle/>
          <a:p>
            <a:endParaRPr lang="en-US" sz="1200"/>
          </a:p>
        </p:txBody>
      </p:sp>
      <p:sp>
        <p:nvSpPr>
          <p:cNvPr id="9" name="TextBox 3"/>
          <p:cNvSpPr txBox="1"/>
          <p:nvPr/>
        </p:nvSpPr>
        <p:spPr>
          <a:xfrm>
            <a:off x="1020413" y="788636"/>
            <a:ext cx="6742564" cy="1004121"/>
          </a:xfrm>
          <a:prstGeom prst="rect">
            <a:avLst/>
          </a:prstGeom>
        </p:spPr>
        <p:txBody>
          <a:bodyPr lIns="0" tIns="0" rIns="0" bIns="0" rtlCol="0" anchor="t">
            <a:spAutoFit/>
          </a:bodyPr>
          <a:lstStyle/>
          <a:p>
            <a:pPr>
              <a:lnSpc>
                <a:spcPts val="7776"/>
              </a:lnSpc>
            </a:pPr>
            <a:r>
              <a:rPr lang="en-US" sz="6600" spc="-240" dirty="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Thank You ! !</a:t>
            </a:r>
          </a:p>
        </p:txBody>
      </p:sp>
    </p:spTree>
    <p:extLst>
      <p:ext uri="{BB962C8B-B14F-4D97-AF65-F5344CB8AC3E}">
        <p14:creationId xmlns:p14="http://schemas.microsoft.com/office/powerpoint/2010/main" val="40618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60437" y="1984375"/>
            <a:ext cx="10515600" cy="1325563"/>
          </a:xfrm>
        </p:spPr>
        <p:txBody>
          <a:bodyPr/>
          <a:lstStyle/>
          <a:p>
            <a:r>
              <a:rPr lang="en-US" sz="6600" dirty="0">
                <a:effectLst>
                  <a:outerShdw blurRad="38100" dist="38100" dir="2700000" algn="tl">
                    <a:srgbClr val="000000">
                      <a:alpha val="43137"/>
                    </a:srgbClr>
                  </a:outerShdw>
                </a:effectLst>
              </a:rPr>
              <a:t>What Does </a:t>
            </a:r>
            <a:br>
              <a:rPr lang="en-US" sz="6600" dirty="0">
                <a:effectLst>
                  <a:outerShdw blurRad="38100" dist="38100" dir="2700000" algn="tl">
                    <a:srgbClr val="000000">
                      <a:alpha val="43137"/>
                    </a:srgbClr>
                  </a:outerShdw>
                </a:effectLst>
              </a:rPr>
            </a:br>
            <a:r>
              <a:rPr lang="en-US" sz="6600" dirty="0">
                <a:solidFill>
                  <a:srgbClr val="04305C"/>
                </a:solidFill>
                <a:effectLst>
                  <a:outerShdw blurRad="38100" dist="38100" dir="2700000" algn="tl">
                    <a:srgbClr val="000000">
                      <a:alpha val="43137"/>
                    </a:srgbClr>
                  </a:outerShdw>
                </a:effectLst>
              </a:rPr>
              <a:t>Engagement</a:t>
            </a:r>
            <a:r>
              <a:rPr lang="en-US" sz="6600" dirty="0">
                <a:effectLst>
                  <a:outerShdw blurRad="38100" dist="38100" dir="2700000" algn="tl">
                    <a:srgbClr val="000000">
                      <a:alpha val="43137"/>
                    </a:srgbClr>
                  </a:outerShdw>
                </a:effectLst>
              </a:rPr>
              <a:t> Mean?</a:t>
            </a:r>
          </a:p>
        </p:txBody>
      </p:sp>
      <p:sp>
        <p:nvSpPr>
          <p:cNvPr id="4" name="TextBox 4">
            <a:extLst>
              <a:ext uri="{FF2B5EF4-FFF2-40B4-BE49-F238E27FC236}">
                <a16:creationId xmlns:a16="http://schemas.microsoft.com/office/drawing/2014/main" id="{5199EECD-C47C-711E-A393-472815349349}"/>
              </a:ext>
            </a:extLst>
          </p:cNvPr>
          <p:cNvSpPr txBox="1"/>
          <p:nvPr/>
        </p:nvSpPr>
        <p:spPr>
          <a:xfrm>
            <a:off x="1057275" y="4048954"/>
            <a:ext cx="10418762" cy="1599797"/>
          </a:xfrm>
          <a:prstGeom prst="rect">
            <a:avLst/>
          </a:prstGeom>
        </p:spPr>
        <p:txBody>
          <a:bodyPr wrap="square" lIns="0" tIns="0" rIns="0" bIns="0" rtlCol="0" anchor="t">
            <a:spAutoFit/>
          </a:bodyPr>
          <a:lstStyle/>
          <a:p>
            <a:pPr algn="l">
              <a:lnSpc>
                <a:spcPts val="4060"/>
              </a:lnSpc>
              <a:spcBef>
                <a:spcPts val="3044"/>
              </a:spcBef>
            </a:pP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A word that can mean everything and nothing, how are you defining </a:t>
            </a:r>
            <a:r>
              <a:rPr lang="en-US" sz="4000" b="1"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engagement</a:t>
            </a: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 and what does </a:t>
            </a:r>
            <a:r>
              <a:rPr lang="en-US" sz="4000" b="1"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success</a:t>
            </a:r>
            <a:r>
              <a:rPr lang="en-US" sz="4000" dirty="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 look like?</a:t>
            </a:r>
          </a:p>
        </p:txBody>
      </p:sp>
    </p:spTree>
    <p:extLst>
      <p:ext uri="{BB962C8B-B14F-4D97-AF65-F5344CB8AC3E}">
        <p14:creationId xmlns:p14="http://schemas.microsoft.com/office/powerpoint/2010/main" val="158315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40358"/>
            <a:ext cx="10515600" cy="1325563"/>
          </a:xfrm>
        </p:spPr>
        <p:txBody>
          <a:bodyPr/>
          <a:lstStyle/>
          <a:p>
            <a:r>
              <a:rPr lang="en-US" sz="4800" dirty="0">
                <a:effectLst>
                  <a:outerShdw blurRad="38100" dist="38100" dir="2700000" algn="tl">
                    <a:srgbClr val="000000">
                      <a:alpha val="43137"/>
                    </a:srgbClr>
                  </a:outerShdw>
                </a:effectLst>
              </a:rPr>
              <a:t>Sincere &amp; Vibrant </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Engagement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1295401" y="2920428"/>
            <a:ext cx="10515600" cy="4092104"/>
          </a:xfrm>
        </p:spPr>
        <p:txBody>
          <a:bodyPr/>
          <a:lstStyle/>
          <a:p>
            <a:pPr>
              <a:lnSpc>
                <a:spcPct val="100000"/>
              </a:lnSpc>
            </a:pPr>
            <a:r>
              <a:rPr lang="en-US" sz="3600" dirty="0"/>
              <a:t>Who</a:t>
            </a:r>
          </a:p>
          <a:p>
            <a:pPr>
              <a:lnSpc>
                <a:spcPct val="100000"/>
              </a:lnSpc>
            </a:pPr>
            <a:r>
              <a:rPr lang="en-US" sz="3600" dirty="0"/>
              <a:t>What</a:t>
            </a:r>
          </a:p>
          <a:p>
            <a:pPr>
              <a:lnSpc>
                <a:spcPct val="100000"/>
              </a:lnSpc>
            </a:pPr>
            <a:r>
              <a:rPr lang="en-US" sz="3600" dirty="0"/>
              <a:t>How </a:t>
            </a:r>
          </a:p>
          <a:p>
            <a:pPr>
              <a:lnSpc>
                <a:spcPct val="100000"/>
              </a:lnSpc>
            </a:pPr>
            <a:r>
              <a:rPr lang="en-US" sz="3600" dirty="0"/>
              <a:t>When</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43227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ebo"/>
              <a:ea typeface="+mn-ea"/>
              <a:cs typeface="+mn-cs"/>
            </a:endParaRPr>
          </a:p>
        </p:txBody>
      </p:sp>
      <p:sp>
        <p:nvSpPr>
          <p:cNvPr id="5" name="Rectangle 4">
            <a:extLst>
              <a:ext uri="{FF2B5EF4-FFF2-40B4-BE49-F238E27FC236}">
                <a16:creationId xmlns:a16="http://schemas.microsoft.com/office/drawing/2014/main" id="{C72033E9-B10A-15D1-0E87-0A13A695C3E1}"/>
              </a:ext>
            </a:extLst>
          </p:cNvPr>
          <p:cNvSpPr/>
          <p:nvPr/>
        </p:nvSpPr>
        <p:spPr>
          <a:xfrm>
            <a:off x="5056094" y="376518"/>
            <a:ext cx="6780904"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ebo"/>
              <a:ea typeface="+mn-ea"/>
              <a:cs typeface="+mn-cs"/>
            </a:endParaRPr>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25954" y="1396046"/>
            <a:ext cx="4402119" cy="1325563"/>
          </a:xfrm>
        </p:spPr>
        <p:txBody>
          <a:bodyPr/>
          <a:lstStyle/>
          <a:p>
            <a:pPr marL="0" lvl="0" indent="0" algn="r">
              <a:lnSpc>
                <a:spcPct val="100000"/>
              </a:lnSpc>
            </a:pPr>
            <a:r>
              <a:rPr lang="en-US" sz="44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Your </a:t>
            </a:r>
            <a:br>
              <a:rPr lang="en-US" sz="44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spc="-202" dirty="0">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Definition of </a:t>
            </a:r>
            <a:r>
              <a:rPr lang="en-US" sz="4400" spc="-202" dirty="0">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ENGAGEMENT</a:t>
            </a:r>
            <a:endParaRPr lang="en-US" dirty="0">
              <a:solidFill>
                <a:srgbClr val="FFC000"/>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3" name="Title 1">
            <a:extLst>
              <a:ext uri="{FF2B5EF4-FFF2-40B4-BE49-F238E27FC236}">
                <a16:creationId xmlns:a16="http://schemas.microsoft.com/office/drawing/2014/main" id="{5C3A6492-D761-B414-FFED-CB4EC2FDA261}"/>
              </a:ext>
            </a:extLst>
          </p:cNvPr>
          <p:cNvSpPr txBox="1">
            <a:spLocks/>
          </p:cNvSpPr>
          <p:nvPr/>
        </p:nvSpPr>
        <p:spPr>
          <a:xfrm>
            <a:off x="6325048" y="2590145"/>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dirty="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Participation</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dirty="0">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Renewals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dirty="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Member numbers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dirty="0">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Dues numbers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dirty="0">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Leadership</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dirty="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Attendance</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dirty="0">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Clicks, views, likes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dirty="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Impact ? ? ?</a:t>
            </a:r>
          </a:p>
        </p:txBody>
      </p:sp>
    </p:spTree>
    <p:extLst>
      <p:ext uri="{BB962C8B-B14F-4D97-AF65-F5344CB8AC3E}">
        <p14:creationId xmlns:p14="http://schemas.microsoft.com/office/powerpoint/2010/main" val="1743336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F67FD-FB98-FBBA-0842-FB30BB846E09}"/>
              </a:ext>
            </a:extLst>
          </p:cNvPr>
          <p:cNvPicPr>
            <a:picLocks noChangeAspect="1"/>
          </p:cNvPicPr>
          <p:nvPr/>
        </p:nvPicPr>
        <p:blipFill rotWithShape="1">
          <a:blip r:embed="rId2"/>
          <a:srcRect l="7776"/>
          <a:stretch/>
        </p:blipFill>
        <p:spPr>
          <a:xfrm>
            <a:off x="409575" y="419100"/>
            <a:ext cx="9534526" cy="5738812"/>
          </a:xfrm>
          <a:prstGeom prst="rect">
            <a:avLst/>
          </a:prstGeom>
        </p:spPr>
      </p:pic>
      <p:pic>
        <p:nvPicPr>
          <p:cNvPr id="3" name="Picture 2">
            <a:extLst>
              <a:ext uri="{FF2B5EF4-FFF2-40B4-BE49-F238E27FC236}">
                <a16:creationId xmlns:a16="http://schemas.microsoft.com/office/drawing/2014/main" id="{0B3AE20F-67BF-10F6-522B-F73FF1923C00}"/>
              </a:ext>
            </a:extLst>
          </p:cNvPr>
          <p:cNvPicPr>
            <a:picLocks noChangeAspect="1"/>
          </p:cNvPicPr>
          <p:nvPr/>
        </p:nvPicPr>
        <p:blipFill rotWithShape="1">
          <a:blip r:embed="rId2"/>
          <a:srcRect l="94103"/>
          <a:stretch/>
        </p:blipFill>
        <p:spPr>
          <a:xfrm>
            <a:off x="9734549" y="419100"/>
            <a:ext cx="609601" cy="5738812"/>
          </a:xfrm>
          <a:prstGeom prst="rect">
            <a:avLst/>
          </a:prstGeom>
        </p:spPr>
      </p:pic>
      <p:pic>
        <p:nvPicPr>
          <p:cNvPr id="6" name="Picture 5">
            <a:extLst>
              <a:ext uri="{FF2B5EF4-FFF2-40B4-BE49-F238E27FC236}">
                <a16:creationId xmlns:a16="http://schemas.microsoft.com/office/drawing/2014/main" id="{D3B75738-2B83-AE7F-AEAD-146C515F50D6}"/>
              </a:ext>
            </a:extLst>
          </p:cNvPr>
          <p:cNvPicPr>
            <a:picLocks noChangeAspect="1"/>
          </p:cNvPicPr>
          <p:nvPr/>
        </p:nvPicPr>
        <p:blipFill rotWithShape="1">
          <a:blip r:embed="rId2"/>
          <a:srcRect l="94103"/>
          <a:stretch/>
        </p:blipFill>
        <p:spPr>
          <a:xfrm>
            <a:off x="11201400" y="419100"/>
            <a:ext cx="609601" cy="5738812"/>
          </a:xfrm>
          <a:prstGeom prst="rect">
            <a:avLst/>
          </a:prstGeom>
        </p:spPr>
      </p:pic>
      <p:pic>
        <p:nvPicPr>
          <p:cNvPr id="7" name="Picture 6">
            <a:extLst>
              <a:ext uri="{FF2B5EF4-FFF2-40B4-BE49-F238E27FC236}">
                <a16:creationId xmlns:a16="http://schemas.microsoft.com/office/drawing/2014/main" id="{F240DB57-9330-E7B8-0340-B5BDCA8D4FCE}"/>
              </a:ext>
            </a:extLst>
          </p:cNvPr>
          <p:cNvPicPr>
            <a:picLocks noChangeAspect="1"/>
          </p:cNvPicPr>
          <p:nvPr/>
        </p:nvPicPr>
        <p:blipFill rotWithShape="1">
          <a:blip r:embed="rId2"/>
          <a:srcRect l="94103"/>
          <a:stretch/>
        </p:blipFill>
        <p:spPr>
          <a:xfrm>
            <a:off x="10229848" y="419100"/>
            <a:ext cx="609601" cy="5738812"/>
          </a:xfrm>
          <a:prstGeom prst="rect">
            <a:avLst/>
          </a:prstGeom>
        </p:spPr>
      </p:pic>
      <p:pic>
        <p:nvPicPr>
          <p:cNvPr id="5" name="Picture 4">
            <a:extLst>
              <a:ext uri="{FF2B5EF4-FFF2-40B4-BE49-F238E27FC236}">
                <a16:creationId xmlns:a16="http://schemas.microsoft.com/office/drawing/2014/main" id="{D54C9F35-7059-CD5A-A87D-7183C3E84D45}"/>
              </a:ext>
            </a:extLst>
          </p:cNvPr>
          <p:cNvPicPr>
            <a:picLocks noChangeAspect="1"/>
          </p:cNvPicPr>
          <p:nvPr/>
        </p:nvPicPr>
        <p:blipFill rotWithShape="1">
          <a:blip r:embed="rId2"/>
          <a:srcRect l="94103"/>
          <a:stretch/>
        </p:blipFill>
        <p:spPr>
          <a:xfrm>
            <a:off x="10715624" y="419100"/>
            <a:ext cx="609601" cy="5738812"/>
          </a:xfrm>
          <a:prstGeom prst="rect">
            <a:avLst/>
          </a:prstGeom>
        </p:spPr>
      </p:pic>
      <p:sp>
        <p:nvSpPr>
          <p:cNvPr id="4" name="Title 3">
            <a:extLst>
              <a:ext uri="{FF2B5EF4-FFF2-40B4-BE49-F238E27FC236}">
                <a16:creationId xmlns:a16="http://schemas.microsoft.com/office/drawing/2014/main" id="{1B174867-FE75-F2A1-A7BF-6608DAFF0E43}"/>
              </a:ext>
            </a:extLst>
          </p:cNvPr>
          <p:cNvSpPr>
            <a:spLocks noGrp="1"/>
          </p:cNvSpPr>
          <p:nvPr>
            <p:ph type="title"/>
          </p:nvPr>
        </p:nvSpPr>
        <p:spPr>
          <a:xfrm>
            <a:off x="7162801" y="4101680"/>
            <a:ext cx="4143375" cy="1325563"/>
          </a:xfrm>
        </p:spPr>
        <p:txBody>
          <a:bodyPr/>
          <a:lstStyle/>
          <a:p>
            <a:pPr algn="r"/>
            <a:r>
              <a:rPr lang="en-US" sz="4800" dirty="0">
                <a:solidFill>
                  <a:schemeClr val="bg1"/>
                </a:solidFill>
                <a:effectLst>
                  <a:outerShdw blurRad="38100" dist="38100" dir="2700000" algn="tl">
                    <a:srgbClr val="000000">
                      <a:alpha val="43137"/>
                    </a:srgbClr>
                  </a:outerShdw>
                </a:effectLst>
              </a:rPr>
              <a:t>The Art &amp; Science of Engagement</a:t>
            </a:r>
          </a:p>
        </p:txBody>
      </p:sp>
    </p:spTree>
    <p:extLst>
      <p:ext uri="{BB962C8B-B14F-4D97-AF65-F5344CB8AC3E}">
        <p14:creationId xmlns:p14="http://schemas.microsoft.com/office/powerpoint/2010/main" val="2695055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AF619E-579F-C79D-4033-1C6591F36453}"/>
              </a:ext>
            </a:extLst>
          </p:cNvPr>
          <p:cNvSpPr/>
          <p:nvPr/>
        </p:nvSpPr>
        <p:spPr>
          <a:xfrm>
            <a:off x="0" y="1796527"/>
            <a:ext cx="12192000" cy="41915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p:txBody>
          <a:bodyPr/>
          <a:lstStyle/>
          <a:p>
            <a:r>
              <a:rPr lang="en-US" sz="6600" dirty="0">
                <a:effectLst>
                  <a:outerShdw blurRad="38100" dist="38100" dir="2700000" algn="tl">
                    <a:srgbClr val="000000">
                      <a:alpha val="43137"/>
                    </a:srgbClr>
                  </a:outerShdw>
                </a:effectLst>
              </a:rPr>
              <a:t>Engagement is Sales</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199" y="2275710"/>
            <a:ext cx="10010775" cy="3443288"/>
          </a:xfrm>
        </p:spPr>
        <p:txBody>
          <a:bodyPr/>
          <a:lstStyle/>
          <a:p>
            <a:r>
              <a:rPr lang="en-US" sz="3200" dirty="0"/>
              <a:t>Hypercritical consumers</a:t>
            </a:r>
          </a:p>
          <a:p>
            <a:r>
              <a:rPr lang="en-US" sz="3200" dirty="0"/>
              <a:t>Limited resources</a:t>
            </a:r>
          </a:p>
          <a:p>
            <a:r>
              <a:rPr lang="en-US" sz="3200" dirty="0"/>
              <a:t>Awareness and communication</a:t>
            </a:r>
          </a:p>
          <a:p>
            <a:r>
              <a:rPr lang="en-US" sz="3200" dirty="0"/>
              <a:t>Value and return on investment</a:t>
            </a:r>
          </a:p>
          <a:p>
            <a:r>
              <a:rPr lang="en-US" sz="3200" dirty="0"/>
              <a:t>The “ask” and entry point</a:t>
            </a:r>
          </a:p>
          <a:p>
            <a:r>
              <a:rPr lang="en-US" sz="3200" dirty="0"/>
              <a:t>The bucket that is never full</a:t>
            </a:r>
          </a:p>
          <a:p>
            <a:pPr marL="0" indent="0">
              <a:buNone/>
            </a:pPr>
            <a:endParaRPr lang="en-US" sz="3200" dirty="0"/>
          </a:p>
        </p:txBody>
      </p:sp>
    </p:spTree>
    <p:extLst>
      <p:ext uri="{BB962C8B-B14F-4D97-AF65-F5344CB8AC3E}">
        <p14:creationId xmlns:p14="http://schemas.microsoft.com/office/powerpoint/2010/main" val="3056923155"/>
      </p:ext>
    </p:extLst>
  </p:cSld>
  <p:clrMapOvr>
    <a:masterClrMapping/>
  </p:clrMapOvr>
</p:sld>
</file>

<file path=ppt/theme/theme1.xml><?xml version="1.0" encoding="utf-8"?>
<a:theme xmlns:a="http://schemas.openxmlformats.org/drawingml/2006/main" name="Office Theme">
  <a:themeElements>
    <a:clrScheme name="CEC BRAND COLORS">
      <a:dk1>
        <a:sysClr val="windowText" lastClr="000000"/>
      </a:dk1>
      <a:lt1>
        <a:sysClr val="window" lastClr="FFFFFF"/>
      </a:lt1>
      <a:dk2>
        <a:srgbClr val="04305C"/>
      </a:dk2>
      <a:lt2>
        <a:srgbClr val="EFEFEF"/>
      </a:lt2>
      <a:accent1>
        <a:srgbClr val="04305C"/>
      </a:accent1>
      <a:accent2>
        <a:srgbClr val="00539B"/>
      </a:accent2>
      <a:accent3>
        <a:srgbClr val="BF311A"/>
      </a:accent3>
      <a:accent4>
        <a:srgbClr val="5EA157"/>
      </a:accent4>
      <a:accent5>
        <a:srgbClr val="EA7229"/>
      </a:accent5>
      <a:accent6>
        <a:srgbClr val="995FA3"/>
      </a:accent6>
      <a:hlink>
        <a:srgbClr val="00539B"/>
      </a:hlink>
      <a:folHlink>
        <a:srgbClr val="04305C"/>
      </a:folHlink>
    </a:clrScheme>
    <a:fontScheme name="CEC BRAND">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77FCBF9BB59348B8D65BA922C1F98B" ma:contentTypeVersion="18" ma:contentTypeDescription="Create a new document." ma:contentTypeScope="" ma:versionID="34bfe30aa123d13d2d2a3359c0f324ff">
  <xsd:schema xmlns:xsd="http://www.w3.org/2001/XMLSchema" xmlns:xs="http://www.w3.org/2001/XMLSchema" xmlns:p="http://schemas.microsoft.com/office/2006/metadata/properties" xmlns:ns2="55d90b30-3abf-45d6-a953-62c750a1e836" xmlns:ns3="a27e65b1-c2a8-44b8-81d9-7882bc18dec3" targetNamespace="http://schemas.microsoft.com/office/2006/metadata/properties" ma:root="true" ma:fieldsID="edd8ae9c7dbbdc40044d1699f611041d" ns2:_="" ns3:_="">
    <xsd:import namespace="55d90b30-3abf-45d6-a953-62c750a1e836"/>
    <xsd:import namespace="a27e65b1-c2a8-44b8-81d9-7882bc18de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90b30-3abf-45d6-a953-62c750a1e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9e0dcc-075b-4be2-a307-94eac9fb49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7e65b1-c2a8-44b8-81d9-7882bc18de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45d29f-fb3e-4a65-81b0-fe23f878fada}" ma:internalName="TaxCatchAll" ma:showField="CatchAllData" ma:web="a27e65b1-c2a8-44b8-81d9-7882bc18d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046139-ECEC-49AC-8C71-A39F6BEB7D6C}">
  <ds:schemaRefs>
    <ds:schemaRef ds:uri="55d90b30-3abf-45d6-a953-62c750a1e836"/>
    <ds:schemaRef ds:uri="a27e65b1-c2a8-44b8-81d9-7882bc18de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9D6607-3EBA-42A7-B70B-45FFD18317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433</TotalTime>
  <Words>1871</Words>
  <Application>Microsoft Office PowerPoint</Application>
  <PresentationFormat>Widescreen</PresentationFormat>
  <Paragraphs>280</Paragraphs>
  <Slides>45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Arial</vt:lpstr>
      <vt:lpstr>Arimo</vt:lpstr>
      <vt:lpstr>Calibri</vt:lpstr>
      <vt:lpstr>Cochocib Script Latin Pro</vt:lpstr>
      <vt:lpstr>Heebo</vt:lpstr>
      <vt:lpstr>Heebo ExtraBold</vt:lpstr>
      <vt:lpstr>Heebo Medium</vt:lpstr>
      <vt:lpstr>HK Grotesk Bold</vt:lpstr>
      <vt:lpstr>HK Grotesk Light</vt:lpstr>
      <vt:lpstr>Office Theme</vt:lpstr>
      <vt:lpstr>1_Office Theme</vt:lpstr>
      <vt:lpstr>Navigating the New Rules  &amp; Harsh Realities of MEMBER ENGAGEMENT </vt:lpstr>
      <vt:lpstr>PowerPoint Presentation</vt:lpstr>
      <vt:lpstr>PowerPoint Presentation</vt:lpstr>
      <vt:lpstr>Member Engagement</vt:lpstr>
      <vt:lpstr>What Does  Engagement Mean?</vt:lpstr>
      <vt:lpstr>Sincere &amp; Vibrant  Engagement</vt:lpstr>
      <vt:lpstr>Your  Definition of ENGAGEMENT</vt:lpstr>
      <vt:lpstr>The Art &amp; Science of Engagement</vt:lpstr>
      <vt:lpstr>Engagement is Sales</vt:lpstr>
      <vt:lpstr>PowerPoint Presentation</vt:lpstr>
      <vt:lpstr>Who Are Your Members?</vt:lpstr>
      <vt:lpstr>PowerPoint Presentation</vt:lpstr>
      <vt:lpstr>How to Engage  Your Member  of 2030</vt:lpstr>
      <vt:lpstr>The Generational Spectrum</vt:lpstr>
      <vt:lpstr>Looking Ahead</vt:lpstr>
      <vt:lpstr>PowerPoint Presentation</vt:lpstr>
      <vt:lpstr>Who Are Your Members NOW?</vt:lpstr>
      <vt:lpstr>PowerPoint Presentation</vt:lpstr>
      <vt:lpstr>PowerPoint Presentation</vt:lpstr>
      <vt:lpstr>The work to engage your members must  be an ONGOING commitment.</vt:lpstr>
      <vt:lpstr>What Do Your  Members Want?</vt:lpstr>
      <vt:lpstr>PowerPoint Presentation</vt:lpstr>
      <vt:lpstr>The 5 Relationship “Love Languages”</vt:lpstr>
      <vt:lpstr>PowerPoint Presentation</vt:lpstr>
      <vt:lpstr>PowerPoint Presentation</vt:lpstr>
      <vt:lpstr>CEC Crowd Sourcing</vt:lpstr>
      <vt:lpstr>Evolve Your Value Proposition</vt:lpstr>
      <vt:lpstr>How Do You Know What They Want?</vt:lpstr>
      <vt:lpstr>What Does  Engagement Look Like?</vt:lpstr>
      <vt:lpstr>What Does Engagement Look Like?</vt:lpstr>
      <vt:lpstr>Ask SINCERELY.</vt:lpstr>
      <vt:lpstr>PowerPoint Presentation</vt:lpstr>
      <vt:lpstr>Points of Entry</vt:lpstr>
      <vt:lpstr>Points of Entry</vt:lpstr>
      <vt:lpstr>EVERY  article, webinar,  tweet, event,  post, page,  seminar, email, speech... </vt:lpstr>
      <vt:lpstr>Engagement is a Journey</vt:lpstr>
      <vt:lpstr>Sincere &amp; Sustained Engagement</vt:lpstr>
      <vt:lpstr>Sincere &amp; Vibrant Engagement</vt:lpstr>
      <vt:lpstr>Invite, Spotlight, Thank</vt:lpstr>
      <vt:lpstr>How to keep them engaged.</vt:lpstr>
      <vt:lpstr>Often and easy.</vt:lpstr>
      <vt:lpstr>PowerPoint Presentation</vt:lpstr>
      <vt:lpstr>Meet  them  where  THEY ARE!</vt:lpstr>
      <vt:lpstr>Engagement is a relationship not a transaction!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Lara Fahey</dc:creator>
  <cp:lastModifiedBy>Elisa Pratt</cp:lastModifiedBy>
  <cp:revision>18</cp:revision>
  <dcterms:created xsi:type="dcterms:W3CDTF">2023-09-25T02:09:25Z</dcterms:created>
  <dcterms:modified xsi:type="dcterms:W3CDTF">2024-07-22T21:14:12Z</dcterms:modified>
</cp:coreProperties>
</file>