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handoutMasterIdLst>
    <p:handoutMasterId r:id="rId18"/>
  </p:handoutMasterIdLst>
  <p:sldIdLst>
    <p:sldId id="257" r:id="rId4"/>
    <p:sldId id="258" r:id="rId5"/>
    <p:sldId id="261" r:id="rId6"/>
    <p:sldId id="264" r:id="rId7"/>
    <p:sldId id="265" r:id="rId8"/>
    <p:sldId id="266" r:id="rId9"/>
    <p:sldId id="267" r:id="rId10"/>
    <p:sldId id="268" r:id="rId11"/>
    <p:sldId id="269" r:id="rId12"/>
    <p:sldId id="270" r:id="rId13"/>
    <p:sldId id="271" r:id="rId14"/>
    <p:sldId id="272" r:id="rId15"/>
    <p:sldId id="273" r:id="rId16"/>
    <p:sldId id="26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F49592-E99D-19F0-D218-B342430CFC43}" v="188" dt="2024-07-23T18:03:20.9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1.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63CE51-0000-9571-D6A3-BA5C10A9DA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B9DD31BB-34CE-4421-0392-F156F753E2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8FEF57B-1DCF-4B76-426C-0553029A26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23520D-907A-481A-8942-7BFA971793AF}" type="slidenum">
              <a:rPr lang="en-US" smtClean="0"/>
              <a:t>‹#›</a:t>
            </a:fld>
            <a:endParaRPr lang="en-US"/>
          </a:p>
        </p:txBody>
      </p:sp>
      <p:sp>
        <p:nvSpPr>
          <p:cNvPr id="6" name="Date Placeholder 5">
            <a:extLst>
              <a:ext uri="{FF2B5EF4-FFF2-40B4-BE49-F238E27FC236}">
                <a16:creationId xmlns:a16="http://schemas.microsoft.com/office/drawing/2014/main" id="{42A0E37E-F1A2-2A4D-944E-E152D9F414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2BBD16-0C02-45EF-B4CB-D597E10E2EC2}" type="datetimeFigureOut">
              <a:rPr lang="en-US" smtClean="0"/>
              <a:t>7/31/2024</a:t>
            </a:fld>
            <a:endParaRPr lang="en-US"/>
          </a:p>
        </p:txBody>
      </p:sp>
    </p:spTree>
    <p:extLst>
      <p:ext uri="{BB962C8B-B14F-4D97-AF65-F5344CB8AC3E}">
        <p14:creationId xmlns:p14="http://schemas.microsoft.com/office/powerpoint/2010/main" val="342226228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313EA9-6BE5-7444-2779-DA1DB222184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Tree>
    <p:extLst>
      <p:ext uri="{BB962C8B-B14F-4D97-AF65-F5344CB8AC3E}">
        <p14:creationId xmlns:p14="http://schemas.microsoft.com/office/powerpoint/2010/main" val="2769322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81548E-DE1C-A604-E634-21F07114F5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7AE01C6F-032B-9C16-EB33-47F6FCBB94ED}"/>
              </a:ext>
            </a:extLst>
          </p:cNvPr>
          <p:cNvSpPr>
            <a:spLocks noGrp="1"/>
          </p:cNvSpPr>
          <p:nvPr>
            <p:ph type="title"/>
          </p:nvPr>
        </p:nvSpPr>
        <p:spPr>
          <a:xfrm>
            <a:off x="5033639" y="1473692"/>
            <a:ext cx="6917569" cy="300065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9DD72B1-6F1B-36D3-05BF-072DB02036A7}"/>
              </a:ext>
            </a:extLst>
          </p:cNvPr>
          <p:cNvSpPr>
            <a:spLocks noGrp="1"/>
          </p:cNvSpPr>
          <p:nvPr>
            <p:ph idx="1"/>
          </p:nvPr>
        </p:nvSpPr>
        <p:spPr>
          <a:xfrm>
            <a:off x="5033638" y="4545368"/>
            <a:ext cx="6917569" cy="12428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738F5319-D318-FB84-1D64-CDB21BF00D3F}"/>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dirty="0"/>
          </a:p>
        </p:txBody>
      </p:sp>
    </p:spTree>
    <p:extLst>
      <p:ext uri="{BB962C8B-B14F-4D97-AF65-F5344CB8AC3E}">
        <p14:creationId xmlns:p14="http://schemas.microsoft.com/office/powerpoint/2010/main" val="386664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FEE446-DE06-B3A9-B6DD-54C4B56EC0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6FA17902-E6BD-F1C0-5822-E3DCCA55F915}"/>
              </a:ext>
            </a:extLst>
          </p:cNvPr>
          <p:cNvSpPr>
            <a:spLocks noGrp="1"/>
          </p:cNvSpPr>
          <p:nvPr>
            <p:ph type="title"/>
          </p:nvPr>
        </p:nvSpPr>
        <p:spPr>
          <a:xfrm>
            <a:off x="838200" y="1270647"/>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00A2204-DE87-AFCD-BB59-44103A6EF531}"/>
              </a:ext>
            </a:extLst>
          </p:cNvPr>
          <p:cNvSpPr>
            <a:spLocks noGrp="1"/>
          </p:cNvSpPr>
          <p:nvPr>
            <p:ph sz="half" idx="1"/>
          </p:nvPr>
        </p:nvSpPr>
        <p:spPr>
          <a:xfrm>
            <a:off x="838200" y="2663301"/>
            <a:ext cx="5181600" cy="32137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1696C3E-540E-0CC3-C3FC-E5DA2105D30F}"/>
              </a:ext>
            </a:extLst>
          </p:cNvPr>
          <p:cNvSpPr>
            <a:spLocks noGrp="1"/>
          </p:cNvSpPr>
          <p:nvPr>
            <p:ph sz="half" idx="2"/>
          </p:nvPr>
        </p:nvSpPr>
        <p:spPr>
          <a:xfrm>
            <a:off x="6172200" y="2663301"/>
            <a:ext cx="5181600" cy="32137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a:extLst>
              <a:ext uri="{FF2B5EF4-FFF2-40B4-BE49-F238E27FC236}">
                <a16:creationId xmlns:a16="http://schemas.microsoft.com/office/drawing/2014/main" id="{59E75A34-3B5C-21F0-7A96-AC15625A7300}"/>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dirty="0"/>
          </a:p>
        </p:txBody>
      </p:sp>
    </p:spTree>
    <p:extLst>
      <p:ext uri="{BB962C8B-B14F-4D97-AF65-F5344CB8AC3E}">
        <p14:creationId xmlns:p14="http://schemas.microsoft.com/office/powerpoint/2010/main" val="656716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FEE446-DE06-B3A9-B6DD-54C4B56EC0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6FA17902-E6BD-F1C0-5822-E3DCCA55F915}"/>
              </a:ext>
            </a:extLst>
          </p:cNvPr>
          <p:cNvSpPr>
            <a:spLocks noGrp="1"/>
          </p:cNvSpPr>
          <p:nvPr>
            <p:ph type="title"/>
          </p:nvPr>
        </p:nvSpPr>
        <p:spPr>
          <a:xfrm>
            <a:off x="838200" y="1270647"/>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00A2204-DE87-AFCD-BB59-44103A6EF531}"/>
              </a:ext>
            </a:extLst>
          </p:cNvPr>
          <p:cNvSpPr>
            <a:spLocks noGrp="1"/>
          </p:cNvSpPr>
          <p:nvPr>
            <p:ph sz="half" idx="1"/>
          </p:nvPr>
        </p:nvSpPr>
        <p:spPr>
          <a:xfrm>
            <a:off x="838199" y="2663301"/>
            <a:ext cx="10515599" cy="32137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a:extLst>
              <a:ext uri="{FF2B5EF4-FFF2-40B4-BE49-F238E27FC236}">
                <a16:creationId xmlns:a16="http://schemas.microsoft.com/office/drawing/2014/main" id="{A19DC602-9993-51FC-40ED-E8B0F2776CF3}"/>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dirty="0"/>
          </a:p>
        </p:txBody>
      </p:sp>
    </p:spTree>
    <p:extLst>
      <p:ext uri="{BB962C8B-B14F-4D97-AF65-F5344CB8AC3E}">
        <p14:creationId xmlns:p14="http://schemas.microsoft.com/office/powerpoint/2010/main" val="680084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FEE446-DE06-B3A9-B6DD-54C4B56EC0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3" name="Content Placeholder 2">
            <a:extLst>
              <a:ext uri="{FF2B5EF4-FFF2-40B4-BE49-F238E27FC236}">
                <a16:creationId xmlns:a16="http://schemas.microsoft.com/office/drawing/2014/main" id="{400A2204-DE87-AFCD-BB59-44103A6EF531}"/>
              </a:ext>
            </a:extLst>
          </p:cNvPr>
          <p:cNvSpPr>
            <a:spLocks noGrp="1"/>
          </p:cNvSpPr>
          <p:nvPr>
            <p:ph sz="half" idx="1"/>
          </p:nvPr>
        </p:nvSpPr>
        <p:spPr>
          <a:xfrm>
            <a:off x="838200" y="1367161"/>
            <a:ext cx="10569606" cy="45098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a:extLst>
              <a:ext uri="{FF2B5EF4-FFF2-40B4-BE49-F238E27FC236}">
                <a16:creationId xmlns:a16="http://schemas.microsoft.com/office/drawing/2014/main" id="{FA0D0CE2-4A9D-10E1-D848-F7D9B5F4614E}"/>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dirty="0"/>
          </a:p>
        </p:txBody>
      </p:sp>
    </p:spTree>
    <p:extLst>
      <p:ext uri="{BB962C8B-B14F-4D97-AF65-F5344CB8AC3E}">
        <p14:creationId xmlns:p14="http://schemas.microsoft.com/office/powerpoint/2010/main" val="3817157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389453-54D4-33BD-EAFC-A71120AB3A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8B7B3059-24B8-65AD-67DA-3C36FF8500ED}"/>
              </a:ext>
            </a:extLst>
          </p:cNvPr>
          <p:cNvSpPr>
            <a:spLocks noGrp="1"/>
          </p:cNvSpPr>
          <p:nvPr>
            <p:ph type="title"/>
          </p:nvPr>
        </p:nvSpPr>
        <p:spPr>
          <a:xfrm>
            <a:off x="839788" y="1313894"/>
            <a:ext cx="3932237" cy="1367161"/>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DC754EE5-C348-0479-09ED-522F5142E955}"/>
              </a:ext>
            </a:extLst>
          </p:cNvPr>
          <p:cNvSpPr>
            <a:spLocks noGrp="1"/>
          </p:cNvSpPr>
          <p:nvPr>
            <p:ph idx="1"/>
          </p:nvPr>
        </p:nvSpPr>
        <p:spPr>
          <a:xfrm>
            <a:off x="5183188" y="1313894"/>
            <a:ext cx="6172200" cy="45471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07E699F-68AA-7902-6305-490097961DCF}"/>
              </a:ext>
            </a:extLst>
          </p:cNvPr>
          <p:cNvSpPr>
            <a:spLocks noGrp="1"/>
          </p:cNvSpPr>
          <p:nvPr>
            <p:ph type="body" sz="half" idx="2"/>
          </p:nvPr>
        </p:nvSpPr>
        <p:spPr>
          <a:xfrm>
            <a:off x="839788" y="2743200"/>
            <a:ext cx="3932237" cy="31257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TextBox 6">
            <a:extLst>
              <a:ext uri="{FF2B5EF4-FFF2-40B4-BE49-F238E27FC236}">
                <a16:creationId xmlns:a16="http://schemas.microsoft.com/office/drawing/2014/main" id="{80C5C63D-E9C4-8FF2-7DC0-ADBEFF3842E6}"/>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dirty="0"/>
          </a:p>
        </p:txBody>
      </p:sp>
    </p:spTree>
    <p:extLst>
      <p:ext uri="{BB962C8B-B14F-4D97-AF65-F5344CB8AC3E}">
        <p14:creationId xmlns:p14="http://schemas.microsoft.com/office/powerpoint/2010/main" val="212842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DEBF0D-BBA8-1048-C0EA-4A883E51A7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3" name="Picture Placeholder 2">
            <a:extLst>
              <a:ext uri="{FF2B5EF4-FFF2-40B4-BE49-F238E27FC236}">
                <a16:creationId xmlns:a16="http://schemas.microsoft.com/office/drawing/2014/main" id="{41773D23-EF8E-6E0D-28ED-9C6B1CF035CA}"/>
              </a:ext>
            </a:extLst>
          </p:cNvPr>
          <p:cNvSpPr>
            <a:spLocks noGrp="1"/>
          </p:cNvSpPr>
          <p:nvPr>
            <p:ph type="pic" idx="1"/>
          </p:nvPr>
        </p:nvSpPr>
        <p:spPr>
          <a:xfrm>
            <a:off x="5183188" y="1313894"/>
            <a:ext cx="6172200" cy="45471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Title 1">
            <a:extLst>
              <a:ext uri="{FF2B5EF4-FFF2-40B4-BE49-F238E27FC236}">
                <a16:creationId xmlns:a16="http://schemas.microsoft.com/office/drawing/2014/main" id="{3EE7121A-7C62-63D6-4583-0AA1DA37D023}"/>
              </a:ext>
            </a:extLst>
          </p:cNvPr>
          <p:cNvSpPr>
            <a:spLocks noGrp="1"/>
          </p:cNvSpPr>
          <p:nvPr>
            <p:ph type="title"/>
          </p:nvPr>
        </p:nvSpPr>
        <p:spPr>
          <a:xfrm>
            <a:off x="839788" y="1313894"/>
            <a:ext cx="3932237" cy="1367161"/>
          </a:xfrm>
        </p:spPr>
        <p:txBody>
          <a:bodyPr anchor="b"/>
          <a:lstStyle>
            <a:lvl1pPr>
              <a:defRPr sz="3200"/>
            </a:lvl1pPr>
          </a:lstStyle>
          <a:p>
            <a:r>
              <a:rPr lang="en-US" dirty="0"/>
              <a:t>Click to edit Master title style</a:t>
            </a:r>
          </a:p>
        </p:txBody>
      </p:sp>
      <p:sp>
        <p:nvSpPr>
          <p:cNvPr id="7" name="Text Placeholder 3">
            <a:extLst>
              <a:ext uri="{FF2B5EF4-FFF2-40B4-BE49-F238E27FC236}">
                <a16:creationId xmlns:a16="http://schemas.microsoft.com/office/drawing/2014/main" id="{1128B7B0-3161-5069-E144-759EC0CBD4FE}"/>
              </a:ext>
            </a:extLst>
          </p:cNvPr>
          <p:cNvSpPr>
            <a:spLocks noGrp="1"/>
          </p:cNvSpPr>
          <p:nvPr>
            <p:ph type="body" sz="half" idx="2"/>
          </p:nvPr>
        </p:nvSpPr>
        <p:spPr>
          <a:xfrm>
            <a:off x="839788" y="2743200"/>
            <a:ext cx="3932237" cy="31257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TextBox 9">
            <a:extLst>
              <a:ext uri="{FF2B5EF4-FFF2-40B4-BE49-F238E27FC236}">
                <a16:creationId xmlns:a16="http://schemas.microsoft.com/office/drawing/2014/main" id="{D2223117-573F-6200-37A0-C9E601C6F8C7}"/>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dirty="0"/>
          </a:p>
        </p:txBody>
      </p:sp>
    </p:spTree>
    <p:extLst>
      <p:ext uri="{BB962C8B-B14F-4D97-AF65-F5344CB8AC3E}">
        <p14:creationId xmlns:p14="http://schemas.microsoft.com/office/powerpoint/2010/main" val="4050480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E32410-EA5C-E2AD-6712-4EF1E1ABC4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1" name="TextBox 10">
            <a:extLst>
              <a:ext uri="{FF2B5EF4-FFF2-40B4-BE49-F238E27FC236}">
                <a16:creationId xmlns:a16="http://schemas.microsoft.com/office/drawing/2014/main" id="{4CAC70F8-B07F-F404-42A6-C00315AE4A7D}"/>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dirty="0"/>
          </a:p>
        </p:txBody>
      </p:sp>
    </p:spTree>
    <p:extLst>
      <p:ext uri="{BB962C8B-B14F-4D97-AF65-F5344CB8AC3E}">
        <p14:creationId xmlns:p14="http://schemas.microsoft.com/office/powerpoint/2010/main" val="331164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5AD7B7-D22E-F594-39FC-F5D2A71CE8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5EF035-98D6-C433-64B6-5C69EBAA1E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2776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9" r:id="rId4"/>
    <p:sldLayoutId id="2147483658" r:id="rId5"/>
    <p:sldLayoutId id="2147483656" r:id="rId6"/>
    <p:sldLayoutId id="2147483657" r:id="rId7"/>
    <p:sldLayoutId id="214748365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805027-0251-F5BD-689C-2F625358D110}"/>
              </a:ext>
            </a:extLst>
          </p:cNvPr>
          <p:cNvSpPr>
            <a:spLocks noGrp="1"/>
          </p:cNvSpPr>
          <p:nvPr>
            <p:ph type="title"/>
          </p:nvPr>
        </p:nvSpPr>
        <p:spPr>
          <a:xfrm>
            <a:off x="5069150" y="1473692"/>
            <a:ext cx="6882058" cy="3000653"/>
          </a:xfrm>
        </p:spPr>
        <p:txBody>
          <a:bodyPr/>
          <a:lstStyle/>
          <a:p>
            <a:pPr algn="ctr">
              <a:spcBef>
                <a:spcPts val="0"/>
              </a:spcBef>
            </a:pPr>
            <a:r>
              <a:rPr lang="en-US" dirty="0">
                <a:latin typeface="Heebo ExtraBold"/>
                <a:cs typeface="Segoe UI"/>
              </a:rPr>
              <a:t>Leadership Institute:</a:t>
            </a:r>
          </a:p>
          <a:p>
            <a:pPr algn="ctr">
              <a:spcBef>
                <a:spcPts val="0"/>
              </a:spcBef>
            </a:pPr>
            <a:r>
              <a:rPr lang="en-US" dirty="0">
                <a:latin typeface="Heebo ExtraBold"/>
                <a:cs typeface="Segoe UI"/>
              </a:rPr>
              <a:t>Unit/Division-Level Policy and Advocacy</a:t>
            </a:r>
            <a:endParaRPr lang="en-US" dirty="0">
              <a:latin typeface="Heebo ExtraBold"/>
            </a:endParaRPr>
          </a:p>
        </p:txBody>
      </p:sp>
      <p:sp>
        <p:nvSpPr>
          <p:cNvPr id="9" name="Content Placeholder 8">
            <a:extLst>
              <a:ext uri="{FF2B5EF4-FFF2-40B4-BE49-F238E27FC236}">
                <a16:creationId xmlns:a16="http://schemas.microsoft.com/office/drawing/2014/main" id="{7608FB17-FE12-1110-0FC5-2B88F1CC4015}"/>
              </a:ext>
            </a:extLst>
          </p:cNvPr>
          <p:cNvSpPr>
            <a:spLocks noGrp="1"/>
          </p:cNvSpPr>
          <p:nvPr>
            <p:ph idx="1"/>
          </p:nvPr>
        </p:nvSpPr>
        <p:spPr>
          <a:xfrm>
            <a:off x="5069149" y="4545368"/>
            <a:ext cx="6882058" cy="1242874"/>
          </a:xfrm>
        </p:spPr>
        <p:txBody>
          <a:bodyPr vert="horz" lIns="91440" tIns="45720" rIns="91440" bIns="45720" rtlCol="0" anchor="t">
            <a:normAutofit/>
          </a:bodyPr>
          <a:lstStyle/>
          <a:p>
            <a:pPr marL="0" indent="0" algn="ctr">
              <a:spcBef>
                <a:spcPts val="0"/>
              </a:spcBef>
              <a:buNone/>
            </a:pPr>
            <a:r>
              <a:rPr lang="en-US" sz="2400" dirty="0">
                <a:latin typeface="Segoe UI"/>
                <a:cs typeface="Segoe UI"/>
              </a:rPr>
              <a:t>Kuna </a:t>
            </a:r>
            <a:r>
              <a:rPr lang="en-US" sz="2400" dirty="0" err="1">
                <a:latin typeface="Segoe UI"/>
                <a:cs typeface="Segoe UI"/>
              </a:rPr>
              <a:t>Tavalin</a:t>
            </a:r>
          </a:p>
          <a:p>
            <a:pPr marL="0" indent="0" algn="ctr">
              <a:spcBef>
                <a:spcPts val="0"/>
              </a:spcBef>
              <a:buNone/>
            </a:pPr>
            <a:r>
              <a:rPr lang="en-US" sz="2400" dirty="0">
                <a:latin typeface="Segoe UI"/>
                <a:cs typeface="Segoe UI"/>
              </a:rPr>
              <a:t>Senior Policy and Advocacy Advisor</a:t>
            </a:r>
          </a:p>
          <a:p>
            <a:pPr marL="0" indent="0" algn="ctr">
              <a:spcBef>
                <a:spcPts val="0"/>
              </a:spcBef>
              <a:buNone/>
            </a:pPr>
            <a:r>
              <a:rPr lang="en-US" sz="2400" dirty="0">
                <a:latin typeface="Segoe UI"/>
                <a:cs typeface="Segoe UI"/>
              </a:rPr>
              <a:t>Council for Exceptional Children</a:t>
            </a:r>
            <a:endParaRPr lang="en-US" dirty="0"/>
          </a:p>
        </p:txBody>
      </p:sp>
    </p:spTree>
    <p:extLst>
      <p:ext uri="{BB962C8B-B14F-4D97-AF65-F5344CB8AC3E}">
        <p14:creationId xmlns:p14="http://schemas.microsoft.com/office/powerpoint/2010/main" val="4123404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DC3C-C469-FECB-BA6F-72FA6BEFB8CD}"/>
              </a:ext>
            </a:extLst>
          </p:cNvPr>
          <p:cNvSpPr>
            <a:spLocks noGrp="1"/>
          </p:cNvSpPr>
          <p:nvPr>
            <p:ph type="title"/>
          </p:nvPr>
        </p:nvSpPr>
        <p:spPr/>
        <p:txBody>
          <a:bodyPr>
            <a:normAutofit/>
          </a:bodyPr>
          <a:lstStyle/>
          <a:p>
            <a:r>
              <a:rPr lang="en-US" dirty="0">
                <a:ea typeface="+mj-lt"/>
                <a:cs typeface="+mj-lt"/>
              </a:rPr>
              <a:t>DCDT Hill Visits</a:t>
            </a:r>
            <a:endParaRPr lang="en-US" dirty="0"/>
          </a:p>
        </p:txBody>
      </p:sp>
      <p:pic>
        <p:nvPicPr>
          <p:cNvPr id="4" name="Content Placeholder 3" descr="A person and person taking a selfie&#10;&#10;Description automatically generated">
            <a:extLst>
              <a:ext uri="{FF2B5EF4-FFF2-40B4-BE49-F238E27FC236}">
                <a16:creationId xmlns:a16="http://schemas.microsoft.com/office/drawing/2014/main" id="{E351050E-3238-D02B-C807-CF3B23252B9B}"/>
              </a:ext>
            </a:extLst>
          </p:cNvPr>
          <p:cNvPicPr>
            <a:picLocks noGrp="1" noChangeAspect="1"/>
          </p:cNvPicPr>
          <p:nvPr>
            <p:ph sz="half" idx="1"/>
          </p:nvPr>
        </p:nvPicPr>
        <p:blipFill>
          <a:blip r:embed="rId2"/>
          <a:stretch>
            <a:fillRect/>
          </a:stretch>
        </p:blipFill>
        <p:spPr>
          <a:xfrm>
            <a:off x="6978412" y="2601921"/>
            <a:ext cx="3789076" cy="3213717"/>
          </a:xfrm>
        </p:spPr>
      </p:pic>
      <p:sp>
        <p:nvSpPr>
          <p:cNvPr id="5" name="TextBox 4">
            <a:extLst>
              <a:ext uri="{FF2B5EF4-FFF2-40B4-BE49-F238E27FC236}">
                <a16:creationId xmlns:a16="http://schemas.microsoft.com/office/drawing/2014/main" id="{14056388-377E-3B6F-12A2-E4441E689280}"/>
              </a:ext>
            </a:extLst>
          </p:cNvPr>
          <p:cNvSpPr txBox="1"/>
          <p:nvPr/>
        </p:nvSpPr>
        <p:spPr>
          <a:xfrm>
            <a:off x="899777" y="2609355"/>
            <a:ext cx="5168723"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Heebo"/>
                <a:cs typeface="Segoe UI"/>
              </a:rPr>
              <a:t>“It was great meeting you, I really enjoyed the conversation and appreciate the opportunity to have you and DCDT as a resource!”</a:t>
            </a:r>
          </a:p>
          <a:p>
            <a:r>
              <a:rPr lang="en-US" dirty="0">
                <a:latin typeface="Heebo"/>
                <a:cs typeface="Segoe UI"/>
              </a:rPr>
              <a:t>-Disability Policy Advisor</a:t>
            </a:r>
          </a:p>
          <a:p>
            <a:endParaRPr lang="en-US" dirty="0">
              <a:latin typeface="Heebo"/>
              <a:cs typeface="Segoe UI"/>
            </a:endParaRPr>
          </a:p>
          <a:p>
            <a:r>
              <a:rPr lang="en-US" dirty="0">
                <a:latin typeface="Heebo"/>
                <a:cs typeface="Segoe UI"/>
              </a:rPr>
              <a:t>“The Capitol Hill visit represented the culmination of several months of intensive activity and preparation from members on the topic of transitioning from subminimum wages to CIE.”</a:t>
            </a:r>
          </a:p>
          <a:p>
            <a:r>
              <a:rPr lang="en-US" dirty="0">
                <a:latin typeface="Heebo"/>
                <a:cs typeface="Segoe UI"/>
              </a:rPr>
              <a:t>-DCDT CAN Coordinator Dr. Joshua Taylor</a:t>
            </a:r>
            <a:endParaRPr lang="en-US" dirty="0">
              <a:latin typeface="Heebo"/>
              <a:cs typeface="Heebo"/>
            </a:endParaRPr>
          </a:p>
        </p:txBody>
      </p:sp>
    </p:spTree>
    <p:extLst>
      <p:ext uri="{BB962C8B-B14F-4D97-AF65-F5344CB8AC3E}">
        <p14:creationId xmlns:p14="http://schemas.microsoft.com/office/powerpoint/2010/main" val="252390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8D05F-08C8-2E19-78CC-0C4424D7BAD9}"/>
              </a:ext>
            </a:extLst>
          </p:cNvPr>
          <p:cNvSpPr>
            <a:spLocks noGrp="1"/>
          </p:cNvSpPr>
          <p:nvPr>
            <p:ph type="title"/>
          </p:nvPr>
        </p:nvSpPr>
        <p:spPr/>
        <p:txBody>
          <a:bodyPr/>
          <a:lstStyle/>
          <a:p>
            <a:r>
              <a:rPr lang="en-US" dirty="0">
                <a:cs typeface="Heebo ExtraBold"/>
              </a:rPr>
              <a:t>Example: Private Action Alert: Arizona State Legislature</a:t>
            </a:r>
            <a:endParaRPr lang="en-US" dirty="0"/>
          </a:p>
        </p:txBody>
      </p:sp>
      <p:sp>
        <p:nvSpPr>
          <p:cNvPr id="3" name="Content Placeholder 2">
            <a:extLst>
              <a:ext uri="{FF2B5EF4-FFF2-40B4-BE49-F238E27FC236}">
                <a16:creationId xmlns:a16="http://schemas.microsoft.com/office/drawing/2014/main" id="{C0365467-5D23-FBF5-D405-E6DFC10A1603}"/>
              </a:ext>
            </a:extLst>
          </p:cNvPr>
          <p:cNvSpPr>
            <a:spLocks noGrp="1"/>
          </p:cNvSpPr>
          <p:nvPr>
            <p:ph sz="half" idx="1"/>
          </p:nvPr>
        </p:nvSpPr>
        <p:spPr/>
        <p:txBody>
          <a:bodyPr vert="horz" lIns="91440" tIns="45720" rIns="91440" bIns="45720" rtlCol="0" anchor="t">
            <a:normAutofit fontScale="77500" lnSpcReduction="20000"/>
          </a:bodyPr>
          <a:lstStyle/>
          <a:p>
            <a:r>
              <a:rPr lang="en-US" dirty="0">
                <a:cs typeface="Heebo"/>
              </a:rPr>
              <a:t>Arizona legislature had opportunity to improve state financing of special education</a:t>
            </a:r>
          </a:p>
          <a:p>
            <a:r>
              <a:rPr lang="en-US" dirty="0">
                <a:cs typeface="Heebo"/>
              </a:rPr>
              <a:t>Arizona CAN Coordinator requested call to discuss strategy</a:t>
            </a:r>
          </a:p>
          <a:p>
            <a:r>
              <a:rPr lang="en-US" dirty="0">
                <a:cs typeface="Heebo"/>
              </a:rPr>
              <a:t>Co-wrote letter and uploaded to Action Alert platform</a:t>
            </a:r>
          </a:p>
          <a:p>
            <a:r>
              <a:rPr lang="en-US" dirty="0">
                <a:cs typeface="Heebo"/>
              </a:rPr>
              <a:t>Target: Arizona lawmakers</a:t>
            </a:r>
          </a:p>
          <a:p>
            <a:r>
              <a:rPr lang="en-US" dirty="0">
                <a:cs typeface="Heebo"/>
              </a:rPr>
              <a:t>Only recipients of link could go to alert</a:t>
            </a:r>
          </a:p>
          <a:p>
            <a:r>
              <a:rPr lang="en-US" dirty="0">
                <a:cs typeface="Heebo"/>
              </a:rPr>
              <a:t>Arizona CAN Coordinator shared with robust network</a:t>
            </a:r>
          </a:p>
          <a:p>
            <a:r>
              <a:rPr lang="en-US" dirty="0">
                <a:cs typeface="Heebo"/>
              </a:rPr>
              <a:t>354 contacts made </a:t>
            </a:r>
          </a:p>
          <a:p>
            <a:r>
              <a:rPr lang="en-US" dirty="0">
                <a:cs typeface="Heebo"/>
              </a:rPr>
              <a:t>Outcome: adoption of legislative effort</a:t>
            </a:r>
            <a:endParaRPr lang="en-US" dirty="0"/>
          </a:p>
        </p:txBody>
      </p:sp>
    </p:spTree>
    <p:extLst>
      <p:ext uri="{BB962C8B-B14F-4D97-AF65-F5344CB8AC3E}">
        <p14:creationId xmlns:p14="http://schemas.microsoft.com/office/powerpoint/2010/main" val="2918593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58218-66A4-7D08-6EFB-7CC46EB6575B}"/>
              </a:ext>
            </a:extLst>
          </p:cNvPr>
          <p:cNvSpPr>
            <a:spLocks noGrp="1"/>
          </p:cNvSpPr>
          <p:nvPr>
            <p:ph type="title"/>
          </p:nvPr>
        </p:nvSpPr>
        <p:spPr/>
        <p:txBody>
          <a:bodyPr/>
          <a:lstStyle/>
          <a:p>
            <a:r>
              <a:rPr lang="en-US" dirty="0">
                <a:cs typeface="Heebo ExtraBold"/>
              </a:rPr>
              <a:t>Excerpt of Private Action Alert: Arizona State Legislature</a:t>
            </a:r>
            <a:endParaRPr lang="en-US" dirty="0"/>
          </a:p>
        </p:txBody>
      </p:sp>
      <p:sp>
        <p:nvSpPr>
          <p:cNvPr id="3" name="Content Placeholder 2">
            <a:extLst>
              <a:ext uri="{FF2B5EF4-FFF2-40B4-BE49-F238E27FC236}">
                <a16:creationId xmlns:a16="http://schemas.microsoft.com/office/drawing/2014/main" id="{056CE9D2-9C82-F7B3-F8FA-F870AA210312}"/>
              </a:ext>
            </a:extLst>
          </p:cNvPr>
          <p:cNvSpPr>
            <a:spLocks noGrp="1"/>
          </p:cNvSpPr>
          <p:nvPr>
            <p:ph sz="half" idx="1"/>
          </p:nvPr>
        </p:nvSpPr>
        <p:spPr/>
        <p:txBody>
          <a:bodyPr vert="horz" lIns="91440" tIns="45720" rIns="91440" bIns="45720" rtlCol="0" anchor="t">
            <a:normAutofit fontScale="70000" lnSpcReduction="20000"/>
          </a:bodyPr>
          <a:lstStyle/>
          <a:p>
            <a:r>
              <a:rPr lang="en-US" dirty="0">
                <a:cs typeface="Heebo"/>
              </a:rPr>
              <a:t>As an educator dedicated to supporting the needs of all students, I graciously ask that you include $50 million to increase the Group B weight funding for our most prevalent and lowest funded special education categories and a $5 million appropriation for the Extraordinary Special Education Needs Fund.</a:t>
            </a:r>
          </a:p>
          <a:p>
            <a:endParaRPr lang="en-US" dirty="0">
              <a:cs typeface="Heebo"/>
            </a:endParaRPr>
          </a:p>
          <a:p>
            <a:r>
              <a:rPr lang="en-US" dirty="0">
                <a:cs typeface="Heebo"/>
              </a:rPr>
              <a:t>Group B weight funding received unanimous support in the past and is in critical need of your support again. The current model generates less than $20 for many special education categories although providing an appropriate education to eligible students cost districts tens of thousands of dollars. The Extraordinary Special Education Needs Fund was established for districts and charter schools to recuperate the uniquely high and unexpected costs associated with serving certain special education students, costs which can be particularly devastating to the budgets of small and rural districts and charter schools. Unfortunately, the Fund has never received an appropriation…</a:t>
            </a:r>
            <a:endParaRPr lang="en-US" dirty="0"/>
          </a:p>
        </p:txBody>
      </p:sp>
    </p:spTree>
    <p:extLst>
      <p:ext uri="{BB962C8B-B14F-4D97-AF65-F5344CB8AC3E}">
        <p14:creationId xmlns:p14="http://schemas.microsoft.com/office/powerpoint/2010/main" val="3928104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ED652-3087-9D3E-2B5D-776FEBA5754D}"/>
              </a:ext>
            </a:extLst>
          </p:cNvPr>
          <p:cNvSpPr>
            <a:spLocks noGrp="1"/>
          </p:cNvSpPr>
          <p:nvPr>
            <p:ph type="title"/>
          </p:nvPr>
        </p:nvSpPr>
        <p:spPr/>
        <p:txBody>
          <a:bodyPr/>
          <a:lstStyle/>
          <a:p>
            <a:br>
              <a:rPr lang="en-US" dirty="0">
                <a:cs typeface="Heebo ExtraBold"/>
              </a:rPr>
            </a:br>
            <a:r>
              <a:rPr lang="en-US" dirty="0">
                <a:cs typeface="Heebo ExtraBold"/>
              </a:rPr>
              <a:t>Strategies for Unit/Division Advocacy</a:t>
            </a:r>
          </a:p>
          <a:p>
            <a:endParaRPr lang="en-US" dirty="0">
              <a:cs typeface="Heebo ExtraBold"/>
            </a:endParaRPr>
          </a:p>
        </p:txBody>
      </p:sp>
      <p:sp>
        <p:nvSpPr>
          <p:cNvPr id="3" name="Content Placeholder 2">
            <a:extLst>
              <a:ext uri="{FF2B5EF4-FFF2-40B4-BE49-F238E27FC236}">
                <a16:creationId xmlns:a16="http://schemas.microsoft.com/office/drawing/2014/main" id="{C1E322FB-A385-7AFF-1821-758E5BA29891}"/>
              </a:ext>
            </a:extLst>
          </p:cNvPr>
          <p:cNvSpPr>
            <a:spLocks noGrp="1"/>
          </p:cNvSpPr>
          <p:nvPr>
            <p:ph sz="half" idx="1"/>
          </p:nvPr>
        </p:nvSpPr>
        <p:spPr/>
        <p:txBody>
          <a:bodyPr vert="horz" lIns="91440" tIns="45720" rIns="91440" bIns="45720" rtlCol="0" anchor="t">
            <a:normAutofit fontScale="92500" lnSpcReduction="20000"/>
          </a:bodyPr>
          <a:lstStyle/>
          <a:p>
            <a:r>
              <a:rPr lang="en-US" dirty="0">
                <a:cs typeface="Heebo"/>
              </a:rPr>
              <a:t>Present at your annual conference to inform and engage your peers</a:t>
            </a:r>
          </a:p>
          <a:p>
            <a:r>
              <a:rPr lang="en-US" dirty="0">
                <a:cs typeface="Heebo"/>
              </a:rPr>
              <a:t>Work with peers to strategize approaches that respond to the unique circumstances of your State</a:t>
            </a:r>
          </a:p>
          <a:p>
            <a:r>
              <a:rPr lang="en-US" dirty="0">
                <a:cs typeface="Heebo"/>
              </a:rPr>
              <a:t>Work with your board: present policy updates; engage your board in policy; strategize on how to mobilize </a:t>
            </a:r>
          </a:p>
          <a:p>
            <a:r>
              <a:rPr lang="en-US" dirty="0">
                <a:cs typeface="Heebo"/>
              </a:rPr>
              <a:t>Plan engagement events: calling legislators, writing letters, etc.</a:t>
            </a:r>
          </a:p>
          <a:p>
            <a:r>
              <a:rPr lang="en-US" dirty="0">
                <a:cs typeface="Heebo"/>
              </a:rPr>
              <a:t>Plan a state-level advocacy event </a:t>
            </a:r>
          </a:p>
          <a:p>
            <a:r>
              <a:rPr lang="en-US" dirty="0">
                <a:cs typeface="Heebo"/>
              </a:rPr>
              <a:t>Discussion: What have you done!?</a:t>
            </a:r>
            <a:endParaRPr lang="en-US" dirty="0"/>
          </a:p>
        </p:txBody>
      </p:sp>
    </p:spTree>
    <p:extLst>
      <p:ext uri="{BB962C8B-B14F-4D97-AF65-F5344CB8AC3E}">
        <p14:creationId xmlns:p14="http://schemas.microsoft.com/office/powerpoint/2010/main" val="681957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0567BA-4630-873B-04E9-B0D99F99D1EF}"/>
              </a:ext>
            </a:extLst>
          </p:cNvPr>
          <p:cNvSpPr>
            <a:spLocks noGrp="1"/>
          </p:cNvSpPr>
          <p:nvPr>
            <p:ph type="title"/>
          </p:nvPr>
        </p:nvSpPr>
        <p:spPr/>
        <p:txBody>
          <a:bodyPr/>
          <a:lstStyle/>
          <a:p>
            <a:br>
              <a:rPr lang="en-US" dirty="0">
                <a:cs typeface="Heebo ExtraBold"/>
              </a:rPr>
            </a:br>
            <a:r>
              <a:rPr lang="en-US" dirty="0">
                <a:cs typeface="Heebo ExtraBold"/>
              </a:rPr>
              <a:t>Questions? Thoughts?</a:t>
            </a:r>
          </a:p>
          <a:p>
            <a:endParaRPr lang="en-US" dirty="0">
              <a:cs typeface="Heebo ExtraBold"/>
            </a:endParaRPr>
          </a:p>
        </p:txBody>
      </p:sp>
      <p:sp>
        <p:nvSpPr>
          <p:cNvPr id="2" name="Content Placeholder 1">
            <a:extLst>
              <a:ext uri="{FF2B5EF4-FFF2-40B4-BE49-F238E27FC236}">
                <a16:creationId xmlns:a16="http://schemas.microsoft.com/office/drawing/2014/main" id="{D6F83744-0BF4-31BF-768C-74C5B4E36E7E}"/>
              </a:ext>
            </a:extLst>
          </p:cNvPr>
          <p:cNvSpPr>
            <a:spLocks noGrp="1"/>
          </p:cNvSpPr>
          <p:nvPr>
            <p:ph sz="half" idx="1"/>
          </p:nvPr>
        </p:nvSpPr>
        <p:spPr/>
        <p:txBody>
          <a:bodyPr vert="horz" lIns="91440" tIns="45720" rIns="91440" bIns="45720" rtlCol="0" anchor="t">
            <a:normAutofit/>
          </a:bodyPr>
          <a:lstStyle/>
          <a:p>
            <a:pPr marL="0" indent="0">
              <a:buNone/>
            </a:pPr>
            <a:r>
              <a:rPr lang="en-US" dirty="0">
                <a:cs typeface="Heebo"/>
              </a:rPr>
              <a:t>Please feel free to contact me!</a:t>
            </a:r>
            <a:endParaRPr lang="en-US"/>
          </a:p>
          <a:p>
            <a:endParaRPr lang="en-US" dirty="0">
              <a:cs typeface="Heebo"/>
            </a:endParaRPr>
          </a:p>
          <a:p>
            <a:pPr marL="0" indent="0">
              <a:buNone/>
            </a:pPr>
            <a:r>
              <a:rPr lang="en-US" dirty="0">
                <a:cs typeface="Heebo"/>
              </a:rPr>
              <a:t>ktavalin@exceptionalchildren.org</a:t>
            </a:r>
          </a:p>
        </p:txBody>
      </p:sp>
    </p:spTree>
    <p:extLst>
      <p:ext uri="{BB962C8B-B14F-4D97-AF65-F5344CB8AC3E}">
        <p14:creationId xmlns:p14="http://schemas.microsoft.com/office/powerpoint/2010/main" val="2613829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AE8333A-F35E-D63F-E95F-BF4DD092CAD5}"/>
              </a:ext>
            </a:extLst>
          </p:cNvPr>
          <p:cNvSpPr>
            <a:spLocks noGrp="1"/>
          </p:cNvSpPr>
          <p:nvPr>
            <p:ph type="title"/>
          </p:nvPr>
        </p:nvSpPr>
        <p:spPr/>
        <p:txBody>
          <a:bodyPr/>
          <a:lstStyle/>
          <a:p>
            <a:r>
              <a:rPr lang="en-US" dirty="0"/>
              <a:t>Agenda</a:t>
            </a:r>
          </a:p>
        </p:txBody>
      </p:sp>
      <p:sp>
        <p:nvSpPr>
          <p:cNvPr id="10" name="Content Placeholder 9">
            <a:extLst>
              <a:ext uri="{FF2B5EF4-FFF2-40B4-BE49-F238E27FC236}">
                <a16:creationId xmlns:a16="http://schemas.microsoft.com/office/drawing/2014/main" id="{DFD91632-FD81-7AE5-AC66-918B0353A0AC}"/>
              </a:ext>
            </a:extLst>
          </p:cNvPr>
          <p:cNvSpPr>
            <a:spLocks noGrp="1"/>
          </p:cNvSpPr>
          <p:nvPr>
            <p:ph sz="half" idx="1"/>
          </p:nvPr>
        </p:nvSpPr>
        <p:spPr/>
        <p:txBody>
          <a:bodyPr vert="horz" lIns="91440" tIns="45720" rIns="91440" bIns="45720" rtlCol="0" anchor="t">
            <a:normAutofit/>
          </a:bodyPr>
          <a:lstStyle/>
          <a:p>
            <a:r>
              <a:rPr lang="en-US" dirty="0">
                <a:cs typeface="Heebo"/>
              </a:rPr>
              <a:t>Overview: Role of CAN Coordinator</a:t>
            </a:r>
          </a:p>
          <a:p>
            <a:r>
              <a:rPr lang="en-US" dirty="0">
                <a:cs typeface="Heebo"/>
              </a:rPr>
              <a:t>CEC’s Policy and Advocacy Resources</a:t>
            </a:r>
          </a:p>
          <a:p>
            <a:r>
              <a:rPr lang="en-US" dirty="0">
                <a:cs typeface="Heebo"/>
              </a:rPr>
              <a:t>Strategies for Unit/Division Work</a:t>
            </a:r>
          </a:p>
          <a:p>
            <a:r>
              <a:rPr lang="en-US" dirty="0">
                <a:cs typeface="Heebo"/>
              </a:rPr>
              <a:t>Q&amp;A/Discussion</a:t>
            </a:r>
            <a:endParaRPr lang="en-US" dirty="0"/>
          </a:p>
          <a:p>
            <a:endParaRPr lang="en-US" dirty="0"/>
          </a:p>
        </p:txBody>
      </p:sp>
    </p:spTree>
    <p:extLst>
      <p:ext uri="{BB962C8B-B14F-4D97-AF65-F5344CB8AC3E}">
        <p14:creationId xmlns:p14="http://schemas.microsoft.com/office/powerpoint/2010/main" val="488701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25B291-9CF2-811F-95D2-C03E86EAC25E}"/>
              </a:ext>
            </a:extLst>
          </p:cNvPr>
          <p:cNvSpPr>
            <a:spLocks noGrp="1"/>
          </p:cNvSpPr>
          <p:nvPr>
            <p:ph type="title"/>
          </p:nvPr>
        </p:nvSpPr>
        <p:spPr/>
        <p:txBody>
          <a:bodyPr/>
          <a:lstStyle/>
          <a:p>
            <a:r>
              <a:rPr lang="en-US" dirty="0">
                <a:cs typeface="Heebo ExtraBold"/>
              </a:rPr>
              <a:t>CAN Coordinator Job Description</a:t>
            </a:r>
            <a:endParaRPr lang="en-US" dirty="0"/>
          </a:p>
        </p:txBody>
      </p:sp>
      <p:sp>
        <p:nvSpPr>
          <p:cNvPr id="9" name="Content Placeholder 2">
            <a:extLst>
              <a:ext uri="{FF2B5EF4-FFF2-40B4-BE49-F238E27FC236}">
                <a16:creationId xmlns:a16="http://schemas.microsoft.com/office/drawing/2014/main" id="{E8E342B9-5C1D-7492-0225-3255A00ECFB5}"/>
              </a:ext>
            </a:extLst>
          </p:cNvPr>
          <p:cNvSpPr>
            <a:spLocks noGrp="1"/>
          </p:cNvSpPr>
          <p:nvPr>
            <p:ph sz="half" idx="1"/>
          </p:nvPr>
        </p:nvSpPr>
        <p:spPr/>
        <p:txBody>
          <a:bodyPr vert="horz" lIns="91440" tIns="45720" rIns="91440" bIns="45720" rtlCol="0" anchor="t">
            <a:normAutofit/>
          </a:bodyPr>
          <a:lstStyle/>
          <a:p>
            <a:r>
              <a:rPr lang="en-US" dirty="0">
                <a:cs typeface="Heebo"/>
              </a:rPr>
              <a:t>Summary: Children and Youth Action Network (CAN) Coordinators are CEC members selected by their respective units or divisions. CAN Coordinators must be committed to advancing CEC’s policies through effective grassroots advocacy.</a:t>
            </a:r>
          </a:p>
          <a:p>
            <a:r>
              <a:rPr lang="en-US" dirty="0">
                <a:cs typeface="Heebo"/>
              </a:rPr>
              <a:t>Estimated Time Commitment: 1-2 hours per month</a:t>
            </a:r>
          </a:p>
        </p:txBody>
      </p:sp>
    </p:spTree>
    <p:extLst>
      <p:ext uri="{BB962C8B-B14F-4D97-AF65-F5344CB8AC3E}">
        <p14:creationId xmlns:p14="http://schemas.microsoft.com/office/powerpoint/2010/main" val="2851410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3821-8E2B-A646-D9AB-351269328C54}"/>
              </a:ext>
            </a:extLst>
          </p:cNvPr>
          <p:cNvSpPr>
            <a:spLocks noGrp="1"/>
          </p:cNvSpPr>
          <p:nvPr>
            <p:ph type="title"/>
          </p:nvPr>
        </p:nvSpPr>
        <p:spPr/>
        <p:txBody>
          <a:bodyPr/>
          <a:lstStyle/>
          <a:p>
            <a:r>
              <a:rPr lang="en-US" dirty="0">
                <a:cs typeface="Heebo ExtraBold"/>
              </a:rPr>
              <a:t>CAN Coordinator Responsibilities</a:t>
            </a:r>
            <a:endParaRPr lang="en-US" dirty="0"/>
          </a:p>
        </p:txBody>
      </p:sp>
      <p:sp>
        <p:nvSpPr>
          <p:cNvPr id="9" name="Content Placeholder 2">
            <a:extLst>
              <a:ext uri="{FF2B5EF4-FFF2-40B4-BE49-F238E27FC236}">
                <a16:creationId xmlns:a16="http://schemas.microsoft.com/office/drawing/2014/main" id="{E8E342B9-5C1D-7492-0225-3255A00ECFB5}"/>
              </a:ext>
            </a:extLst>
          </p:cNvPr>
          <p:cNvSpPr>
            <a:spLocks noGrp="1"/>
          </p:cNvSpPr>
          <p:nvPr>
            <p:ph sz="half" idx="1"/>
          </p:nvPr>
        </p:nvSpPr>
        <p:spPr/>
        <p:txBody>
          <a:bodyPr vert="horz" lIns="91440" tIns="45720" rIns="91440" bIns="45720" rtlCol="0" anchor="t">
            <a:normAutofit fontScale="92500" lnSpcReduction="20000"/>
          </a:bodyPr>
          <a:lstStyle/>
          <a:p>
            <a:r>
              <a:rPr lang="en-US" dirty="0">
                <a:cs typeface="Heebo"/>
              </a:rPr>
              <a:t>Development of an effective network of advocates from w/in unit/division</a:t>
            </a:r>
          </a:p>
          <a:p>
            <a:r>
              <a:rPr lang="en-US" dirty="0">
                <a:cs typeface="Heebo"/>
              </a:rPr>
              <a:t>Regular communication with the network, including circulation of CEC’s weekly policy newsletter Policy Insider </a:t>
            </a:r>
          </a:p>
          <a:p>
            <a:r>
              <a:rPr lang="en-US" dirty="0">
                <a:cs typeface="Heebo"/>
              </a:rPr>
              <a:t>Activation of the network for CEC calls to action; for unit/division-related issues</a:t>
            </a:r>
          </a:p>
          <a:p>
            <a:r>
              <a:rPr lang="en-US" dirty="0">
                <a:cs typeface="Heebo"/>
              </a:rPr>
              <a:t>Attendance of CEC policy and advocacy webinars and events</a:t>
            </a:r>
          </a:p>
          <a:p>
            <a:r>
              <a:rPr lang="en-US" dirty="0">
                <a:cs typeface="Heebo"/>
              </a:rPr>
              <a:t>Attendance at CAN trainings offered virtually and at the annual convention, if in attendance</a:t>
            </a:r>
          </a:p>
          <a:p>
            <a:endParaRPr lang="en-US" dirty="0">
              <a:cs typeface="Heebo"/>
            </a:endParaRPr>
          </a:p>
          <a:p>
            <a:endParaRPr lang="en-US" dirty="0">
              <a:cs typeface="Heebo"/>
            </a:endParaRPr>
          </a:p>
        </p:txBody>
      </p:sp>
    </p:spTree>
    <p:extLst>
      <p:ext uri="{BB962C8B-B14F-4D97-AF65-F5344CB8AC3E}">
        <p14:creationId xmlns:p14="http://schemas.microsoft.com/office/powerpoint/2010/main" val="74620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3821-8E2B-A646-D9AB-351269328C54}"/>
              </a:ext>
            </a:extLst>
          </p:cNvPr>
          <p:cNvSpPr>
            <a:spLocks noGrp="1"/>
          </p:cNvSpPr>
          <p:nvPr>
            <p:ph type="title"/>
          </p:nvPr>
        </p:nvSpPr>
        <p:spPr/>
        <p:txBody>
          <a:bodyPr/>
          <a:lstStyle/>
          <a:p>
            <a:r>
              <a:rPr lang="en-US" dirty="0">
                <a:cs typeface="Heebo ExtraBold"/>
              </a:rPr>
              <a:t>CAN Coordinator Qualifications</a:t>
            </a:r>
          </a:p>
        </p:txBody>
      </p:sp>
      <p:sp>
        <p:nvSpPr>
          <p:cNvPr id="9" name="Content Placeholder 2">
            <a:extLst>
              <a:ext uri="{FF2B5EF4-FFF2-40B4-BE49-F238E27FC236}">
                <a16:creationId xmlns:a16="http://schemas.microsoft.com/office/drawing/2014/main" id="{E8E342B9-5C1D-7492-0225-3255A00ECFB5}"/>
              </a:ext>
            </a:extLst>
          </p:cNvPr>
          <p:cNvSpPr>
            <a:spLocks noGrp="1"/>
          </p:cNvSpPr>
          <p:nvPr>
            <p:ph sz="half" idx="1"/>
          </p:nvPr>
        </p:nvSpPr>
        <p:spPr/>
        <p:txBody>
          <a:bodyPr vert="horz" lIns="91440" tIns="45720" rIns="91440" bIns="45720" rtlCol="0" anchor="t">
            <a:normAutofit fontScale="77500" lnSpcReduction="20000"/>
          </a:bodyPr>
          <a:lstStyle/>
          <a:p>
            <a:r>
              <a:rPr lang="en-US" dirty="0">
                <a:cs typeface="Heebo"/>
              </a:rPr>
              <a:t>Qualifications:</a:t>
            </a:r>
          </a:p>
          <a:p>
            <a:r>
              <a:rPr lang="en-US" dirty="0">
                <a:cs typeface="Heebo"/>
              </a:rPr>
              <a:t>Must be a member of CEC</a:t>
            </a:r>
          </a:p>
          <a:p>
            <a:r>
              <a:rPr lang="en-US" dirty="0">
                <a:cs typeface="Heebo"/>
              </a:rPr>
              <a:t>Knowledge of or desire to learn about policy and advocacy</a:t>
            </a:r>
          </a:p>
          <a:p>
            <a:r>
              <a:rPr lang="en-US" dirty="0">
                <a:cs typeface="Heebo"/>
              </a:rPr>
              <a:t>Commitment to the policy priorities of CEC</a:t>
            </a:r>
          </a:p>
          <a:p>
            <a:r>
              <a:rPr lang="en-US" dirty="0">
                <a:cs typeface="Heebo"/>
              </a:rPr>
              <a:t>A willingness to devote time to this position</a:t>
            </a:r>
          </a:p>
          <a:p>
            <a:r>
              <a:rPr lang="en-US" dirty="0">
                <a:cs typeface="Heebo"/>
              </a:rPr>
              <a:t>Advocacy in Washington, DC:</a:t>
            </a:r>
          </a:p>
          <a:p>
            <a:r>
              <a:rPr lang="en-US" dirty="0">
                <a:cs typeface="Heebo"/>
              </a:rPr>
              <a:t>CEC encourages CAN Coordinators to attend/lead state teams at the Special Education Legislative Summit, an annual advocacy event for special educators which includes a two-day training, culminating with meetings with lawmakers on Capitol Hill. </a:t>
            </a:r>
          </a:p>
          <a:p>
            <a:endParaRPr lang="en-US" dirty="0">
              <a:cs typeface="Heebo"/>
            </a:endParaRPr>
          </a:p>
          <a:p>
            <a:endParaRPr lang="en-US" dirty="0">
              <a:cs typeface="Heebo"/>
            </a:endParaRPr>
          </a:p>
        </p:txBody>
      </p:sp>
    </p:spTree>
    <p:extLst>
      <p:ext uri="{BB962C8B-B14F-4D97-AF65-F5344CB8AC3E}">
        <p14:creationId xmlns:p14="http://schemas.microsoft.com/office/powerpoint/2010/main" val="359802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C9E5C-D80D-8ADA-8D4A-4467BFAE78B5}"/>
              </a:ext>
            </a:extLst>
          </p:cNvPr>
          <p:cNvSpPr>
            <a:spLocks noGrp="1"/>
          </p:cNvSpPr>
          <p:nvPr>
            <p:ph type="title"/>
          </p:nvPr>
        </p:nvSpPr>
        <p:spPr/>
        <p:txBody>
          <a:bodyPr/>
          <a:lstStyle/>
          <a:p>
            <a:br>
              <a:rPr lang="en-US" dirty="0">
                <a:cs typeface="Heebo ExtraBold"/>
              </a:rPr>
            </a:br>
            <a:r>
              <a:rPr lang="en-US" dirty="0">
                <a:cs typeface="Heebo ExtraBold"/>
              </a:rPr>
              <a:t>CEC Policy/Advocacy Resources</a:t>
            </a:r>
          </a:p>
          <a:p>
            <a:endParaRPr lang="en-US" dirty="0">
              <a:cs typeface="Heebo ExtraBold"/>
            </a:endParaRPr>
          </a:p>
        </p:txBody>
      </p:sp>
      <p:sp>
        <p:nvSpPr>
          <p:cNvPr id="3" name="Content Placeholder 2">
            <a:extLst>
              <a:ext uri="{FF2B5EF4-FFF2-40B4-BE49-F238E27FC236}">
                <a16:creationId xmlns:a16="http://schemas.microsoft.com/office/drawing/2014/main" id="{E006A982-B21B-6A49-DA2C-C90CD72C9843}"/>
              </a:ext>
            </a:extLst>
          </p:cNvPr>
          <p:cNvSpPr>
            <a:spLocks noGrp="1"/>
          </p:cNvSpPr>
          <p:nvPr>
            <p:ph sz="half" idx="1"/>
          </p:nvPr>
        </p:nvSpPr>
        <p:spPr/>
        <p:txBody>
          <a:bodyPr vert="horz" lIns="91440" tIns="45720" rIns="91440" bIns="45720" rtlCol="0" anchor="t">
            <a:normAutofit fontScale="92500" lnSpcReduction="10000"/>
          </a:bodyPr>
          <a:lstStyle/>
          <a:p>
            <a:r>
              <a:rPr lang="en-US" dirty="0">
                <a:cs typeface="Heebo"/>
              </a:rPr>
              <a:t>Legislative Action Center</a:t>
            </a:r>
          </a:p>
          <a:p>
            <a:r>
              <a:rPr lang="en-US" dirty="0">
                <a:cs typeface="Heebo"/>
              </a:rPr>
              <a:t>Policy Insider</a:t>
            </a:r>
          </a:p>
          <a:p>
            <a:r>
              <a:rPr lang="en-US" dirty="0">
                <a:cs typeface="Heebo"/>
              </a:rPr>
              <a:t>Policy/advocacy webinars</a:t>
            </a:r>
          </a:p>
          <a:p>
            <a:r>
              <a:rPr lang="en-US" dirty="0">
                <a:cs typeface="Heebo"/>
              </a:rPr>
              <a:t>Special Education Legislative Summit</a:t>
            </a:r>
          </a:p>
          <a:p>
            <a:r>
              <a:rPr lang="en-US" dirty="0">
                <a:cs typeface="Heebo"/>
              </a:rPr>
              <a:t>Policy/advocacy landing page on website</a:t>
            </a:r>
          </a:p>
          <a:p>
            <a:r>
              <a:rPr lang="en-US" dirty="0">
                <a:cs typeface="Heebo"/>
              </a:rPr>
              <a:t>CAN Community</a:t>
            </a:r>
          </a:p>
          <a:p>
            <a:r>
              <a:rPr lang="en-US" dirty="0">
                <a:cs typeface="Heebo"/>
              </a:rPr>
              <a:t>Me!  ktavalin@exceptionalchildren.org </a:t>
            </a:r>
            <a:endParaRPr lang="en-US" dirty="0"/>
          </a:p>
        </p:txBody>
      </p:sp>
    </p:spTree>
    <p:extLst>
      <p:ext uri="{BB962C8B-B14F-4D97-AF65-F5344CB8AC3E}">
        <p14:creationId xmlns:p14="http://schemas.microsoft.com/office/powerpoint/2010/main" val="1502107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C7D76-9DC2-7EA8-2DE1-55B16A86561B}"/>
              </a:ext>
            </a:extLst>
          </p:cNvPr>
          <p:cNvSpPr>
            <a:spLocks noGrp="1"/>
          </p:cNvSpPr>
          <p:nvPr>
            <p:ph type="title"/>
          </p:nvPr>
        </p:nvSpPr>
        <p:spPr/>
        <p:txBody>
          <a:bodyPr/>
          <a:lstStyle/>
          <a:p>
            <a:r>
              <a:rPr lang="en-US" dirty="0">
                <a:cs typeface="Heebo ExtraBold"/>
              </a:rPr>
              <a:t>Example: Kentucky CEC</a:t>
            </a:r>
            <a:endParaRPr lang="en-US" dirty="0"/>
          </a:p>
        </p:txBody>
      </p:sp>
      <p:sp>
        <p:nvSpPr>
          <p:cNvPr id="3" name="Content Placeholder 2">
            <a:extLst>
              <a:ext uri="{FF2B5EF4-FFF2-40B4-BE49-F238E27FC236}">
                <a16:creationId xmlns:a16="http://schemas.microsoft.com/office/drawing/2014/main" id="{0745C175-15B2-17C4-0D2B-4350EB520C48}"/>
              </a:ext>
            </a:extLst>
          </p:cNvPr>
          <p:cNvSpPr>
            <a:spLocks noGrp="1"/>
          </p:cNvSpPr>
          <p:nvPr>
            <p:ph sz="half" idx="1"/>
          </p:nvPr>
        </p:nvSpPr>
        <p:spPr/>
        <p:txBody>
          <a:bodyPr vert="horz" lIns="91440" tIns="45720" rIns="91440" bIns="45720" rtlCol="0" anchor="t">
            <a:noAutofit/>
          </a:bodyPr>
          <a:lstStyle/>
          <a:p>
            <a:r>
              <a:rPr lang="en-US" sz="2000" dirty="0">
                <a:cs typeface="Heebo"/>
              </a:rPr>
              <a:t>KY ballot initiative to change State Constitution to allow public funds allocated outside the public school system (vouchers)</a:t>
            </a:r>
          </a:p>
          <a:p>
            <a:r>
              <a:rPr lang="en-US" sz="2000" dirty="0">
                <a:cs typeface="Heebo"/>
              </a:rPr>
              <a:t>KYCEC Can Coordinator reached out seeking advice/resources</a:t>
            </a:r>
          </a:p>
          <a:p>
            <a:r>
              <a:rPr lang="en-US" sz="2000" dirty="0">
                <a:cs typeface="Heebo"/>
              </a:rPr>
              <a:t>CEC Position Statement on vouchers</a:t>
            </a:r>
          </a:p>
          <a:p>
            <a:r>
              <a:rPr lang="en-US" sz="2000" dirty="0">
                <a:cs typeface="Heebo"/>
              </a:rPr>
              <a:t>Resources from National Coalition for Public Education</a:t>
            </a:r>
          </a:p>
          <a:p>
            <a:r>
              <a:rPr lang="en-US" sz="2000" dirty="0">
                <a:cs typeface="Heebo"/>
              </a:rPr>
              <a:t>CAN Coordinator used resources to craft advocacy materials</a:t>
            </a:r>
          </a:p>
          <a:p>
            <a:r>
              <a:rPr lang="en-US" sz="2000" dirty="0">
                <a:cs typeface="Heebo"/>
              </a:rPr>
              <a:t>CEC reviewed and provided feedback</a:t>
            </a:r>
          </a:p>
          <a:p>
            <a:r>
              <a:rPr lang="en-US" sz="2000" dirty="0">
                <a:cs typeface="Heebo"/>
              </a:rPr>
              <a:t>Campaign launched!</a:t>
            </a:r>
            <a:endParaRPr lang="en-US" sz="2000" dirty="0"/>
          </a:p>
        </p:txBody>
      </p:sp>
    </p:spTree>
    <p:extLst>
      <p:ext uri="{BB962C8B-B14F-4D97-AF65-F5344CB8AC3E}">
        <p14:creationId xmlns:p14="http://schemas.microsoft.com/office/powerpoint/2010/main" val="1895483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2F2C8-1CD8-D013-0049-7FBDCD0C79AF}"/>
              </a:ext>
            </a:extLst>
          </p:cNvPr>
          <p:cNvSpPr>
            <a:spLocks noGrp="1"/>
          </p:cNvSpPr>
          <p:nvPr>
            <p:ph type="title"/>
          </p:nvPr>
        </p:nvSpPr>
        <p:spPr/>
        <p:txBody>
          <a:bodyPr/>
          <a:lstStyle/>
          <a:p>
            <a:r>
              <a:rPr lang="en-US" dirty="0">
                <a:cs typeface="Heebo ExtraBold"/>
              </a:rPr>
              <a:t>Sample Social Media Image</a:t>
            </a:r>
            <a:endParaRPr lang="en-US" dirty="0"/>
          </a:p>
        </p:txBody>
      </p:sp>
      <p:pic>
        <p:nvPicPr>
          <p:cNvPr id="4" name="Content Placeholder 3" descr="A red white and blue sign&#10;&#10;Description automatically generated">
            <a:extLst>
              <a:ext uri="{FF2B5EF4-FFF2-40B4-BE49-F238E27FC236}">
                <a16:creationId xmlns:a16="http://schemas.microsoft.com/office/drawing/2014/main" id="{19C40BCA-75ED-D4B5-3BF6-3F68E1173E38}"/>
              </a:ext>
            </a:extLst>
          </p:cNvPr>
          <p:cNvPicPr>
            <a:picLocks noGrp="1" noChangeAspect="1"/>
          </p:cNvPicPr>
          <p:nvPr>
            <p:ph sz="half" idx="1"/>
          </p:nvPr>
        </p:nvPicPr>
        <p:blipFill>
          <a:blip r:embed="rId2"/>
          <a:stretch>
            <a:fillRect/>
          </a:stretch>
        </p:blipFill>
        <p:spPr>
          <a:xfrm>
            <a:off x="7050348" y="2599663"/>
            <a:ext cx="3832344" cy="3213717"/>
          </a:xfrm>
        </p:spPr>
      </p:pic>
      <p:sp>
        <p:nvSpPr>
          <p:cNvPr id="5" name="TextBox 4">
            <a:extLst>
              <a:ext uri="{FF2B5EF4-FFF2-40B4-BE49-F238E27FC236}">
                <a16:creationId xmlns:a16="http://schemas.microsoft.com/office/drawing/2014/main" id="{AADC3FC0-500A-F062-E3CD-B61919F7BC5A}"/>
              </a:ext>
            </a:extLst>
          </p:cNvPr>
          <p:cNvSpPr txBox="1"/>
          <p:nvPr/>
        </p:nvSpPr>
        <p:spPr>
          <a:xfrm>
            <a:off x="1069735" y="2779313"/>
            <a:ext cx="550863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mn-lt"/>
                <a:cs typeface="+mn-lt"/>
              </a:rPr>
              <a:t>Kentucky CEC campaign, Vote NO on Amendment 2</a:t>
            </a:r>
            <a:endParaRPr lang="en-US" sz="2800">
              <a:cs typeface="Heebo"/>
            </a:endParaRPr>
          </a:p>
        </p:txBody>
      </p:sp>
    </p:spTree>
    <p:extLst>
      <p:ext uri="{BB962C8B-B14F-4D97-AF65-F5344CB8AC3E}">
        <p14:creationId xmlns:p14="http://schemas.microsoft.com/office/powerpoint/2010/main" val="3769371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0BFFA-7DEE-28D5-DBD3-751AC67DC8BE}"/>
              </a:ext>
            </a:extLst>
          </p:cNvPr>
          <p:cNvSpPr>
            <a:spLocks noGrp="1"/>
          </p:cNvSpPr>
          <p:nvPr>
            <p:ph type="title"/>
          </p:nvPr>
        </p:nvSpPr>
        <p:spPr/>
        <p:txBody>
          <a:bodyPr/>
          <a:lstStyle/>
          <a:p>
            <a:r>
              <a:rPr lang="en-US" dirty="0">
                <a:cs typeface="Heebo ExtraBold"/>
              </a:rPr>
              <a:t>Example: Division for Career Development and Transition (DCDT)</a:t>
            </a:r>
            <a:endParaRPr lang="en-US" dirty="0"/>
          </a:p>
        </p:txBody>
      </p:sp>
      <p:sp>
        <p:nvSpPr>
          <p:cNvPr id="3" name="Content Placeholder 2">
            <a:extLst>
              <a:ext uri="{FF2B5EF4-FFF2-40B4-BE49-F238E27FC236}">
                <a16:creationId xmlns:a16="http://schemas.microsoft.com/office/drawing/2014/main" id="{0B297698-DF37-CAF0-406D-AF99E44DBA8D}"/>
              </a:ext>
            </a:extLst>
          </p:cNvPr>
          <p:cNvSpPr>
            <a:spLocks noGrp="1"/>
          </p:cNvSpPr>
          <p:nvPr>
            <p:ph sz="half" idx="1"/>
          </p:nvPr>
        </p:nvSpPr>
        <p:spPr/>
        <p:txBody>
          <a:bodyPr vert="horz" lIns="91440" tIns="45720" rIns="91440" bIns="45720" rtlCol="0" anchor="t">
            <a:normAutofit fontScale="92500" lnSpcReduction="10000"/>
          </a:bodyPr>
          <a:lstStyle/>
          <a:p>
            <a:r>
              <a:rPr lang="en-US" dirty="0">
                <a:cs typeface="Heebo"/>
              </a:rPr>
              <a:t>New CAN Coordinator eager to increase DCDT’s national presence</a:t>
            </a:r>
          </a:p>
          <a:p>
            <a:r>
              <a:rPr lang="en-US" dirty="0">
                <a:cs typeface="Heebo"/>
              </a:rPr>
              <a:t>Conducted DCDT policy town hall and three months of preparation work</a:t>
            </a:r>
          </a:p>
          <a:p>
            <a:r>
              <a:rPr lang="en-US" dirty="0">
                <a:cs typeface="Heebo"/>
              </a:rPr>
              <a:t>Developed official position in support of the Transformation to Competitive Integrated Employment Act</a:t>
            </a:r>
          </a:p>
          <a:p>
            <a:r>
              <a:rPr lang="en-US" dirty="0">
                <a:cs typeface="Heebo"/>
              </a:rPr>
              <a:t>Met with 6 key offices on Capitol Hill that have critical influence over the bill</a:t>
            </a:r>
          </a:p>
          <a:p>
            <a:r>
              <a:rPr lang="en-US" dirty="0">
                <a:cs typeface="Heebo"/>
              </a:rPr>
              <a:t>Opportunity to discuss bill and discuss DCDT’s work and priorities</a:t>
            </a:r>
            <a:endParaRPr lang="en-US" dirty="0"/>
          </a:p>
        </p:txBody>
      </p:sp>
    </p:spTree>
    <p:extLst>
      <p:ext uri="{BB962C8B-B14F-4D97-AF65-F5344CB8AC3E}">
        <p14:creationId xmlns:p14="http://schemas.microsoft.com/office/powerpoint/2010/main" val="1185028903"/>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82D40"/>
      </a:dk2>
      <a:lt2>
        <a:srgbClr val="E7E6E6"/>
      </a:lt2>
      <a:accent1>
        <a:srgbClr val="231F20"/>
      </a:accent1>
      <a:accent2>
        <a:srgbClr val="A62326"/>
      </a:accent2>
      <a:accent3>
        <a:srgbClr val="994F27"/>
      </a:accent3>
      <a:accent4>
        <a:srgbClr val="B2A469"/>
      </a:accent4>
      <a:accent5>
        <a:srgbClr val="637253"/>
      </a:accent5>
      <a:accent6>
        <a:srgbClr val="000000"/>
      </a:accent6>
      <a:hlink>
        <a:srgbClr val="2E567A"/>
      </a:hlink>
      <a:folHlink>
        <a:srgbClr val="2E567A"/>
      </a:folHlink>
    </a:clrScheme>
    <a:fontScheme name="Custom 1">
      <a:majorFont>
        <a:latin typeface="Heebo ExtraBold"/>
        <a:ea typeface=""/>
        <a:cs typeface=""/>
      </a:majorFont>
      <a:minorFont>
        <a:latin typeface="Hee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77FCBF9BB59348B8D65BA922C1F98B" ma:contentTypeVersion="18" ma:contentTypeDescription="Create a new document." ma:contentTypeScope="" ma:versionID="34bfe30aa123d13d2d2a3359c0f324ff">
  <xsd:schema xmlns:xsd="http://www.w3.org/2001/XMLSchema" xmlns:xs="http://www.w3.org/2001/XMLSchema" xmlns:p="http://schemas.microsoft.com/office/2006/metadata/properties" xmlns:ns2="55d90b30-3abf-45d6-a953-62c750a1e836" xmlns:ns3="a27e65b1-c2a8-44b8-81d9-7882bc18dec3" targetNamespace="http://schemas.microsoft.com/office/2006/metadata/properties" ma:root="true" ma:fieldsID="edd8ae9c7dbbdc40044d1699f611041d" ns2:_="" ns3:_="">
    <xsd:import namespace="55d90b30-3abf-45d6-a953-62c750a1e836"/>
    <xsd:import namespace="a27e65b1-c2a8-44b8-81d9-7882bc18de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d90b30-3abf-45d6-a953-62c750a1e8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89e0dcc-075b-4be2-a307-94eac9fb49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7e65b1-c2a8-44b8-81d9-7882bc18de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945d29f-fb3e-4a65-81b0-fe23f878fada}" ma:internalName="TaxCatchAll" ma:showField="CatchAllData" ma:web="a27e65b1-c2a8-44b8-81d9-7882bc18de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6C55F2-F75B-4165-A5ED-AA94B69692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d90b30-3abf-45d6-a953-62c750a1e836"/>
    <ds:schemaRef ds:uri="a27e65b1-c2a8-44b8-81d9-7882bc18de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980240-CAC5-45FE-8B04-E0018B5BE0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6670</TotalTime>
  <Words>205</Words>
  <Application>Microsoft Office PowerPoint</Application>
  <PresentationFormat>Widescreen</PresentationFormat>
  <Paragraphs>17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Leadership Institute: Unit/Division-Level Policy and Advocacy</vt:lpstr>
      <vt:lpstr>Agenda</vt:lpstr>
      <vt:lpstr>CAN Coordinator Job Description</vt:lpstr>
      <vt:lpstr>CAN Coordinator Responsibilities</vt:lpstr>
      <vt:lpstr>CAN Coordinator Qualifications</vt:lpstr>
      <vt:lpstr> CEC Policy/Advocacy Resources </vt:lpstr>
      <vt:lpstr>Example: Kentucky CEC</vt:lpstr>
      <vt:lpstr>Sample Social Media Image</vt:lpstr>
      <vt:lpstr>Example: Division for Career Development and Transition (DCDT)</vt:lpstr>
      <vt:lpstr>DCDT Hill Visits</vt:lpstr>
      <vt:lpstr>Example: Private Action Alert: Arizona State Legislature</vt:lpstr>
      <vt:lpstr>Excerpt of Private Action Alert: Arizona State Legislature</vt:lpstr>
      <vt:lpstr> Strategies for Unit/Division Advocacy </vt:lpstr>
      <vt:lpstr> Questions? Thoughts?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Lara Fahey</dc:creator>
  <cp:lastModifiedBy>Lara Fahey</cp:lastModifiedBy>
  <cp:revision>104</cp:revision>
  <dcterms:created xsi:type="dcterms:W3CDTF">2023-09-25T02:09:25Z</dcterms:created>
  <dcterms:modified xsi:type="dcterms:W3CDTF">2024-07-31T18:57:34Z</dcterms:modified>
</cp:coreProperties>
</file>