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2"/>
  </p:notesMasterIdLst>
  <p:handoutMasterIdLst>
    <p:handoutMasterId r:id="rId23"/>
  </p:handoutMasterIdLst>
  <p:sldIdLst>
    <p:sldId id="256" r:id="rId4"/>
    <p:sldId id="257" r:id="rId5"/>
    <p:sldId id="258" r:id="rId6"/>
    <p:sldId id="261" r:id="rId7"/>
    <p:sldId id="267" r:id="rId8"/>
    <p:sldId id="268" r:id="rId9"/>
    <p:sldId id="269" r:id="rId10"/>
    <p:sldId id="264" r:id="rId11"/>
    <p:sldId id="273" r:id="rId12"/>
    <p:sldId id="272" r:id="rId13"/>
    <p:sldId id="274" r:id="rId14"/>
    <p:sldId id="275" r:id="rId15"/>
    <p:sldId id="276" r:id="rId16"/>
    <p:sldId id="270" r:id="rId17"/>
    <p:sldId id="265" r:id="rId18"/>
    <p:sldId id="277" r:id="rId19"/>
    <p:sldId id="278"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B38B71-19EF-401B-BFB9-13CE3A32D881}" v="1" dt="2024-07-25T15:34:2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044" autoAdjust="0"/>
  </p:normalViewPr>
  <p:slideViewPr>
    <p:cSldViewPr snapToGrid="0">
      <p:cViewPr varScale="1">
        <p:scale>
          <a:sx n="71" d="100"/>
          <a:sy n="71" d="100"/>
        </p:scale>
        <p:origin x="2112" y="60"/>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c:v>
                </c:pt>
              </c:strCache>
            </c:strRef>
          </c:tx>
          <c:spPr>
            <a:solidFill>
              <a:schemeClr val="tx2"/>
            </a:solidFill>
            <a:ln>
              <a:noFill/>
            </a:ln>
          </c:spPr>
          <c:explosion val="9"/>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F53-4D93-B416-2F8A61381F29}"/>
              </c:ext>
            </c:extLst>
          </c:dPt>
          <c:dPt>
            <c:idx val="1"/>
            <c:bubble3D val="0"/>
            <c:spPr>
              <a:solidFill>
                <a:schemeClr val="tx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F53-4D93-B416-2F8A61381F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4-CF53-4D93-B416-2F8A61381F29}"/>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Audience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F7-4C19-B3AC-1C1F67691B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F7-4C19-B3AC-1C1F67691B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F7-4C19-B3AC-1C1F67691B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F7-4C19-B3AC-1C1F67691B0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F7-4C19-B3AC-1C1F67691B0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BF7-4C19-B3AC-1C1F67691B09}"/>
              </c:ext>
            </c:extLst>
          </c:dPt>
          <c:dLbls>
            <c:dLbl>
              <c:idx val="0"/>
              <c:layout>
                <c:manualLayout>
                  <c:x val="5.6250000000000057E-2"/>
                  <c:y val="-0.180468738898330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F7-4C19-B3AC-1C1F67691B09}"/>
                </c:ext>
              </c:extLst>
            </c:dLbl>
            <c:dLbl>
              <c:idx val="1"/>
              <c:layout>
                <c:manualLayout>
                  <c:x val="0.22031249999999999"/>
                  <c:y val="-0.149999990772638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F7-4C19-B3AC-1C1F67691B09}"/>
                </c:ext>
              </c:extLst>
            </c:dLbl>
            <c:dLbl>
              <c:idx val="2"/>
              <c:layout>
                <c:manualLayout>
                  <c:x val="0.20937500000000001"/>
                  <c:y val="5.62499965397392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F7-4C19-B3AC-1C1F67691B09}"/>
                </c:ext>
              </c:extLst>
            </c:dLbl>
            <c:dLbl>
              <c:idx val="3"/>
              <c:layout>
                <c:manualLayout>
                  <c:x val="-0.20156250000000003"/>
                  <c:y val="8.43749948096090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F7-4C19-B3AC-1C1F67691B09}"/>
                </c:ext>
              </c:extLst>
            </c:dLbl>
            <c:dLbl>
              <c:idx val="4"/>
              <c:layout>
                <c:manualLayout>
                  <c:x val="-0.17499999999999999"/>
                  <c:y val="-2.34374985582247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F7-4C19-B3AC-1C1F67691B09}"/>
                </c:ext>
              </c:extLst>
            </c:dLbl>
            <c:dLbl>
              <c:idx val="5"/>
              <c:layout>
                <c:manualLayout>
                  <c:x val="-0.18750000000000003"/>
                  <c:y val="-9.140624437707650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F7-4C19-B3AC-1C1F67691B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18-24</c:v>
                </c:pt>
                <c:pt idx="1">
                  <c:v>25-34</c:v>
                </c:pt>
                <c:pt idx="2">
                  <c:v>35-44</c:v>
                </c:pt>
                <c:pt idx="3">
                  <c:v>45-54</c:v>
                </c:pt>
                <c:pt idx="4">
                  <c:v>55-64</c:v>
                </c:pt>
                <c:pt idx="5">
                  <c:v>65+</c:v>
                </c:pt>
              </c:strCache>
            </c:strRef>
          </c:cat>
          <c:val>
            <c:numRef>
              <c:f>Sheet1!$B$2:$B$7</c:f>
              <c:numCache>
                <c:formatCode>0.00%</c:formatCode>
                <c:ptCount val="6"/>
                <c:pt idx="0">
                  <c:v>5.0000000000000001E-3</c:v>
                </c:pt>
                <c:pt idx="1">
                  <c:v>9.7000000000000003E-2</c:v>
                </c:pt>
                <c:pt idx="2">
                  <c:v>0.27200000000000002</c:v>
                </c:pt>
                <c:pt idx="3">
                  <c:v>0.318</c:v>
                </c:pt>
                <c:pt idx="4" formatCode="0%">
                  <c:v>0.15</c:v>
                </c:pt>
                <c:pt idx="5">
                  <c:v>6.9000000000000006E-2</c:v>
                </c:pt>
              </c:numCache>
            </c:numRef>
          </c:val>
          <c:extLst>
            <c:ext xmlns:c16="http://schemas.microsoft.com/office/drawing/2014/chart" uri="{C3380CC4-5D6E-409C-BE32-E72D297353CC}">
              <c16:uniqueId val="{0000000C-4BF7-4C19-B3AC-1C1F67691B09}"/>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Instagram Audience 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E6-473C-B0DB-83BBD3EAB0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E6-473C-B0DB-83BBD3EAB0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E6-473C-B0DB-83BBD3EAB01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E6-473C-B0DB-83BBD3EAB01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6E6-473C-B0DB-83BBD3EAB01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6E6-473C-B0DB-83BBD3EAB01B}"/>
              </c:ext>
            </c:extLst>
          </c:dPt>
          <c:dLbls>
            <c:dLbl>
              <c:idx val="0"/>
              <c:layout>
                <c:manualLayout>
                  <c:x val="0.1273121175886939"/>
                  <c:y val="-8.936113728069057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E6-473C-B0DB-83BBD3EAB01B}"/>
                </c:ext>
              </c:extLst>
            </c:dLbl>
            <c:dLbl>
              <c:idx val="1"/>
              <c:layout>
                <c:manualLayout>
                  <c:x val="0.11173263327948303"/>
                  <c:y val="-4.830331744902237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E6-473C-B0DB-83BBD3EAB01B}"/>
                </c:ext>
              </c:extLst>
            </c:dLbl>
            <c:dLbl>
              <c:idx val="2"/>
              <c:layout>
                <c:manualLayout>
                  <c:x val="0.32200367623675474"/>
                  <c:y val="-4.3472985704119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6E6-473C-B0DB-83BBD3EAB01B}"/>
                </c:ext>
              </c:extLst>
            </c:dLbl>
            <c:dLbl>
              <c:idx val="3"/>
              <c:layout>
                <c:manualLayout>
                  <c:x val="-0.10952132598934018"/>
                  <c:y val="1.69061611071576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6E6-473C-B0DB-83BBD3EAB01B}"/>
                </c:ext>
              </c:extLst>
            </c:dLbl>
            <c:dLbl>
              <c:idx val="4"/>
              <c:layout>
                <c:manualLayout>
                  <c:x val="-0.19038772213247174"/>
                  <c:y val="-4.10578198316686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6E6-473C-B0DB-83BBD3EAB01B}"/>
                </c:ext>
              </c:extLst>
            </c:dLbl>
            <c:dLbl>
              <c:idx val="5"/>
              <c:layout>
                <c:manualLayout>
                  <c:x val="-0.13281250000000006"/>
                  <c:y val="-7.00398103010818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6E6-473C-B0DB-83BBD3EAB0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18-24</c:v>
                </c:pt>
                <c:pt idx="1">
                  <c:v>25-34</c:v>
                </c:pt>
                <c:pt idx="2">
                  <c:v>35-44</c:v>
                </c:pt>
                <c:pt idx="3">
                  <c:v>45-54</c:v>
                </c:pt>
                <c:pt idx="4">
                  <c:v>55-64</c:v>
                </c:pt>
                <c:pt idx="5">
                  <c:v>65+</c:v>
                </c:pt>
              </c:strCache>
            </c:strRef>
          </c:cat>
          <c:val>
            <c:numRef>
              <c:f>Sheet1!$B$2:$B$7</c:f>
              <c:numCache>
                <c:formatCode>0.00%</c:formatCode>
                <c:ptCount val="6"/>
                <c:pt idx="0">
                  <c:v>5.2999999999999999E-2</c:v>
                </c:pt>
                <c:pt idx="1">
                  <c:v>0.23100000000000001</c:v>
                </c:pt>
                <c:pt idx="2">
                  <c:v>0.30099999999999999</c:v>
                </c:pt>
                <c:pt idx="3">
                  <c:v>0.20799999999999999</c:v>
                </c:pt>
                <c:pt idx="4" formatCode="0%">
                  <c:v>0.08</c:v>
                </c:pt>
                <c:pt idx="5">
                  <c:v>2.5000000000000001E-2</c:v>
                </c:pt>
              </c:numCache>
            </c:numRef>
          </c:val>
          <c:extLst>
            <c:ext xmlns:c16="http://schemas.microsoft.com/office/drawing/2014/chart" uri="{C3380CC4-5D6E-409C-BE32-E72D297353CC}">
              <c16:uniqueId val="{0000000C-86E6-473C-B0DB-83BBD3EAB01B}"/>
            </c:ext>
          </c:extLst>
        </c:ser>
        <c:dLbls>
          <c:showLegendKey val="0"/>
          <c:showVal val="0"/>
          <c:showCatName val="1"/>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7/31/2024</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B1E1E-2C8D-4763-9D5F-BC4F943AC1CE}"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63C40-76EF-4862-84DB-E0460880A092}" type="slidenum">
              <a:rPr lang="en-US" smtClean="0"/>
              <a:t>‹#›</a:t>
            </a:fld>
            <a:endParaRPr lang="en-US"/>
          </a:p>
        </p:txBody>
      </p:sp>
    </p:spTree>
    <p:extLst>
      <p:ext uri="{BB962C8B-B14F-4D97-AF65-F5344CB8AC3E}">
        <p14:creationId xmlns:p14="http://schemas.microsoft.com/office/powerpoint/2010/main" val="291480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you should do when thinking about your social media strategy is figure out why. Why are you on social media? Why are you using it? These reasons can be anything from wanting to share information with your members, wanting to educate your audiences, wanting to increase your membership, and more. These reasons should guide your strategy. And if you are struggling to find your why, take a step back. If you are on social media just for the sake of being on social media, it might not be the best move for you. But there is a way to make it work and ensure that you are getting the best value for your time and effort.</a:t>
            </a:r>
          </a:p>
          <a:p>
            <a:endParaRPr lang="en-US" dirty="0"/>
          </a:p>
          <a:p>
            <a:r>
              <a:rPr lang="en-US" dirty="0"/>
              <a:t>There are a lot of platforms out there to utilize for social media. The goal is not to be on every platform. The goal is to be effective on the platform you are on. If you can dedicate the time to each platform, that’s great. But if you are feeling spread thin, we can evaluate where you find the most value. For example, say you are on Facebook and Instagram. Your Facebook audience is engaged, and really likes your content. You struggle a lot with Instagram, as you already need to find an image. Take a look at where your audiences are. It’s okay to get off of a platform. I’d rather see you thrive on one social media platform, then struggle with multiple.</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3</a:t>
            </a:fld>
            <a:endParaRPr lang="en-US"/>
          </a:p>
        </p:txBody>
      </p:sp>
    </p:spTree>
    <p:extLst>
      <p:ext uri="{BB962C8B-B14F-4D97-AF65-F5344CB8AC3E}">
        <p14:creationId xmlns:p14="http://schemas.microsoft.com/office/powerpoint/2010/main" val="2462918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can share this link without anything else and it will appear on our followers’ newsfeeds just like this. While they might appreciate us sharing it, they are not getting the full value of this post. Why did we decide to share it? Is there something that we want to draw peoples’ attention to? Why is this relevant?</a:t>
            </a:r>
          </a:p>
          <a:p>
            <a:endParaRPr lang="en-US" dirty="0"/>
          </a:p>
          <a:p>
            <a:r>
              <a:rPr lang="en-US" dirty="0"/>
              <a:t>Let’s add some more elements to make this more appealing and impactful. </a:t>
            </a:r>
          </a:p>
        </p:txBody>
      </p:sp>
      <p:sp>
        <p:nvSpPr>
          <p:cNvPr id="4" name="Slide Number Placeholder 3"/>
          <p:cNvSpPr>
            <a:spLocks noGrp="1"/>
          </p:cNvSpPr>
          <p:nvPr>
            <p:ph type="sldNum" sz="quarter" idx="5"/>
          </p:nvPr>
        </p:nvSpPr>
        <p:spPr/>
        <p:txBody>
          <a:bodyPr/>
          <a:lstStyle/>
          <a:p>
            <a:fld id="{CFB63C40-76EF-4862-84DB-E0460880A092}" type="slidenum">
              <a:rPr lang="en-US" smtClean="0"/>
              <a:t>12</a:t>
            </a:fld>
            <a:endParaRPr lang="en-US"/>
          </a:p>
        </p:txBody>
      </p:sp>
    </p:spTree>
    <p:extLst>
      <p:ext uri="{BB962C8B-B14F-4D97-AF65-F5344CB8AC3E}">
        <p14:creationId xmlns:p14="http://schemas.microsoft.com/office/powerpoint/2010/main" val="100343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adding a quote from the article, the post is giving our followers more information about what we are sharing. It gives our followers some more information and might encourage them to click into the article, share, comment, like, or engage in some way. When you are sharing articles and picking quotes, try to find one that relates to the overall message of the article and that contains some key words that you know your audience will recognize. This post calls out SDI, which is something that special educators know about and want to get more information on. </a:t>
            </a:r>
          </a:p>
          <a:p>
            <a:endParaRPr lang="en-US" dirty="0"/>
          </a:p>
          <a:p>
            <a:r>
              <a:rPr lang="en-US" dirty="0"/>
              <a:t>What else can we do to make this more appealing?</a:t>
            </a:r>
          </a:p>
        </p:txBody>
      </p:sp>
      <p:sp>
        <p:nvSpPr>
          <p:cNvPr id="4" name="Slide Number Placeholder 3"/>
          <p:cNvSpPr>
            <a:spLocks noGrp="1"/>
          </p:cNvSpPr>
          <p:nvPr>
            <p:ph type="sldNum" sz="quarter" idx="5"/>
          </p:nvPr>
        </p:nvSpPr>
        <p:spPr/>
        <p:txBody>
          <a:bodyPr/>
          <a:lstStyle/>
          <a:p>
            <a:fld id="{CFB63C40-76EF-4862-84DB-E0460880A092}" type="slidenum">
              <a:rPr lang="en-US" smtClean="0"/>
              <a:t>13</a:t>
            </a:fld>
            <a:endParaRPr lang="en-US"/>
          </a:p>
        </p:txBody>
      </p:sp>
    </p:spTree>
    <p:extLst>
      <p:ext uri="{BB962C8B-B14F-4D97-AF65-F5344CB8AC3E}">
        <p14:creationId xmlns:p14="http://schemas.microsoft.com/office/powerpoint/2010/main" val="169072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reason that there are full-time social media managers. It takes a lot of time to get content, write up the copy, check the analytics, and so forth. We are not expecting anyone to be putting in 40 hours a week toward social media. But there are steps you can take to reduce the amount of time you are spending on social media overall. Take some time at the beginning of the year (the actual year or school year) and pull out a calendar. What’s happening in the next year? Put your holidays on the calendar, any events that you are participating in or think your audience might be interested in, any deadlines or important dates. You have a ton on your calendar already!</a:t>
            </a:r>
          </a:p>
          <a:p>
            <a:endParaRPr lang="en-US" dirty="0"/>
          </a:p>
          <a:p>
            <a:r>
              <a:rPr lang="en-US" dirty="0"/>
              <a:t>There is content we refer to as evergreen, which is appropriate to post at any time. These can include resources, blog posts, guides, and more. Create a document that has this information, whether it’s just a link to a site or the already created social media posts and images. You can plop those into your calendar ahead of time, or as you go if you have a gap. And don’t forget about resharing! CEC Headquarters posts very often and you can always reshare those posts or even take the links/images/resources and share them from your own page. Don’t forget about the social aspect of social media.</a:t>
            </a:r>
          </a:p>
          <a:p>
            <a:endParaRPr lang="en-US" dirty="0"/>
          </a:p>
          <a:p>
            <a:r>
              <a:rPr lang="en-US" dirty="0"/>
              <a:t>Make sure to leave some room to post about timely events. And it’s okay to not post every day. At the very least, try once per week per platform. The top goal should be 5x/week on every platform but again, that takes a lot of time and effort.  </a:t>
            </a:r>
          </a:p>
          <a:p>
            <a:endParaRPr lang="en-US" dirty="0"/>
          </a:p>
          <a:p>
            <a:r>
              <a:rPr lang="en-US" dirty="0"/>
              <a:t>There are a lot of tools that I will include the resources to help you plan out your content. These include content calendars that you can use to plan and draft your content, and content scheduling tools that allow you create posts and schedule them to appear on your platforms in the future. There are paid and free options to help you knock out a week’s worth of posting within moments. Some platforms even offer their own posting tools, like Facebook and Instagram.</a:t>
            </a:r>
          </a:p>
        </p:txBody>
      </p:sp>
      <p:sp>
        <p:nvSpPr>
          <p:cNvPr id="4" name="Slide Number Placeholder 3"/>
          <p:cNvSpPr>
            <a:spLocks noGrp="1"/>
          </p:cNvSpPr>
          <p:nvPr>
            <p:ph type="sldNum" sz="quarter" idx="5"/>
          </p:nvPr>
        </p:nvSpPr>
        <p:spPr/>
        <p:txBody>
          <a:bodyPr/>
          <a:lstStyle/>
          <a:p>
            <a:fld id="{CFB63C40-76EF-4862-84DB-E0460880A092}" type="slidenum">
              <a:rPr lang="en-US" smtClean="0"/>
              <a:t>14</a:t>
            </a:fld>
            <a:endParaRPr lang="en-US"/>
          </a:p>
        </p:txBody>
      </p:sp>
    </p:spTree>
    <p:extLst>
      <p:ext uri="{BB962C8B-B14F-4D97-AF65-F5344CB8AC3E}">
        <p14:creationId xmlns:p14="http://schemas.microsoft.com/office/powerpoint/2010/main" val="23848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put the work in. Now what? Let’s take a look at your metrics and analytics. In our digital age, we can track everything we do. But what are our goals, our why? Think back to why you are on social media and from there, we can figure out what metrics to look at. If you are trying to get people to read a blog post, you can take a look at link clicks or engagement rate (which is the total amount of engagement divided by the amount of impressions/views on a post). If you are trying to spread the word on an action alert, take a look at those share numbers.</a:t>
            </a:r>
          </a:p>
          <a:p>
            <a:endParaRPr lang="en-US" dirty="0"/>
          </a:p>
          <a:p>
            <a:r>
              <a:rPr lang="en-US" dirty="0"/>
              <a:t>These analytics give you insight into your audience and how they behave, and what they like. You can use these figures to measure success and progress. You can also use them to guide your path forward. If you share news articles on a variety of topics, look at the topics that get the highest amount of engagement. These are the topics your audience likes, and you can shift your content to cater more to that aspect.</a:t>
            </a:r>
          </a:p>
          <a:p>
            <a:endParaRPr lang="en-US" dirty="0"/>
          </a:p>
          <a:p>
            <a:r>
              <a:rPr lang="en-US" dirty="0"/>
              <a:t>Now that you have decided to track your analytics, what do you do with them? It’s a good thing to keep in mind to adjust your strategy going forward. I would also be careful to not tie performance too closely to certain metrics. Social media is finicky and the algorithm changes without warning. For example, Twitter, now X, has seen a massive departure of their users, and as a result, many accounts have seen drops in engagement and followers.</a:t>
            </a:r>
          </a:p>
        </p:txBody>
      </p:sp>
      <p:sp>
        <p:nvSpPr>
          <p:cNvPr id="4" name="Slide Number Placeholder 3"/>
          <p:cNvSpPr>
            <a:spLocks noGrp="1"/>
          </p:cNvSpPr>
          <p:nvPr>
            <p:ph type="sldNum" sz="quarter" idx="5"/>
          </p:nvPr>
        </p:nvSpPr>
        <p:spPr/>
        <p:txBody>
          <a:bodyPr/>
          <a:lstStyle/>
          <a:p>
            <a:fld id="{CFB63C40-76EF-4862-84DB-E0460880A092}" type="slidenum">
              <a:rPr lang="en-US" smtClean="0"/>
              <a:t>15</a:t>
            </a:fld>
            <a:endParaRPr lang="en-US"/>
          </a:p>
        </p:txBody>
      </p:sp>
    </p:spTree>
    <p:extLst>
      <p:ext uri="{BB962C8B-B14F-4D97-AF65-F5344CB8AC3E}">
        <p14:creationId xmlns:p14="http://schemas.microsoft.com/office/powerpoint/2010/main" val="4018299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Facebooks’ insights, or analytics look like. Let’s walk through this live and figure out what we should be looking at and what we can learn.</a:t>
            </a:r>
          </a:p>
        </p:txBody>
      </p:sp>
      <p:sp>
        <p:nvSpPr>
          <p:cNvPr id="4" name="Slide Number Placeholder 3"/>
          <p:cNvSpPr>
            <a:spLocks noGrp="1"/>
          </p:cNvSpPr>
          <p:nvPr>
            <p:ph type="sldNum" sz="quarter" idx="5"/>
          </p:nvPr>
        </p:nvSpPr>
        <p:spPr/>
        <p:txBody>
          <a:bodyPr/>
          <a:lstStyle/>
          <a:p>
            <a:fld id="{CFB63C40-76EF-4862-84DB-E0460880A092}" type="slidenum">
              <a:rPr lang="en-US" smtClean="0"/>
              <a:t>16</a:t>
            </a:fld>
            <a:endParaRPr lang="en-US"/>
          </a:p>
        </p:txBody>
      </p:sp>
    </p:spTree>
    <p:extLst>
      <p:ext uri="{BB962C8B-B14F-4D97-AF65-F5344CB8AC3E}">
        <p14:creationId xmlns:p14="http://schemas.microsoft.com/office/powerpoint/2010/main" val="1406887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use to track our monthly Facebook metrics. As you can see, it’s pretty simple and it does the job. It’s an easy way to quickly reference performance and find patterns. In the resources accompanying this presentation, we included a copy of how we </a:t>
            </a:r>
            <a:r>
              <a:rPr lang="en-US"/>
              <a:t>used our 2023 metrics.</a:t>
            </a:r>
          </a:p>
        </p:txBody>
      </p:sp>
      <p:sp>
        <p:nvSpPr>
          <p:cNvPr id="4" name="Slide Number Placeholder 3"/>
          <p:cNvSpPr>
            <a:spLocks noGrp="1"/>
          </p:cNvSpPr>
          <p:nvPr>
            <p:ph type="sldNum" sz="quarter" idx="5"/>
          </p:nvPr>
        </p:nvSpPr>
        <p:spPr/>
        <p:txBody>
          <a:bodyPr/>
          <a:lstStyle/>
          <a:p>
            <a:fld id="{CFB63C40-76EF-4862-84DB-E0460880A092}" type="slidenum">
              <a:rPr lang="en-US" smtClean="0"/>
              <a:t>17</a:t>
            </a:fld>
            <a:endParaRPr lang="en-US"/>
          </a:p>
        </p:txBody>
      </p:sp>
    </p:spTree>
    <p:extLst>
      <p:ext uri="{BB962C8B-B14F-4D97-AF65-F5344CB8AC3E}">
        <p14:creationId xmlns:p14="http://schemas.microsoft.com/office/powerpoint/2010/main" val="351106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crafting your social media strategy, you need to understand who you are talking with. While your social media will likely primarily consist of your members, the world of social media is vast and far-reaching, meaning that you are likely capturing people interested in the content you are sharing without CEC affiliation. Let’s make some inferences about who will be following us:</a:t>
            </a:r>
          </a:p>
          <a:p>
            <a:pPr marL="171450" indent="-171450">
              <a:buFont typeface="Arial" panose="020B0604020202020204" pitchFamily="34" charset="0"/>
              <a:buChar char="•"/>
            </a:pPr>
            <a:r>
              <a:rPr lang="en-US" dirty="0"/>
              <a:t>CEC Members</a:t>
            </a:r>
          </a:p>
          <a:p>
            <a:pPr marL="171450" indent="-171450">
              <a:buFont typeface="Arial" panose="020B0604020202020204" pitchFamily="34" charset="0"/>
              <a:buChar char="•"/>
            </a:pPr>
            <a:r>
              <a:rPr lang="en-US" dirty="0"/>
              <a:t>Special educators/general education teachers</a:t>
            </a:r>
          </a:p>
          <a:p>
            <a:pPr marL="171450" indent="-171450">
              <a:buFont typeface="Arial" panose="020B0604020202020204" pitchFamily="34" charset="0"/>
              <a:buChar char="•"/>
            </a:pPr>
            <a:r>
              <a:rPr lang="en-US" dirty="0"/>
              <a:t>Support staff (SLPs, paras)</a:t>
            </a:r>
          </a:p>
          <a:p>
            <a:pPr marL="171450" indent="-171450">
              <a:buFont typeface="Arial" panose="020B0604020202020204" pitchFamily="34" charset="0"/>
              <a:buChar char="•"/>
            </a:pPr>
            <a:r>
              <a:rPr lang="en-US" dirty="0"/>
              <a:t>Families</a:t>
            </a:r>
          </a:p>
          <a:p>
            <a:pPr marL="171450" indent="-171450">
              <a:buFont typeface="Arial" panose="020B0604020202020204" pitchFamily="34" charset="0"/>
              <a:buChar char="•"/>
            </a:pPr>
            <a:r>
              <a:rPr lang="en-US" dirty="0"/>
              <a:t>Who else?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should also consider who we want our audience to be? Think of your ideal page follower. Who are they? Where do they work? What do they know? And might they want to know? Being aspirational can help you guide your content in a way that will allow you to appeal to your ideal audience and bring them into the fold.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lot of our social media platforms offer analytics, including some audience insights. The following slide will dive what we can tell about your audiences.</a:t>
            </a:r>
          </a:p>
          <a:p>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4</a:t>
            </a:fld>
            <a:endParaRPr lang="en-US"/>
          </a:p>
        </p:txBody>
      </p:sp>
    </p:spTree>
    <p:extLst>
      <p:ext uri="{BB962C8B-B14F-4D97-AF65-F5344CB8AC3E}">
        <p14:creationId xmlns:p14="http://schemas.microsoft.com/office/powerpoint/2010/main" val="340447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makeup of CEC’s digital audience, pulled from our FB, IG, and website analytics. Much like the special education field, we are a supermajority women. Now this can help us guide some of our content in two ways: 1. We can make sure we are posting content that is inclusive of women, aimed at women in the profession, and so forth. And 2. we can also make sure that our male audience isn’t forgotten and talk about the dearth of men in the field as a whole.</a:t>
            </a:r>
          </a:p>
        </p:txBody>
      </p:sp>
      <p:sp>
        <p:nvSpPr>
          <p:cNvPr id="4" name="Slide Number Placeholder 3"/>
          <p:cNvSpPr>
            <a:spLocks noGrp="1"/>
          </p:cNvSpPr>
          <p:nvPr>
            <p:ph type="sldNum" sz="quarter" idx="5"/>
          </p:nvPr>
        </p:nvSpPr>
        <p:spPr/>
        <p:txBody>
          <a:bodyPr/>
          <a:lstStyle/>
          <a:p>
            <a:fld id="{CFB63C40-76EF-4862-84DB-E0460880A092}" type="slidenum">
              <a:rPr lang="en-US" smtClean="0"/>
              <a:t>5</a:t>
            </a:fld>
            <a:endParaRPr lang="en-US"/>
          </a:p>
        </p:txBody>
      </p:sp>
    </p:spTree>
    <p:extLst>
      <p:ext uri="{BB962C8B-B14F-4D97-AF65-F5344CB8AC3E}">
        <p14:creationId xmlns:p14="http://schemas.microsoft.com/office/powerpoint/2010/main" val="204802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the ages of CEC’s Facebook audience. You can see a lot of </a:t>
            </a:r>
            <a:r>
              <a:rPr lang="en-US" dirty="0" err="1"/>
              <a:t>Millenials</a:t>
            </a:r>
            <a:r>
              <a:rPr lang="en-US" dirty="0"/>
              <a:t> and Gen-Xers. Using this information, we can probably deduce that our audiences are mid-career professionals. What do people in these age groups and career points want? How can we make content to appeal to them? We can also see that we are not capturing a younger Gen-Z audience. We can also cater content for them, such as more information about getting into the field and establishing themselves. We can also generate some content for our older audiences on communicating with younger colleagues.</a:t>
            </a:r>
          </a:p>
        </p:txBody>
      </p:sp>
      <p:sp>
        <p:nvSpPr>
          <p:cNvPr id="4" name="Slide Number Placeholder 3"/>
          <p:cNvSpPr>
            <a:spLocks noGrp="1"/>
          </p:cNvSpPr>
          <p:nvPr>
            <p:ph type="sldNum" sz="quarter" idx="5"/>
          </p:nvPr>
        </p:nvSpPr>
        <p:spPr/>
        <p:txBody>
          <a:bodyPr/>
          <a:lstStyle/>
          <a:p>
            <a:fld id="{CFB63C40-76EF-4862-84DB-E0460880A092}" type="slidenum">
              <a:rPr lang="en-US" smtClean="0"/>
              <a:t>6</a:t>
            </a:fld>
            <a:endParaRPr lang="en-US"/>
          </a:p>
        </p:txBody>
      </p:sp>
    </p:spTree>
    <p:extLst>
      <p:ext uri="{BB962C8B-B14F-4D97-AF65-F5344CB8AC3E}">
        <p14:creationId xmlns:p14="http://schemas.microsoft.com/office/powerpoint/2010/main" val="273013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Instagram on the other hand skews much younger. We can appeal to Gen-Z and </a:t>
            </a:r>
            <a:r>
              <a:rPr lang="en-US" dirty="0" err="1"/>
              <a:t>Millenial</a:t>
            </a:r>
            <a:r>
              <a:rPr lang="en-US" dirty="0"/>
              <a:t> audiences. This means that we are hitting two different audiences on Facebook and Instagram. We can tailor our content for each platform with this insight. For example, we can post about opportunities for mid-career professionals and admins on our Facebook page and information about student-teaching and finding the right job on Instagram. Differentiating your content per platform does take more work but you get a better ROI and your audience feels seen and heard.</a:t>
            </a:r>
          </a:p>
        </p:txBody>
      </p:sp>
      <p:sp>
        <p:nvSpPr>
          <p:cNvPr id="4" name="Slide Number Placeholder 3"/>
          <p:cNvSpPr>
            <a:spLocks noGrp="1"/>
          </p:cNvSpPr>
          <p:nvPr>
            <p:ph type="sldNum" sz="quarter" idx="5"/>
          </p:nvPr>
        </p:nvSpPr>
        <p:spPr/>
        <p:txBody>
          <a:bodyPr/>
          <a:lstStyle/>
          <a:p>
            <a:fld id="{CFB63C40-76EF-4862-84DB-E0460880A092}" type="slidenum">
              <a:rPr lang="en-US" smtClean="0"/>
              <a:t>7</a:t>
            </a:fld>
            <a:endParaRPr lang="en-US"/>
          </a:p>
        </p:txBody>
      </p:sp>
    </p:spTree>
    <p:extLst>
      <p:ext uri="{BB962C8B-B14F-4D97-AF65-F5344CB8AC3E}">
        <p14:creationId xmlns:p14="http://schemas.microsoft.com/office/powerpoint/2010/main" val="101287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You have a social media page that looks great and has some followers. Now what? Time to fill those feeds up with content. I’m sure you’ve all heard the word content over and over again. Let’s step back to basic for a second: content is </a:t>
            </a:r>
            <a:r>
              <a:rPr lang="en-US" b="0" i="0" dirty="0">
                <a:solidFill>
                  <a:srgbClr val="EEF0FF"/>
                </a:solidFill>
                <a:effectLst/>
                <a:highlight>
                  <a:srgbClr val="3A3F50"/>
                </a:highlight>
                <a:latin typeface="Google Sans"/>
              </a:rPr>
              <a:t>any information shared on social media platforms, such as text, images, videos, audio, and links. It’s what we post. When you are operating a page for an organization, you need to ensure that you are sharing high-quality information consistently in order to engage with and provide value for your followers. </a:t>
            </a:r>
          </a:p>
          <a:p>
            <a:endParaRPr lang="en-US" b="0" i="0" dirty="0">
              <a:solidFill>
                <a:srgbClr val="EEF0FF"/>
              </a:solidFill>
              <a:effectLst/>
              <a:highlight>
                <a:srgbClr val="3A3F50"/>
              </a:highlight>
              <a:latin typeface="Google Sans"/>
            </a:endParaRPr>
          </a:p>
          <a:p>
            <a:r>
              <a:rPr lang="en-US" b="0" i="0" dirty="0">
                <a:solidFill>
                  <a:srgbClr val="EEF0FF"/>
                </a:solidFill>
                <a:effectLst/>
                <a:highlight>
                  <a:srgbClr val="3A3F50"/>
                </a:highlight>
                <a:latin typeface="Google Sans"/>
              </a:rPr>
              <a:t>Social media is great to add to your toolkit in order to share information broadly with your members and beyond. But you need to be careful not to repeat the same things over and over again. If you are emailing your members about a program, and posting it on your website, you probably don’t need to be posting about it repeatedly on social media. Social media is a great opportunity to share content that might not fit on your website or in your emails, and to show some of your thought leadership. </a:t>
            </a:r>
          </a:p>
          <a:p>
            <a:endParaRPr lang="en-US" b="0" i="0" dirty="0">
              <a:solidFill>
                <a:srgbClr val="EEF0FF"/>
              </a:solidFill>
              <a:effectLst/>
              <a:highlight>
                <a:srgbClr val="3A3F50"/>
              </a:highlight>
              <a:latin typeface="Google Sans"/>
            </a:endParaRPr>
          </a:p>
          <a:p>
            <a:r>
              <a:rPr lang="en-US" b="0" i="0" dirty="0">
                <a:solidFill>
                  <a:srgbClr val="EEF0FF"/>
                </a:solidFill>
                <a:effectLst/>
                <a:highlight>
                  <a:srgbClr val="3A3F50"/>
                </a:highlight>
                <a:latin typeface="Google Sans"/>
              </a:rPr>
              <a:t>There is a truly overwhelming amount of information available online. While you may have things that you can share from your own website, from CEC headquarters, and so on, it’s important to vary it up. There is news to sha</a:t>
            </a:r>
            <a:endParaRPr lang="en-US" dirty="0"/>
          </a:p>
        </p:txBody>
      </p:sp>
      <p:sp>
        <p:nvSpPr>
          <p:cNvPr id="4" name="Slide Number Placeholder 3"/>
          <p:cNvSpPr>
            <a:spLocks noGrp="1"/>
          </p:cNvSpPr>
          <p:nvPr>
            <p:ph type="sldNum" sz="quarter" idx="5"/>
          </p:nvPr>
        </p:nvSpPr>
        <p:spPr/>
        <p:txBody>
          <a:bodyPr/>
          <a:lstStyle/>
          <a:p>
            <a:fld id="{CFB63C40-76EF-4862-84DB-E0460880A092}" type="slidenum">
              <a:rPr lang="en-US" smtClean="0"/>
              <a:t>8</a:t>
            </a:fld>
            <a:endParaRPr lang="en-US"/>
          </a:p>
        </p:txBody>
      </p:sp>
    </p:spTree>
    <p:extLst>
      <p:ext uri="{BB962C8B-B14F-4D97-AF65-F5344CB8AC3E}">
        <p14:creationId xmlns:p14="http://schemas.microsoft.com/office/powerpoint/2010/main" val="274453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different things you can share on your social platforms</a:t>
            </a:r>
          </a:p>
          <a:p>
            <a:pPr marL="171450" indent="-171450">
              <a:buFont typeface="Arial" panose="020B0604020202020204" pitchFamily="34" charset="0"/>
              <a:buChar char="•"/>
            </a:pPr>
            <a:r>
              <a:rPr lang="en-US" dirty="0"/>
              <a:t>Resources for your members and those in the profession will keep your audiences coming back for more. Educators are time-strapped and if you can help them save time and improve their practice, they will continue to come back, engage, and maybe contribute.</a:t>
            </a:r>
          </a:p>
          <a:p>
            <a:pPr marL="171450" indent="-171450">
              <a:buFont typeface="Arial" panose="020B0604020202020204" pitchFamily="34" charset="0"/>
              <a:buChar char="•"/>
            </a:pPr>
            <a:r>
              <a:rPr lang="en-US" dirty="0"/>
              <a:t>People love talking about people. Introduce your members on social media, spotlighting who they are and their accomplishments. If one of your members is interviewed by their school, share that. People love community, and highlighting that on social not only builds goodwill with your members but also humanizes you and your mission/messaging.</a:t>
            </a:r>
          </a:p>
          <a:p>
            <a:pPr marL="171450" indent="-171450">
              <a:buFont typeface="Arial" panose="020B0604020202020204" pitchFamily="34" charset="0"/>
              <a:buChar char="•"/>
            </a:pPr>
            <a:r>
              <a:rPr lang="en-US" dirty="0"/>
              <a:t>Resharing is a great way to fill up your newsfeed without having to create content. Many social media platforms allow you to directly share and credit people by resharing their content. This helps to build community, and increase your reach</a:t>
            </a:r>
          </a:p>
          <a:p>
            <a:pPr marL="171450" indent="-171450">
              <a:buFont typeface="Arial" panose="020B0604020202020204" pitchFamily="34" charset="0"/>
              <a:buChar char="•"/>
            </a:pPr>
            <a:r>
              <a:rPr lang="en-US" dirty="0"/>
              <a:t>With a 24/7 news cycle, there is ALWAYS something to post. Share news articles about what’s happening in your geographic area, your field, or in special education as a whole. Just ensure that you are sharing news from a trustworthy source and that your organization agrees with what is being shared.</a:t>
            </a:r>
          </a:p>
          <a:p>
            <a:pPr marL="171450" indent="-171450">
              <a:buFont typeface="Arial" panose="020B0604020202020204" pitchFamily="34" charset="0"/>
              <a:buChar char="•"/>
            </a:pPr>
            <a:r>
              <a:rPr lang="en-US" dirty="0"/>
              <a:t>There is a holiday every. Single. Day. Today, (Friday, August 2</a:t>
            </a:r>
            <a:r>
              <a:rPr lang="en-US" baseline="30000" dirty="0"/>
              <a:t>nd</a:t>
            </a:r>
            <a:r>
              <a:rPr lang="en-US" dirty="0"/>
              <a:t>) is International Beer Day, National Ice Cream Sandwich Day, National coloring Book Day, National Water Balloon Day, among several others. Look at what holidays are coming and up and plan some social media content around that. There are a ton of awareness days that tie in our missions that will not only allow you to put a spotlight on issues that matter to you and your audiences, but allow you to showcase what you know.</a:t>
            </a:r>
          </a:p>
        </p:txBody>
      </p:sp>
      <p:sp>
        <p:nvSpPr>
          <p:cNvPr id="4" name="Slide Number Placeholder 3"/>
          <p:cNvSpPr>
            <a:spLocks noGrp="1"/>
          </p:cNvSpPr>
          <p:nvPr>
            <p:ph type="sldNum" sz="quarter" idx="5"/>
          </p:nvPr>
        </p:nvSpPr>
        <p:spPr/>
        <p:txBody>
          <a:bodyPr/>
          <a:lstStyle/>
          <a:p>
            <a:fld id="{CFB63C40-76EF-4862-84DB-E0460880A092}" type="slidenum">
              <a:rPr lang="en-US" smtClean="0"/>
              <a:t>9</a:t>
            </a:fld>
            <a:endParaRPr lang="en-US"/>
          </a:p>
        </p:txBody>
      </p:sp>
    </p:spTree>
    <p:extLst>
      <p:ext uri="{BB962C8B-B14F-4D97-AF65-F5344CB8AC3E}">
        <p14:creationId xmlns:p14="http://schemas.microsoft.com/office/powerpoint/2010/main" val="250049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You have a social media page that looks great, you have some followers, and you have gathered up links, images, and videos to share. Now what? Time to create some posts! While you can share those links and images without saying anything, so can anyone else. Adding your own commentary or context differentiates you from everyone else who might share the same thing. Think about what your audience wants to see. If you are sharing a news article, give some information on why that news article is important and relevant to your audience. If you are sharing a picture for an awareness day, talk about .how that relates to your work and mission, and even link to a resource.</a:t>
            </a:r>
          </a:p>
        </p:txBody>
      </p:sp>
      <p:sp>
        <p:nvSpPr>
          <p:cNvPr id="4" name="Slide Number Placeholder 3"/>
          <p:cNvSpPr>
            <a:spLocks noGrp="1"/>
          </p:cNvSpPr>
          <p:nvPr>
            <p:ph type="sldNum" sz="quarter" idx="5"/>
          </p:nvPr>
        </p:nvSpPr>
        <p:spPr/>
        <p:txBody>
          <a:bodyPr/>
          <a:lstStyle/>
          <a:p>
            <a:fld id="{CFB63C40-76EF-4862-84DB-E0460880A092}" type="slidenum">
              <a:rPr lang="en-US" smtClean="0"/>
              <a:t>10</a:t>
            </a:fld>
            <a:endParaRPr lang="en-US"/>
          </a:p>
        </p:txBody>
      </p:sp>
    </p:spTree>
    <p:extLst>
      <p:ext uri="{BB962C8B-B14F-4D97-AF65-F5344CB8AC3E}">
        <p14:creationId xmlns:p14="http://schemas.microsoft.com/office/powerpoint/2010/main" val="54907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give an example. I found this great article from K-12 Dive that relates to CEC’s work and mission, and is something that I think our audiences would really like.</a:t>
            </a:r>
          </a:p>
        </p:txBody>
      </p:sp>
      <p:sp>
        <p:nvSpPr>
          <p:cNvPr id="4" name="Slide Number Placeholder 3"/>
          <p:cNvSpPr>
            <a:spLocks noGrp="1"/>
          </p:cNvSpPr>
          <p:nvPr>
            <p:ph type="sldNum" sz="quarter" idx="5"/>
          </p:nvPr>
        </p:nvSpPr>
        <p:spPr/>
        <p:txBody>
          <a:bodyPr/>
          <a:lstStyle/>
          <a:p>
            <a:fld id="{CFB63C40-76EF-4862-84DB-E0460880A092}" type="slidenum">
              <a:rPr lang="en-US" smtClean="0"/>
              <a:t>11</a:t>
            </a:fld>
            <a:endParaRPr lang="en-US"/>
          </a:p>
        </p:txBody>
      </p:sp>
    </p:spTree>
    <p:extLst>
      <p:ext uri="{BB962C8B-B14F-4D97-AF65-F5344CB8AC3E}">
        <p14:creationId xmlns:p14="http://schemas.microsoft.com/office/powerpoint/2010/main" val="3736195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13EA9-6BE5-7444-2779-DA1DB22218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81548E-DE1C-A604-E634-21F07114F5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5033639" y="1473692"/>
            <a:ext cx="6917569" cy="30006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5033638" y="4545368"/>
            <a:ext cx="6917569" cy="12428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38F5319-D318-FB84-1D64-CDB21BF00D3F}"/>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63301"/>
            <a:ext cx="5181600"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59E75A34-3B5C-21F0-7A96-AC15625A7300}"/>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5671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68008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1367161"/>
            <a:ext cx="10569606" cy="45098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FA0D0CE2-4A9D-10E1-D848-F7D9B5F4614E}"/>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8171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389453-54D4-33BD-EAFC-A71120AB3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B3059-24B8-65AD-67DA-3C36FF8500ED}"/>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C754EE5-C348-0479-09ED-522F5142E955}"/>
              </a:ext>
            </a:extLst>
          </p:cNvPr>
          <p:cNvSpPr>
            <a:spLocks noGrp="1"/>
          </p:cNvSpPr>
          <p:nvPr>
            <p:ph idx="1"/>
          </p:nvPr>
        </p:nvSpPr>
        <p:spPr>
          <a:xfrm>
            <a:off x="5183188" y="1313894"/>
            <a:ext cx="6172200" cy="45471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07E699F-68AA-7902-6305-490097961DCF}"/>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TextBox 6">
            <a:extLst>
              <a:ext uri="{FF2B5EF4-FFF2-40B4-BE49-F238E27FC236}">
                <a16:creationId xmlns:a16="http://schemas.microsoft.com/office/drawing/2014/main" id="{80C5C63D-E9C4-8FF2-7DC0-ADBEFF3842E6}"/>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21284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EBF0D-BBA8-1048-C0EA-4A883E51A7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3" name="Picture Placeholder 2">
            <a:extLst>
              <a:ext uri="{FF2B5EF4-FFF2-40B4-BE49-F238E27FC236}">
                <a16:creationId xmlns:a16="http://schemas.microsoft.com/office/drawing/2014/main" id="{41773D23-EF8E-6E0D-28ED-9C6B1CF035CA}"/>
              </a:ext>
            </a:extLst>
          </p:cNvPr>
          <p:cNvSpPr>
            <a:spLocks noGrp="1"/>
          </p:cNvSpPr>
          <p:nvPr>
            <p:ph type="pic" idx="1"/>
          </p:nvPr>
        </p:nvSpPr>
        <p:spPr>
          <a:xfrm>
            <a:off x="5183188" y="1313894"/>
            <a:ext cx="6172200" cy="45471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Title 1">
            <a:extLst>
              <a:ext uri="{FF2B5EF4-FFF2-40B4-BE49-F238E27FC236}">
                <a16:creationId xmlns:a16="http://schemas.microsoft.com/office/drawing/2014/main" id="{3EE7121A-7C62-63D6-4583-0AA1DA37D023}"/>
              </a:ext>
            </a:extLst>
          </p:cNvPr>
          <p:cNvSpPr>
            <a:spLocks noGrp="1"/>
          </p:cNvSpPr>
          <p:nvPr>
            <p:ph type="title"/>
          </p:nvPr>
        </p:nvSpPr>
        <p:spPr>
          <a:xfrm>
            <a:off x="839788" y="1313894"/>
            <a:ext cx="3932237" cy="1367161"/>
          </a:xfrm>
        </p:spPr>
        <p:txBody>
          <a:bodyPr anchor="b"/>
          <a:lstStyle>
            <a:lvl1pPr>
              <a:defRPr sz="3200"/>
            </a:lvl1pPr>
          </a:lstStyle>
          <a:p>
            <a:r>
              <a:rPr lang="en-US" dirty="0"/>
              <a:t>Click to edit Master title style</a:t>
            </a:r>
          </a:p>
        </p:txBody>
      </p:sp>
      <p:sp>
        <p:nvSpPr>
          <p:cNvPr id="7" name="Text Placeholder 3">
            <a:extLst>
              <a:ext uri="{FF2B5EF4-FFF2-40B4-BE49-F238E27FC236}">
                <a16:creationId xmlns:a16="http://schemas.microsoft.com/office/drawing/2014/main" id="{1128B7B0-3161-5069-E144-759EC0CBD4FE}"/>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Box 9">
            <a:extLst>
              <a:ext uri="{FF2B5EF4-FFF2-40B4-BE49-F238E27FC236}">
                <a16:creationId xmlns:a16="http://schemas.microsoft.com/office/drawing/2014/main" id="{D2223117-573F-6200-37A0-C9E601C6F8C7}"/>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40504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32410-EA5C-E2AD-6712-4EF1E1ABC4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1" name="TextBox 10">
            <a:extLst>
              <a:ext uri="{FF2B5EF4-FFF2-40B4-BE49-F238E27FC236}">
                <a16:creationId xmlns:a16="http://schemas.microsoft.com/office/drawing/2014/main" id="{4CAC70F8-B07F-F404-42A6-C00315AE4A7D}"/>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dirty="0"/>
          </a:p>
        </p:txBody>
      </p:sp>
    </p:spTree>
    <p:extLst>
      <p:ext uri="{BB962C8B-B14F-4D97-AF65-F5344CB8AC3E}">
        <p14:creationId xmlns:p14="http://schemas.microsoft.com/office/powerpoint/2010/main" val="33116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8" r:id="rId5"/>
    <p:sldLayoutId id="2147483656" r:id="rId6"/>
    <p:sldLayoutId id="2147483657"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Hhickman@excpetionalchildren.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50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normAutofit/>
          </a:bodyPr>
          <a:lstStyle/>
          <a:p>
            <a:r>
              <a:rPr lang="en-US" dirty="0"/>
              <a:t>Spellbinding Content: Creating Captivating Posts</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normAutofit/>
          </a:bodyPr>
          <a:lstStyle/>
          <a:p>
            <a:r>
              <a:rPr lang="en-US" dirty="0"/>
              <a:t>What does your audience want to see?</a:t>
            </a:r>
          </a:p>
          <a:p>
            <a:r>
              <a:rPr lang="en-US" dirty="0"/>
              <a:t>Go back to your why</a:t>
            </a:r>
          </a:p>
          <a:p>
            <a:r>
              <a:rPr lang="en-US" dirty="0"/>
              <a:t>Stand out, but be appropriate</a:t>
            </a:r>
          </a:p>
        </p:txBody>
      </p:sp>
    </p:spTree>
    <p:extLst>
      <p:ext uri="{BB962C8B-B14F-4D97-AF65-F5344CB8AC3E}">
        <p14:creationId xmlns:p14="http://schemas.microsoft.com/office/powerpoint/2010/main" val="108248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B4B126-9F02-F7FC-069B-6EC1CA03A23A}"/>
              </a:ext>
            </a:extLst>
          </p:cNvPr>
          <p:cNvPicPr>
            <a:picLocks noChangeAspect="1"/>
          </p:cNvPicPr>
          <p:nvPr/>
        </p:nvPicPr>
        <p:blipFill>
          <a:blip r:embed="rId3"/>
          <a:stretch>
            <a:fillRect/>
          </a:stretch>
        </p:blipFill>
        <p:spPr>
          <a:xfrm>
            <a:off x="2109231" y="1978989"/>
            <a:ext cx="7973538" cy="3572374"/>
          </a:xfrm>
          <a:prstGeom prst="rect">
            <a:avLst/>
          </a:prstGeom>
        </p:spPr>
      </p:pic>
    </p:spTree>
    <p:extLst>
      <p:ext uri="{BB962C8B-B14F-4D97-AF65-F5344CB8AC3E}">
        <p14:creationId xmlns:p14="http://schemas.microsoft.com/office/powerpoint/2010/main" val="80150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A40E9B-4264-A050-9D4B-133D955BD9A4}"/>
              </a:ext>
            </a:extLst>
          </p:cNvPr>
          <p:cNvPicPr>
            <a:picLocks noChangeAspect="1"/>
          </p:cNvPicPr>
          <p:nvPr/>
        </p:nvPicPr>
        <p:blipFill>
          <a:blip r:embed="rId3"/>
          <a:stretch>
            <a:fillRect/>
          </a:stretch>
        </p:blipFill>
        <p:spPr>
          <a:xfrm>
            <a:off x="4229988" y="1238432"/>
            <a:ext cx="3732024" cy="4758957"/>
          </a:xfrm>
          <a:prstGeom prst="rect">
            <a:avLst/>
          </a:prstGeom>
        </p:spPr>
      </p:pic>
    </p:spTree>
    <p:extLst>
      <p:ext uri="{BB962C8B-B14F-4D97-AF65-F5344CB8AC3E}">
        <p14:creationId xmlns:p14="http://schemas.microsoft.com/office/powerpoint/2010/main" val="223757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2EED5-6AF6-E914-1B9C-6C5ACF8C57A3}"/>
              </a:ext>
            </a:extLst>
          </p:cNvPr>
          <p:cNvPicPr>
            <a:picLocks noChangeAspect="1"/>
          </p:cNvPicPr>
          <p:nvPr/>
        </p:nvPicPr>
        <p:blipFill>
          <a:blip r:embed="rId3"/>
          <a:stretch>
            <a:fillRect/>
          </a:stretch>
        </p:blipFill>
        <p:spPr>
          <a:xfrm>
            <a:off x="4363978" y="1274855"/>
            <a:ext cx="3464044" cy="4655299"/>
          </a:xfrm>
          <a:prstGeom prst="rect">
            <a:avLst/>
          </a:prstGeom>
        </p:spPr>
      </p:pic>
    </p:spTree>
    <p:extLst>
      <p:ext uri="{BB962C8B-B14F-4D97-AF65-F5344CB8AC3E}">
        <p14:creationId xmlns:p14="http://schemas.microsoft.com/office/powerpoint/2010/main" val="422555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t>Divination: Looking Forward and Planning</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dirty="0"/>
              <a:t>Social media takes time</a:t>
            </a:r>
          </a:p>
          <a:p>
            <a:r>
              <a:rPr lang="en-US" dirty="0"/>
              <a:t>Plan out the year ahead</a:t>
            </a:r>
          </a:p>
          <a:p>
            <a:r>
              <a:rPr lang="en-US" dirty="0"/>
              <a:t>Evergreen </a:t>
            </a:r>
          </a:p>
          <a:p>
            <a:r>
              <a:rPr lang="en-US" dirty="0"/>
              <a:t>Utilize tools like content calendars and schedulers</a:t>
            </a:r>
          </a:p>
        </p:txBody>
      </p:sp>
    </p:spTree>
    <p:extLst>
      <p:ext uri="{BB962C8B-B14F-4D97-AF65-F5344CB8AC3E}">
        <p14:creationId xmlns:p14="http://schemas.microsoft.com/office/powerpoint/2010/main" val="1236518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t>Mystical Metrics: Measuring Your Success</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dirty="0"/>
              <a:t>How do we measure success?</a:t>
            </a:r>
          </a:p>
          <a:p>
            <a:r>
              <a:rPr lang="en-US" dirty="0"/>
              <a:t>What do these analytics mean?</a:t>
            </a:r>
          </a:p>
          <a:p>
            <a:r>
              <a:rPr lang="en-US" dirty="0"/>
              <a:t>What do I do with them?</a:t>
            </a:r>
          </a:p>
        </p:txBody>
      </p:sp>
    </p:spTree>
    <p:extLst>
      <p:ext uri="{BB962C8B-B14F-4D97-AF65-F5344CB8AC3E}">
        <p14:creationId xmlns:p14="http://schemas.microsoft.com/office/powerpoint/2010/main" val="35980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86DE9F-423C-0644-C4F7-C13C14C4E359}"/>
              </a:ext>
            </a:extLst>
          </p:cNvPr>
          <p:cNvPicPr>
            <a:picLocks noChangeAspect="1"/>
          </p:cNvPicPr>
          <p:nvPr/>
        </p:nvPicPr>
        <p:blipFill>
          <a:blip r:embed="rId3"/>
          <a:stretch>
            <a:fillRect/>
          </a:stretch>
        </p:blipFill>
        <p:spPr>
          <a:xfrm>
            <a:off x="2329550" y="1303967"/>
            <a:ext cx="7247588" cy="4602814"/>
          </a:xfrm>
          <a:prstGeom prst="rect">
            <a:avLst/>
          </a:prstGeom>
        </p:spPr>
      </p:pic>
    </p:spTree>
    <p:extLst>
      <p:ext uri="{BB962C8B-B14F-4D97-AF65-F5344CB8AC3E}">
        <p14:creationId xmlns:p14="http://schemas.microsoft.com/office/powerpoint/2010/main" val="333672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808BF9-9A28-405B-D441-D5DC6DB34D7C}"/>
              </a:ext>
            </a:extLst>
          </p:cNvPr>
          <p:cNvPicPr>
            <a:picLocks noChangeAspect="1"/>
          </p:cNvPicPr>
          <p:nvPr/>
        </p:nvPicPr>
        <p:blipFill>
          <a:blip r:embed="rId3"/>
          <a:stretch>
            <a:fillRect/>
          </a:stretch>
        </p:blipFill>
        <p:spPr>
          <a:xfrm>
            <a:off x="2466468" y="1153691"/>
            <a:ext cx="7259063" cy="4839375"/>
          </a:xfrm>
          <a:prstGeom prst="rect">
            <a:avLst/>
          </a:prstGeom>
        </p:spPr>
      </p:pic>
    </p:spTree>
    <p:extLst>
      <p:ext uri="{BB962C8B-B14F-4D97-AF65-F5344CB8AC3E}">
        <p14:creationId xmlns:p14="http://schemas.microsoft.com/office/powerpoint/2010/main" val="319325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567BA-4630-873B-04E9-B0D99F99D1EF}"/>
              </a:ext>
            </a:extLst>
          </p:cNvPr>
          <p:cNvSpPr>
            <a:spLocks noGrp="1"/>
          </p:cNvSpPr>
          <p:nvPr>
            <p:ph type="title"/>
          </p:nvPr>
        </p:nvSpPr>
        <p:spPr/>
        <p:txBody>
          <a:bodyPr/>
          <a:lstStyle/>
          <a:p>
            <a:r>
              <a:rPr lang="en-US" dirty="0"/>
              <a:t>THANK YOU</a:t>
            </a:r>
          </a:p>
        </p:txBody>
      </p:sp>
      <p:sp>
        <p:nvSpPr>
          <p:cNvPr id="2" name="Content Placeholder 1">
            <a:extLst>
              <a:ext uri="{FF2B5EF4-FFF2-40B4-BE49-F238E27FC236}">
                <a16:creationId xmlns:a16="http://schemas.microsoft.com/office/drawing/2014/main" id="{D6F83744-0BF4-31BF-768C-74C5B4E36E7E}"/>
              </a:ext>
            </a:extLst>
          </p:cNvPr>
          <p:cNvSpPr>
            <a:spLocks noGrp="1"/>
          </p:cNvSpPr>
          <p:nvPr>
            <p:ph sz="half" idx="1"/>
          </p:nvPr>
        </p:nvSpPr>
        <p:spPr/>
        <p:txBody>
          <a:bodyPr/>
          <a:lstStyle/>
          <a:p>
            <a:r>
              <a:rPr lang="en-US" dirty="0"/>
              <a:t>Hannah Hickman, Marketing Manager</a:t>
            </a:r>
          </a:p>
          <a:p>
            <a:pPr lvl="1"/>
            <a:r>
              <a:rPr lang="en-US" dirty="0">
                <a:hlinkClick r:id="rId2"/>
              </a:rPr>
              <a:t>Hhickman@excpetionalchildren.org</a:t>
            </a:r>
            <a:endParaRPr lang="en-US" dirty="0"/>
          </a:p>
          <a:p>
            <a:pPr lvl="1"/>
            <a:endParaRPr lang="en-US" dirty="0"/>
          </a:p>
        </p:txBody>
      </p:sp>
    </p:spTree>
    <p:extLst>
      <p:ext uri="{BB962C8B-B14F-4D97-AF65-F5344CB8AC3E}">
        <p14:creationId xmlns:p14="http://schemas.microsoft.com/office/powerpoint/2010/main" val="261382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805027-0251-F5BD-689C-2F625358D110}"/>
              </a:ext>
            </a:extLst>
          </p:cNvPr>
          <p:cNvSpPr>
            <a:spLocks noGrp="1"/>
          </p:cNvSpPr>
          <p:nvPr>
            <p:ph type="title"/>
          </p:nvPr>
        </p:nvSpPr>
        <p:spPr>
          <a:xfrm>
            <a:off x="5069150" y="1473692"/>
            <a:ext cx="6882058" cy="3000653"/>
          </a:xfrm>
        </p:spPr>
        <p:txBody>
          <a:bodyPr/>
          <a:lstStyle/>
          <a:p>
            <a:r>
              <a:rPr lang="en-US" sz="4400" dirty="0"/>
              <a:t>Crafting Social Media Magic: Advancing Your Strategies</a:t>
            </a:r>
            <a:endParaRPr lang="en-US" dirty="0"/>
          </a:p>
        </p:txBody>
      </p:sp>
      <p:sp>
        <p:nvSpPr>
          <p:cNvPr id="9" name="Content Placeholder 8">
            <a:extLst>
              <a:ext uri="{FF2B5EF4-FFF2-40B4-BE49-F238E27FC236}">
                <a16:creationId xmlns:a16="http://schemas.microsoft.com/office/drawing/2014/main" id="{7608FB17-FE12-1110-0FC5-2B88F1CC4015}"/>
              </a:ext>
            </a:extLst>
          </p:cNvPr>
          <p:cNvSpPr>
            <a:spLocks noGrp="1"/>
          </p:cNvSpPr>
          <p:nvPr>
            <p:ph idx="1"/>
          </p:nvPr>
        </p:nvSpPr>
        <p:spPr>
          <a:xfrm>
            <a:off x="5069149" y="4545368"/>
            <a:ext cx="6882058" cy="1242874"/>
          </a:xfrm>
        </p:spPr>
        <p:txBody>
          <a:bodyPr/>
          <a:lstStyle/>
          <a:p>
            <a:pPr marL="0" indent="0">
              <a:buNone/>
            </a:pPr>
            <a:r>
              <a:rPr lang="en-US" dirty="0"/>
              <a:t>Hannah Hickman</a:t>
            </a:r>
          </a:p>
          <a:p>
            <a:pPr marL="0" indent="0">
              <a:buNone/>
            </a:pPr>
            <a:r>
              <a:rPr lang="en-US" dirty="0"/>
              <a:t>Marketing Manager, CEC</a:t>
            </a:r>
          </a:p>
        </p:txBody>
      </p:sp>
    </p:spTree>
    <p:extLst>
      <p:ext uri="{BB962C8B-B14F-4D97-AF65-F5344CB8AC3E}">
        <p14:creationId xmlns:p14="http://schemas.microsoft.com/office/powerpoint/2010/main" val="412340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E8333A-F35E-D63F-E95F-BF4DD092CAD5}"/>
              </a:ext>
            </a:extLst>
          </p:cNvPr>
          <p:cNvSpPr>
            <a:spLocks noGrp="1"/>
          </p:cNvSpPr>
          <p:nvPr>
            <p:ph type="title"/>
          </p:nvPr>
        </p:nvSpPr>
        <p:spPr/>
        <p:txBody>
          <a:bodyPr/>
          <a:lstStyle/>
          <a:p>
            <a:r>
              <a:rPr lang="en-US" dirty="0"/>
              <a:t>Social Media – Why and Where?</a:t>
            </a:r>
          </a:p>
        </p:txBody>
      </p:sp>
      <p:sp>
        <p:nvSpPr>
          <p:cNvPr id="10" name="Content Placeholder 9">
            <a:extLst>
              <a:ext uri="{FF2B5EF4-FFF2-40B4-BE49-F238E27FC236}">
                <a16:creationId xmlns:a16="http://schemas.microsoft.com/office/drawing/2014/main" id="{DFD91632-FD81-7AE5-AC66-918B0353A0AC}"/>
              </a:ext>
            </a:extLst>
          </p:cNvPr>
          <p:cNvSpPr>
            <a:spLocks noGrp="1"/>
          </p:cNvSpPr>
          <p:nvPr>
            <p:ph sz="half" idx="1"/>
          </p:nvPr>
        </p:nvSpPr>
        <p:spPr/>
        <p:txBody>
          <a:bodyPr/>
          <a:lstStyle/>
          <a:p>
            <a:r>
              <a:rPr lang="en-US" dirty="0"/>
              <a:t>Why do you use social media?</a:t>
            </a:r>
          </a:p>
          <a:p>
            <a:r>
              <a:rPr lang="en-US" dirty="0"/>
              <a:t>Platforms</a:t>
            </a:r>
          </a:p>
          <a:p>
            <a:pPr lvl="1"/>
            <a:r>
              <a:rPr lang="en-US" dirty="0"/>
              <a:t>Meta – Facebook + Instagram</a:t>
            </a:r>
          </a:p>
          <a:p>
            <a:pPr lvl="1"/>
            <a:r>
              <a:rPr lang="en-US" dirty="0"/>
              <a:t>Twitter/X</a:t>
            </a:r>
          </a:p>
          <a:p>
            <a:pPr lvl="1"/>
            <a:r>
              <a:rPr lang="en-US" dirty="0"/>
              <a:t>LinkedIn</a:t>
            </a:r>
          </a:p>
          <a:p>
            <a:pPr lvl="1"/>
            <a:r>
              <a:rPr lang="en-US" dirty="0"/>
              <a:t>TikTok</a:t>
            </a:r>
          </a:p>
          <a:p>
            <a:pPr lvl="1"/>
            <a:r>
              <a:rPr lang="en-US" dirty="0"/>
              <a:t>YouTube</a:t>
            </a:r>
          </a:p>
        </p:txBody>
      </p:sp>
    </p:spTree>
    <p:extLst>
      <p:ext uri="{BB962C8B-B14F-4D97-AF65-F5344CB8AC3E}">
        <p14:creationId xmlns:p14="http://schemas.microsoft.com/office/powerpoint/2010/main" val="48870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The Magic Wand: Understanding Your Audience</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dirty="0"/>
              <a:t>Who is your audience?</a:t>
            </a:r>
          </a:p>
          <a:p>
            <a:pPr lvl="1"/>
            <a:r>
              <a:rPr lang="en-US" dirty="0"/>
              <a:t>Who do you want your audience to be?</a:t>
            </a:r>
          </a:p>
          <a:p>
            <a:r>
              <a:rPr lang="en-US" dirty="0"/>
              <a:t>What does your audience want?</a:t>
            </a:r>
          </a:p>
          <a:p>
            <a:endParaRPr lang="en-US" dirty="0"/>
          </a:p>
        </p:txBody>
      </p:sp>
    </p:spTree>
    <p:extLst>
      <p:ext uri="{BB962C8B-B14F-4D97-AF65-F5344CB8AC3E}">
        <p14:creationId xmlns:p14="http://schemas.microsoft.com/office/powerpoint/2010/main" val="285141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Audience - Gender</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dirty="0"/>
              <a:t>Women – 91%</a:t>
            </a:r>
          </a:p>
          <a:p>
            <a:r>
              <a:rPr lang="en-US" dirty="0"/>
              <a:t>Men – 9%</a:t>
            </a:r>
          </a:p>
        </p:txBody>
      </p:sp>
      <p:graphicFrame>
        <p:nvGraphicFramePr>
          <p:cNvPr id="2" name="Chart 1">
            <a:extLst>
              <a:ext uri="{FF2B5EF4-FFF2-40B4-BE49-F238E27FC236}">
                <a16:creationId xmlns:a16="http://schemas.microsoft.com/office/drawing/2014/main" id="{D7469D73-4E94-C9A3-8605-0E980AA52704}"/>
              </a:ext>
            </a:extLst>
          </p:cNvPr>
          <p:cNvGraphicFramePr/>
          <p:nvPr>
            <p:extLst>
              <p:ext uri="{D42A27DB-BD31-4B8C-83A1-F6EECF244321}">
                <p14:modId xmlns:p14="http://schemas.microsoft.com/office/powerpoint/2010/main" val="2615077948"/>
              </p:ext>
            </p:extLst>
          </p:nvPr>
        </p:nvGraphicFramePr>
        <p:xfrm>
          <a:off x="5862321" y="1270647"/>
          <a:ext cx="6156960" cy="4632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10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Audience – Age (FB)</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dirty="0"/>
              <a:t>18-24 - .5% </a:t>
            </a:r>
          </a:p>
          <a:p>
            <a:r>
              <a:rPr lang="en-US" dirty="0"/>
              <a:t>25-34 – 9.7%</a:t>
            </a:r>
          </a:p>
          <a:p>
            <a:r>
              <a:rPr lang="en-US" dirty="0"/>
              <a:t>34-44 – 27.2%</a:t>
            </a:r>
          </a:p>
          <a:p>
            <a:r>
              <a:rPr lang="en-US" dirty="0"/>
              <a:t>45-54 – 31.8%</a:t>
            </a:r>
          </a:p>
          <a:p>
            <a:r>
              <a:rPr lang="en-US" dirty="0"/>
              <a:t>55-64 – 15%</a:t>
            </a:r>
          </a:p>
          <a:p>
            <a:r>
              <a:rPr lang="en-US" dirty="0"/>
              <a:t>65+ - 6.9%</a:t>
            </a:r>
          </a:p>
        </p:txBody>
      </p:sp>
      <p:graphicFrame>
        <p:nvGraphicFramePr>
          <p:cNvPr id="3" name="Chart 2">
            <a:extLst>
              <a:ext uri="{FF2B5EF4-FFF2-40B4-BE49-F238E27FC236}">
                <a16:creationId xmlns:a16="http://schemas.microsoft.com/office/drawing/2014/main" id="{02448557-0B32-AFA2-DD88-768F7C230FEE}"/>
              </a:ext>
            </a:extLst>
          </p:cNvPr>
          <p:cNvGraphicFramePr/>
          <p:nvPr>
            <p:extLst>
              <p:ext uri="{D42A27DB-BD31-4B8C-83A1-F6EECF244321}">
                <p14:modId xmlns:p14="http://schemas.microsoft.com/office/powerpoint/2010/main" val="1577070439"/>
              </p:ext>
            </p:extLst>
          </p:nvPr>
        </p:nvGraphicFramePr>
        <p:xfrm>
          <a:off x="6360160" y="1270647"/>
          <a:ext cx="5422948" cy="4764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60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5B291-9CF2-811F-95D2-C03E86EAC25E}"/>
              </a:ext>
            </a:extLst>
          </p:cNvPr>
          <p:cNvSpPr>
            <a:spLocks noGrp="1"/>
          </p:cNvSpPr>
          <p:nvPr>
            <p:ph type="title"/>
          </p:nvPr>
        </p:nvSpPr>
        <p:spPr/>
        <p:txBody>
          <a:bodyPr/>
          <a:lstStyle/>
          <a:p>
            <a:r>
              <a:rPr lang="en-US" dirty="0"/>
              <a:t>Audience – Age (IG)</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lstStyle/>
          <a:p>
            <a:r>
              <a:rPr lang="en-US" dirty="0"/>
              <a:t>18-24 - 6% </a:t>
            </a:r>
          </a:p>
          <a:p>
            <a:r>
              <a:rPr lang="en-US" dirty="0"/>
              <a:t>25-34 – 26%</a:t>
            </a:r>
          </a:p>
          <a:p>
            <a:r>
              <a:rPr lang="en-US" dirty="0"/>
              <a:t>34-44 – 33%</a:t>
            </a:r>
          </a:p>
          <a:p>
            <a:r>
              <a:rPr lang="en-US" dirty="0"/>
              <a:t>45-54 – 23%</a:t>
            </a:r>
          </a:p>
          <a:p>
            <a:r>
              <a:rPr lang="en-US" dirty="0"/>
              <a:t>55-64 – 9%</a:t>
            </a:r>
          </a:p>
          <a:p>
            <a:r>
              <a:rPr lang="en-US" dirty="0"/>
              <a:t>65+ - 3%</a:t>
            </a:r>
          </a:p>
        </p:txBody>
      </p:sp>
      <p:graphicFrame>
        <p:nvGraphicFramePr>
          <p:cNvPr id="2" name="Chart 1">
            <a:extLst>
              <a:ext uri="{FF2B5EF4-FFF2-40B4-BE49-F238E27FC236}">
                <a16:creationId xmlns:a16="http://schemas.microsoft.com/office/drawing/2014/main" id="{70E29D32-8857-5D29-1686-D255BEDD9945}"/>
              </a:ext>
            </a:extLst>
          </p:cNvPr>
          <p:cNvGraphicFramePr/>
          <p:nvPr>
            <p:extLst>
              <p:ext uri="{D42A27DB-BD31-4B8C-83A1-F6EECF244321}">
                <p14:modId xmlns:p14="http://schemas.microsoft.com/office/powerpoint/2010/main" val="3911579182"/>
              </p:ext>
            </p:extLst>
          </p:nvPr>
        </p:nvGraphicFramePr>
        <p:xfrm>
          <a:off x="5750560" y="1148727"/>
          <a:ext cx="6289040" cy="5258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232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dirty="0"/>
              <a:t>Content Conjuring: Finding the Perfect Material</a:t>
            </a:r>
          </a:p>
        </p:txBody>
      </p:sp>
      <p:sp>
        <p:nvSpPr>
          <p:cNvPr id="9" name="Content Placeholder 2">
            <a:extLst>
              <a:ext uri="{FF2B5EF4-FFF2-40B4-BE49-F238E27FC236}">
                <a16:creationId xmlns:a16="http://schemas.microsoft.com/office/drawing/2014/main" id="{E8E342B9-5C1D-7492-0225-3255A00ECFB5}"/>
              </a:ext>
            </a:extLst>
          </p:cNvPr>
          <p:cNvSpPr>
            <a:spLocks noGrp="1"/>
          </p:cNvSpPr>
          <p:nvPr>
            <p:ph sz="half" idx="1"/>
          </p:nvPr>
        </p:nvSpPr>
        <p:spPr/>
        <p:txBody>
          <a:bodyPr>
            <a:normAutofit/>
          </a:bodyPr>
          <a:lstStyle/>
          <a:p>
            <a:r>
              <a:rPr lang="en-US" dirty="0"/>
              <a:t>What is content?</a:t>
            </a:r>
          </a:p>
          <a:p>
            <a:r>
              <a:rPr lang="en-US" dirty="0"/>
              <a:t>Don’t repeat yourself everywhere</a:t>
            </a:r>
          </a:p>
          <a:p>
            <a:r>
              <a:rPr lang="en-US" dirty="0"/>
              <a:t>Social media is a home for content that doesn’t fit elsewhere</a:t>
            </a:r>
          </a:p>
          <a:p>
            <a:r>
              <a:rPr lang="en-US" dirty="0"/>
              <a:t>Where to find content?</a:t>
            </a:r>
          </a:p>
        </p:txBody>
      </p:sp>
    </p:spTree>
    <p:extLst>
      <p:ext uri="{BB962C8B-B14F-4D97-AF65-F5344CB8AC3E}">
        <p14:creationId xmlns:p14="http://schemas.microsoft.com/office/powerpoint/2010/main" val="7462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3821-8E2B-A646-D9AB-351269328C54}"/>
              </a:ext>
            </a:extLst>
          </p:cNvPr>
          <p:cNvSpPr>
            <a:spLocks noGrp="1"/>
          </p:cNvSpPr>
          <p:nvPr>
            <p:ph type="title"/>
          </p:nvPr>
        </p:nvSpPr>
        <p:spPr/>
        <p:txBody>
          <a:bodyPr/>
          <a:lstStyle/>
          <a:p>
            <a:r>
              <a:rPr lang="en-US"/>
              <a:t>Content Conjuring: Finding the Perfect Material</a:t>
            </a:r>
            <a:endParaRPr lang="en-US" dirty="0"/>
          </a:p>
        </p:txBody>
      </p:sp>
      <p:pic>
        <p:nvPicPr>
          <p:cNvPr id="4" name="Content Placeholder 3" descr="A blue icon of two people&#10;&#10;Description automatically generated">
            <a:extLst>
              <a:ext uri="{FF2B5EF4-FFF2-40B4-BE49-F238E27FC236}">
                <a16:creationId xmlns:a16="http://schemas.microsoft.com/office/drawing/2014/main" id="{46425E1B-FA68-1AEF-9E61-029B5996108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98166" y="2658796"/>
            <a:ext cx="1904762" cy="1904762"/>
          </a:xfrm>
        </p:spPr>
      </p:pic>
      <p:pic>
        <p:nvPicPr>
          <p:cNvPr id="6" name="Picture 5" descr="A blue and black logo&#10;&#10;Description automatically generated">
            <a:extLst>
              <a:ext uri="{FF2B5EF4-FFF2-40B4-BE49-F238E27FC236}">
                <a16:creationId xmlns:a16="http://schemas.microsoft.com/office/drawing/2014/main" id="{7212BCD3-D583-0863-3933-F970CC3FB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93" y="2742251"/>
            <a:ext cx="1904762" cy="1904762"/>
          </a:xfrm>
          <a:prstGeom prst="rect">
            <a:avLst/>
          </a:prstGeom>
        </p:spPr>
      </p:pic>
      <p:pic>
        <p:nvPicPr>
          <p:cNvPr id="11" name="Picture 10" descr="A blue calendar with a black background&#10;&#10;Description automatically generated">
            <a:extLst>
              <a:ext uri="{FF2B5EF4-FFF2-40B4-BE49-F238E27FC236}">
                <a16:creationId xmlns:a16="http://schemas.microsoft.com/office/drawing/2014/main" id="{8C277782-8748-E15C-2796-C1C053787A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5013" y="2658796"/>
            <a:ext cx="2071670" cy="207167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0037C25C-1DCD-6F8F-3E4B-38C88B06B9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6120" y="2658796"/>
            <a:ext cx="2071670" cy="2071670"/>
          </a:xfrm>
          <a:prstGeom prst="rect">
            <a:avLst/>
          </a:prstGeom>
        </p:spPr>
      </p:pic>
      <p:pic>
        <p:nvPicPr>
          <p:cNvPr id="15" name="Picture 14" descr="A blue recycle symbol with arrows&#10;&#10;Description automatically generated">
            <a:extLst>
              <a:ext uri="{FF2B5EF4-FFF2-40B4-BE49-F238E27FC236}">
                <a16:creationId xmlns:a16="http://schemas.microsoft.com/office/drawing/2014/main" id="{75B18D43-C44D-9524-E034-A0E3FC5F0B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8689" y="2575343"/>
            <a:ext cx="2071670" cy="2071670"/>
          </a:xfrm>
          <a:prstGeom prst="rect">
            <a:avLst/>
          </a:prstGeom>
        </p:spPr>
      </p:pic>
      <p:sp>
        <p:nvSpPr>
          <p:cNvPr id="17" name="TextBox 16">
            <a:extLst>
              <a:ext uri="{FF2B5EF4-FFF2-40B4-BE49-F238E27FC236}">
                <a16:creationId xmlns:a16="http://schemas.microsoft.com/office/drawing/2014/main" id="{F369379B-915C-EB9D-D2D0-47784E7CDAF9}"/>
              </a:ext>
            </a:extLst>
          </p:cNvPr>
          <p:cNvSpPr txBox="1"/>
          <p:nvPr/>
        </p:nvSpPr>
        <p:spPr>
          <a:xfrm>
            <a:off x="190327" y="4962527"/>
            <a:ext cx="11836356" cy="523220"/>
          </a:xfrm>
          <a:prstGeom prst="rect">
            <a:avLst/>
          </a:prstGeom>
          <a:noFill/>
        </p:spPr>
        <p:txBody>
          <a:bodyPr wrap="square">
            <a:spAutoFit/>
          </a:bodyPr>
          <a:lstStyle/>
          <a:p>
            <a:r>
              <a:rPr lang="en-US" sz="2800" dirty="0"/>
              <a:t>Resources         People               Resharing               News               Holidays</a:t>
            </a:r>
          </a:p>
        </p:txBody>
      </p:sp>
    </p:spTree>
    <p:extLst>
      <p:ext uri="{BB962C8B-B14F-4D97-AF65-F5344CB8AC3E}">
        <p14:creationId xmlns:p14="http://schemas.microsoft.com/office/powerpoint/2010/main" val="113732191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82D40"/>
      </a:dk2>
      <a:lt2>
        <a:srgbClr val="E7E6E6"/>
      </a:lt2>
      <a:accent1>
        <a:srgbClr val="231F20"/>
      </a:accent1>
      <a:accent2>
        <a:srgbClr val="A62326"/>
      </a:accent2>
      <a:accent3>
        <a:srgbClr val="994F27"/>
      </a:accent3>
      <a:accent4>
        <a:srgbClr val="B2A469"/>
      </a:accent4>
      <a:accent5>
        <a:srgbClr val="637253"/>
      </a:accent5>
      <a:accent6>
        <a:srgbClr val="000000"/>
      </a:accent6>
      <a:hlink>
        <a:srgbClr val="2E567A"/>
      </a:hlink>
      <a:folHlink>
        <a:srgbClr val="2E567A"/>
      </a:folHlink>
    </a:clrScheme>
    <a:fontScheme name="Custom 1">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8" ma:contentTypeDescription="Create a new document." ma:contentTypeScope="" ma:versionID="34bfe30aa123d13d2d2a3359c0f324ff">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edd8ae9c7dbbdc40044d1699f611041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19CDEA-21A7-4368-9640-8F746FC65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B5CEE-5BB2-470C-9531-F6A90B164D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6879</TotalTime>
  <Words>2821</Words>
  <Application>Microsoft Office PowerPoint</Application>
  <PresentationFormat>Widescreen</PresentationFormat>
  <Paragraphs>125</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Crafting Social Media Magic: Advancing Your Strategies</vt:lpstr>
      <vt:lpstr>Social Media – Why and Where?</vt:lpstr>
      <vt:lpstr>The Magic Wand: Understanding Your Audience</vt:lpstr>
      <vt:lpstr>Audience - Gender</vt:lpstr>
      <vt:lpstr>Audience – Age (FB)</vt:lpstr>
      <vt:lpstr>Audience – Age (IG)</vt:lpstr>
      <vt:lpstr>Content Conjuring: Finding the Perfect Material</vt:lpstr>
      <vt:lpstr>Content Conjuring: Finding the Perfect Material</vt:lpstr>
      <vt:lpstr>Spellbinding Content: Creating Captivating Posts</vt:lpstr>
      <vt:lpstr>PowerPoint Presentation</vt:lpstr>
      <vt:lpstr>PowerPoint Presentation</vt:lpstr>
      <vt:lpstr>PowerPoint Presentation</vt:lpstr>
      <vt:lpstr>Divination: Looking Forward and Planning</vt:lpstr>
      <vt:lpstr>Mystical Metrics: Measuring Your Success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Hannah Hickman</cp:lastModifiedBy>
  <cp:revision>19</cp:revision>
  <dcterms:created xsi:type="dcterms:W3CDTF">2023-09-25T02:09:25Z</dcterms:created>
  <dcterms:modified xsi:type="dcterms:W3CDTF">2024-07-31T19:02:47Z</dcterms:modified>
</cp:coreProperties>
</file>