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3"/>
  </p:notesMasterIdLst>
  <p:handoutMasterIdLst>
    <p:handoutMasterId r:id="rId24"/>
  </p:handoutMasterIdLst>
  <p:sldIdLst>
    <p:sldId id="256" r:id="rId4"/>
    <p:sldId id="257" r:id="rId5"/>
    <p:sldId id="258" r:id="rId6"/>
    <p:sldId id="277" r:id="rId7"/>
    <p:sldId id="266" r:id="rId8"/>
    <p:sldId id="261" r:id="rId9"/>
    <p:sldId id="268" r:id="rId10"/>
    <p:sldId id="267" r:id="rId11"/>
    <p:sldId id="264" r:id="rId12"/>
    <p:sldId id="269" r:id="rId13"/>
    <p:sldId id="265" r:id="rId14"/>
    <p:sldId id="270" r:id="rId15"/>
    <p:sldId id="272" r:id="rId16"/>
    <p:sldId id="273" r:id="rId17"/>
    <p:sldId id="274" r:id="rId18"/>
    <p:sldId id="271" r:id="rId19"/>
    <p:sldId id="275" r:id="rId20"/>
    <p:sldId id="276"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CA7F9-7BDA-D693-A2FB-22C1530EE37D}" v="19" dt="2024-07-30T19:28:37.017"/>
    <p1510:client id="{F7EB5DED-3552-4603-A918-D195676BF54D}" v="56" dt="2024-07-29T20:29:44.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31" autoAdjust="0"/>
  </p:normalViewPr>
  <p:slideViewPr>
    <p:cSldViewPr snapToGrid="0">
      <p:cViewPr varScale="1">
        <p:scale>
          <a:sx n="96" d="100"/>
          <a:sy n="96" d="100"/>
        </p:scale>
        <p:origin x="1152" y="8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7/31/2024</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B0DB6-82B2-4591-AD11-E6E589C07AA6}"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79BD9-AE88-4378-BB7E-071507E1CA8E}" type="slidenum">
              <a:rPr lang="en-US" smtClean="0"/>
              <a:t>‹#›</a:t>
            </a:fld>
            <a:endParaRPr lang="en-US"/>
          </a:p>
        </p:txBody>
      </p:sp>
    </p:spTree>
    <p:extLst>
      <p:ext uri="{BB962C8B-B14F-4D97-AF65-F5344CB8AC3E}">
        <p14:creationId xmlns:p14="http://schemas.microsoft.com/office/powerpoint/2010/main" val="81576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Brooke &amp; Aimee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Welcome to the Leadership Institute 2024! Presenter Intros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Today, we’re diving into the evolving landscape of member engagement, especially in the context of virtual learning. As we navigate through this digital age, it’s crucial to recognize the potential of online platforms to connect us with members who may be geographically dispersed or face scheduling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Things we hope to accomplish in our short time together:</a:t>
            </a:r>
          </a:p>
          <a:p>
            <a:pPr marL="171450" indent="-171450" algn="l">
              <a:buFont typeface="Arial" panose="020B0604020202020204" pitchFamily="34" charset="0"/>
              <a:buChar char="•"/>
            </a:pPr>
            <a:r>
              <a:rPr lang="en-US" b="0" i="0" dirty="0">
                <a:solidFill>
                  <a:srgbClr val="000000"/>
                </a:solidFill>
                <a:effectLst/>
                <a:highlight>
                  <a:srgbClr val="E2EFDA"/>
                </a:highlight>
                <a:latin typeface="Tahoma" panose="020B0604030504040204" pitchFamily="34" charset="0"/>
              </a:rPr>
              <a:t>The benefits of engaging your group virtually (increased accessibility, global reach, cost-effectiveness)</a:t>
            </a:r>
          </a:p>
          <a:p>
            <a:pPr marL="171450" indent="-171450" algn="l">
              <a:buFont typeface="Arial" panose="020B0604020202020204" pitchFamily="34" charset="0"/>
              <a:buChar char="•"/>
            </a:pPr>
            <a:r>
              <a:rPr lang="en-US" b="0" i="0" dirty="0">
                <a:solidFill>
                  <a:srgbClr val="000000"/>
                </a:solidFill>
                <a:effectLst/>
                <a:highlight>
                  <a:srgbClr val="E2EFDA"/>
                </a:highlight>
                <a:latin typeface="Tahoma" panose="020B0604030504040204" pitchFamily="34" charset="0"/>
              </a:rPr>
              <a:t>Understanding the challenges of virtual engagement (attention spans, technical difficulties, lack of connection)</a:t>
            </a:r>
          </a:p>
          <a:p>
            <a:pPr marL="171450" indent="-171450" algn="l">
              <a:buFont typeface="Arial" panose="020B0604020202020204" pitchFamily="34" charset="0"/>
              <a:buChar char="•"/>
            </a:pPr>
            <a:r>
              <a:rPr lang="en-US" b="0" i="0" dirty="0">
                <a:solidFill>
                  <a:srgbClr val="000000"/>
                </a:solidFill>
                <a:effectLst/>
                <a:highlight>
                  <a:srgbClr val="E2EFDA"/>
                </a:highlight>
                <a:latin typeface="Tahoma" panose="020B0604030504040204" pitchFamily="34" charset="0"/>
              </a:rPr>
              <a:t>Interactive tools and techniques to keep your online audience active (polls, breakout rooms, gamification)</a:t>
            </a:r>
          </a:p>
          <a:p>
            <a:pPr marL="171450" indent="-171450" algn="l">
              <a:buFont typeface="Arial" panose="020B0604020202020204" pitchFamily="34" charset="0"/>
              <a:buChar char="•"/>
            </a:pPr>
            <a:r>
              <a:rPr lang="en-US" b="0" i="0" dirty="0">
                <a:solidFill>
                  <a:srgbClr val="000000"/>
                </a:solidFill>
                <a:effectLst/>
                <a:highlight>
                  <a:srgbClr val="E2EFDA"/>
                </a:highlight>
                <a:latin typeface="Tahoma" panose="020B0604030504040204" pitchFamily="34" charset="0"/>
              </a:rPr>
              <a:t>Creating a virtual environment that fosters connection </a:t>
            </a:r>
            <a:r>
              <a:rPr lang="en-US" b="0" i="0">
                <a:solidFill>
                  <a:srgbClr val="000000"/>
                </a:solidFill>
                <a:effectLst/>
                <a:highlight>
                  <a:srgbClr val="E2EFDA"/>
                </a:highlight>
                <a:latin typeface="Tahoma" panose="020B0604030504040204" pitchFamily="34" charset="0"/>
              </a:rPr>
              <a:t>and community</a:t>
            </a:r>
          </a:p>
          <a:p>
            <a:pPr marL="171450" indent="-171450" algn="l">
              <a:buFont typeface="Arial" panose="020B0604020202020204" pitchFamily="34" charset="0"/>
              <a:buChar char="•"/>
            </a:pPr>
            <a:r>
              <a:rPr lang="en-US" b="0" i="0">
                <a:solidFill>
                  <a:srgbClr val="000000"/>
                </a:solidFill>
                <a:effectLst/>
                <a:highlight>
                  <a:srgbClr val="E2EFDA"/>
                </a:highlight>
                <a:latin typeface="Tahoma" panose="020B0604030504040204" pitchFamily="34" charset="0"/>
              </a:rPr>
              <a:t>Best </a:t>
            </a:r>
            <a:r>
              <a:rPr lang="en-US" b="0" i="0" dirty="0">
                <a:solidFill>
                  <a:srgbClr val="000000"/>
                </a:solidFill>
                <a:effectLst/>
                <a:highlight>
                  <a:srgbClr val="E2EFDA"/>
                </a:highlight>
                <a:latin typeface="Tahoma" panose="020B0604030504040204" pitchFamily="34" charset="0"/>
              </a:rPr>
              <a:t>practices for online presentations and facilitation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279BD9-AE88-4378-BB7E-071507E1CA8E}" type="slidenum">
              <a:rPr lang="en-US" smtClean="0"/>
              <a:t>2</a:t>
            </a:fld>
            <a:endParaRPr lang="en-US"/>
          </a:p>
        </p:txBody>
      </p:sp>
    </p:spTree>
    <p:extLst>
      <p:ext uri="{BB962C8B-B14F-4D97-AF65-F5344CB8AC3E}">
        <p14:creationId xmlns:p14="http://schemas.microsoft.com/office/powerpoint/2010/main" val="319104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Communication</a:t>
            </a:r>
            <a:r>
              <a:rPr lang="en-US" b="0" dirty="0"/>
              <a:t> - </a:t>
            </a:r>
            <a:r>
              <a:rPr lang="en-US" dirty="0"/>
              <a:t>Establish a timeline for communicating with presenters, including pre-event check-ins and reminders to ensure they feel prepared and supported. Tell them when you will communicate with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Run of show </a:t>
            </a:r>
            <a:r>
              <a:rPr lang="en-US" dirty="0"/>
              <a:t>– more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Interactive presenters </a:t>
            </a:r>
            <a:r>
              <a:rPr lang="en-US" dirty="0"/>
              <a:t>- Encourage presenters to use stories, visuals, and interactive elements to captivate the audience and maintain their attention throughout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0" dirty="0"/>
          </a:p>
        </p:txBody>
      </p:sp>
      <p:sp>
        <p:nvSpPr>
          <p:cNvPr id="4" name="Slide Number Placeholder 3"/>
          <p:cNvSpPr>
            <a:spLocks noGrp="1"/>
          </p:cNvSpPr>
          <p:nvPr>
            <p:ph type="sldNum" sz="quarter" idx="5"/>
          </p:nvPr>
        </p:nvSpPr>
        <p:spPr/>
        <p:txBody>
          <a:bodyPr/>
          <a:lstStyle/>
          <a:p>
            <a:fld id="{B6279BD9-AE88-4378-BB7E-071507E1CA8E}" type="slidenum">
              <a:rPr lang="en-US" smtClean="0"/>
              <a:t>11</a:t>
            </a:fld>
            <a:endParaRPr lang="en-US"/>
          </a:p>
        </p:txBody>
      </p:sp>
    </p:spTree>
    <p:extLst>
      <p:ext uri="{BB962C8B-B14F-4D97-AF65-F5344CB8AC3E}">
        <p14:creationId xmlns:p14="http://schemas.microsoft.com/office/powerpoint/2010/main" val="585204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you do NOT like lists and organization than I cannot help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detailed run of show to guide presenters through each segment of the presentation, ensuring smooth transitions and time management.</a:t>
            </a:r>
          </a:p>
          <a:p>
            <a:endParaRPr lang="en-US" b="0" dirty="0"/>
          </a:p>
        </p:txBody>
      </p:sp>
      <p:sp>
        <p:nvSpPr>
          <p:cNvPr id="4" name="Slide Number Placeholder 3"/>
          <p:cNvSpPr>
            <a:spLocks noGrp="1"/>
          </p:cNvSpPr>
          <p:nvPr>
            <p:ph type="sldNum" sz="quarter" idx="5"/>
          </p:nvPr>
        </p:nvSpPr>
        <p:spPr/>
        <p:txBody>
          <a:bodyPr/>
          <a:lstStyle/>
          <a:p>
            <a:fld id="{B6279BD9-AE88-4378-BB7E-071507E1CA8E}" type="slidenum">
              <a:rPr lang="en-US" smtClean="0"/>
              <a:t>12</a:t>
            </a:fld>
            <a:endParaRPr lang="en-US"/>
          </a:p>
        </p:txBody>
      </p:sp>
    </p:spTree>
    <p:extLst>
      <p:ext uri="{BB962C8B-B14F-4D97-AF65-F5344CB8AC3E}">
        <p14:creationId xmlns:p14="http://schemas.microsoft.com/office/powerpoint/2010/main" val="346155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r>
              <a:rPr lang="en-US" b="0" dirty="0"/>
              <a:t>I know that YOU all know these things, but they are here to remind us to remind our presenters because they usually have a lot going on. </a:t>
            </a:r>
          </a:p>
          <a:p>
            <a:endParaRPr lang="en-US" dirty="0"/>
          </a:p>
        </p:txBody>
      </p:sp>
      <p:sp>
        <p:nvSpPr>
          <p:cNvPr id="4" name="Slide Number Placeholder 3"/>
          <p:cNvSpPr>
            <a:spLocks noGrp="1"/>
          </p:cNvSpPr>
          <p:nvPr>
            <p:ph type="sldNum" sz="quarter" idx="5"/>
          </p:nvPr>
        </p:nvSpPr>
        <p:spPr/>
        <p:txBody>
          <a:bodyPr/>
          <a:lstStyle/>
          <a:p>
            <a:fld id="{B6279BD9-AE88-4378-BB7E-071507E1CA8E}" type="slidenum">
              <a:rPr lang="en-US" smtClean="0"/>
              <a:t>13</a:t>
            </a:fld>
            <a:endParaRPr lang="en-US"/>
          </a:p>
        </p:txBody>
      </p:sp>
    </p:spTree>
    <p:extLst>
      <p:ext uri="{BB962C8B-B14F-4D97-AF65-F5344CB8AC3E}">
        <p14:creationId xmlns:p14="http://schemas.microsoft.com/office/powerpoint/2010/main" val="26482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p>
          <a:p>
            <a:r>
              <a:rPr lang="en-US" b="0" dirty="0"/>
              <a:t>The other group of people to think about…your members!</a:t>
            </a:r>
          </a:p>
        </p:txBody>
      </p:sp>
      <p:sp>
        <p:nvSpPr>
          <p:cNvPr id="4" name="Slide Number Placeholder 3"/>
          <p:cNvSpPr>
            <a:spLocks noGrp="1"/>
          </p:cNvSpPr>
          <p:nvPr>
            <p:ph type="sldNum" sz="quarter" idx="5"/>
          </p:nvPr>
        </p:nvSpPr>
        <p:spPr/>
        <p:txBody>
          <a:bodyPr/>
          <a:lstStyle/>
          <a:p>
            <a:fld id="{B6279BD9-AE88-4378-BB7E-071507E1CA8E}" type="slidenum">
              <a:rPr lang="en-US" smtClean="0"/>
              <a:t>14</a:t>
            </a:fld>
            <a:endParaRPr lang="en-US"/>
          </a:p>
        </p:txBody>
      </p:sp>
    </p:spTree>
    <p:extLst>
      <p:ext uri="{BB962C8B-B14F-4D97-AF65-F5344CB8AC3E}">
        <p14:creationId xmlns:p14="http://schemas.microsoft.com/office/powerpoint/2010/main" val="506488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p>
          <a:p>
            <a:r>
              <a:rPr lang="en-US" b="0" dirty="0"/>
              <a:t>Where to start before you really get started….before we engage online, lets figure out what to engage about and then how to bet do that.</a:t>
            </a:r>
          </a:p>
          <a:p>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Relevant Info </a:t>
            </a:r>
            <a:r>
              <a:rPr lang="en-US" b="0" dirty="0"/>
              <a:t>- </a:t>
            </a:r>
            <a:r>
              <a:rPr lang="en-US" sz="1200" dirty="0"/>
              <a:t>Provide members with topics that resonate with their interests and needs. Use pre-event surveys to gather insights on what members want to learn.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Utilize Data </a:t>
            </a:r>
            <a:r>
              <a:rPr lang="en-US" b="0" dirty="0"/>
              <a:t>- </a:t>
            </a:r>
            <a:r>
              <a:rPr lang="en-US" sz="1200" dirty="0"/>
              <a:t>Leverage new &amp; existing data to identify trends and preferences among your members. This can help tailor content and ensure engagement.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Units can see how many of their members are part of which Divisions. So you could partner or just share data and info so that your online spaces are relevant.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Ask your members! Do a new member survey or poll one a quarter. Post polls on social media. Ask them when you have them – poll during an online event to plan for other online events.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Engage Everyone </a:t>
            </a:r>
            <a:r>
              <a:rPr lang="en-US" sz="1200" dirty="0"/>
              <a:t>- Incorporate features like closed captioning for accessibility. Share the slides in the chat. Communicate always - Use reminders to keep members informed and engaged leading up to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Encourage Interaction </a:t>
            </a:r>
            <a:r>
              <a:rPr lang="en-US" sz="1200" dirty="0"/>
              <a:t>- Foster a sense of community by creating opportunities for member-to-member interaction through…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CECommunity</a:t>
            </a:r>
            <a:r>
              <a:rPr lang="en-US" sz="1200" dirty="0"/>
              <a:t> discussion boards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Leverage Social Media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Facebook or LinkedIn Groups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Live sessions in these groups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Share on social media - success stories, resources, and events to engage members and promote interaction.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Encourage members to share </a:t>
            </a:r>
            <a:r>
              <a:rPr lang="en-US" b="1" dirty="0"/>
              <a:t>their</a:t>
            </a:r>
            <a:r>
              <a:rPr lang="en-US" dirty="0"/>
              <a:t> experiences and insights on social media to enhance community visibility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Create themed groups based on interests or specialties to foster deeper connections.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Host virtual meet-ups, Q&amp;A sessions, even short 15-minute check-ins just to see how members are doing during the school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B6279BD9-AE88-4378-BB7E-071507E1CA8E}" type="slidenum">
              <a:rPr lang="en-US" smtClean="0"/>
              <a:t>15</a:t>
            </a:fld>
            <a:endParaRPr lang="en-US"/>
          </a:p>
        </p:txBody>
      </p:sp>
    </p:spTree>
    <p:extLst>
      <p:ext uri="{BB962C8B-B14F-4D97-AF65-F5344CB8AC3E}">
        <p14:creationId xmlns:p14="http://schemas.microsoft.com/office/powerpoint/2010/main" val="3223320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r>
              <a:rPr lang="en-US" b="0" dirty="0"/>
              <a:t>What about the member experience in a virtual event and/or once you get them online? I am not going to read these to you but some other things to think about to help overcome our short attention spans when we are online</a:t>
            </a:r>
          </a:p>
          <a:p>
            <a:pPr marL="171450" indent="-171450">
              <a:buFont typeface="Arial" panose="020B0604020202020204" pitchFamily="34" charset="0"/>
              <a:buChar char="•"/>
            </a:pPr>
            <a:r>
              <a:rPr lang="en-US" b="0" dirty="0"/>
              <a:t>Whiteboards – everyone can draw, type, use stickers, etc.</a:t>
            </a:r>
          </a:p>
          <a:p>
            <a:pPr marL="171450" indent="-171450">
              <a:buFont typeface="Arial" panose="020B0604020202020204" pitchFamily="34" charset="0"/>
              <a:buChar char="•"/>
            </a:pPr>
            <a:r>
              <a:rPr lang="en-US" sz="1200" dirty="0"/>
              <a:t>Incorporate interactive elements like polls and quizzes to maintain interest.</a:t>
            </a:r>
          </a:p>
          <a:p>
            <a:pPr marL="171450" indent="-171450">
              <a:buFont typeface="Arial" panose="020B0604020202020204" pitchFamily="34" charset="0"/>
              <a:buChar char="•"/>
            </a:pPr>
            <a:r>
              <a:rPr lang="en-US" sz="1200" dirty="0"/>
              <a:t>Break presentations into shorter segments with clear, engaging visuals.</a:t>
            </a:r>
          </a:p>
          <a:p>
            <a:pPr marL="171450" indent="-171450">
              <a:buFont typeface="Arial" panose="020B0604020202020204" pitchFamily="34" charset="0"/>
              <a:buChar char="•"/>
            </a:pPr>
            <a:r>
              <a:rPr lang="en-US" sz="1200" dirty="0"/>
              <a:t>Use storytelling techniques to create relatable content that captivates the audience.</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B6279BD9-AE88-4378-BB7E-071507E1CA8E}" type="slidenum">
              <a:rPr lang="en-US" smtClean="0"/>
              <a:t>16</a:t>
            </a:fld>
            <a:endParaRPr lang="en-US"/>
          </a:p>
        </p:txBody>
      </p:sp>
    </p:spTree>
    <p:extLst>
      <p:ext uri="{BB962C8B-B14F-4D97-AF65-F5344CB8AC3E}">
        <p14:creationId xmlns:p14="http://schemas.microsoft.com/office/powerpoint/2010/main" val="3624802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p>
          <a:p>
            <a:r>
              <a:rPr lang="en-US" b="0" dirty="0"/>
              <a:t>I know it feels weird to interact virtually when we are in-person, so we are going to combine the two. </a:t>
            </a:r>
          </a:p>
        </p:txBody>
      </p:sp>
      <p:sp>
        <p:nvSpPr>
          <p:cNvPr id="4" name="Slide Number Placeholder 3"/>
          <p:cNvSpPr>
            <a:spLocks noGrp="1"/>
          </p:cNvSpPr>
          <p:nvPr>
            <p:ph type="sldNum" sz="quarter" idx="5"/>
          </p:nvPr>
        </p:nvSpPr>
        <p:spPr/>
        <p:txBody>
          <a:bodyPr/>
          <a:lstStyle/>
          <a:p>
            <a:fld id="{B6279BD9-AE88-4378-BB7E-071507E1CA8E}" type="slidenum">
              <a:rPr lang="en-US" smtClean="0"/>
              <a:t>17</a:t>
            </a:fld>
            <a:endParaRPr lang="en-US"/>
          </a:p>
        </p:txBody>
      </p:sp>
    </p:spTree>
    <p:extLst>
      <p:ext uri="{BB962C8B-B14F-4D97-AF65-F5344CB8AC3E}">
        <p14:creationId xmlns:p14="http://schemas.microsoft.com/office/powerpoint/2010/main" val="1210222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Let’s chat with our neighbors and </a:t>
            </a:r>
            <a:r>
              <a:rPr lang="en-US" sz="1200" dirty="0"/>
              <a:t>share innovative virtual engagement strategies that have worked for your in your organizations. Or ideas you literally just thought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(Encourage everyone to think creatively and consider diverse approaches to member virtual learning)</a:t>
            </a:r>
          </a:p>
          <a:p>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highlight>
                  <a:srgbClr val="FFF2CC"/>
                </a:highlight>
                <a:latin typeface="Tahoma" panose="020B0604030504040204" pitchFamily="34" charset="0"/>
              </a:rPr>
              <a:t>***Click*** </a:t>
            </a:r>
            <a:r>
              <a:rPr lang="en-US" sz="1200" b="0" i="0" dirty="0">
                <a:solidFill>
                  <a:srgbClr val="000000"/>
                </a:solidFill>
                <a:effectLst/>
                <a:highlight>
                  <a:srgbClr val="FFF2CC"/>
                </a:highlight>
                <a:latin typeface="Tahoma" panose="020B0604030504040204" pitchFamily="34" charset="0"/>
              </a:rPr>
              <a:t>on QR code to pull up answers on the screen. Here is the link just in case: https://jamboard.google.com/d/1giG3euM54yclARRnzoFDHBuoxErDCIhbQjHReJvtAmo/edit?usp=sharing</a:t>
            </a:r>
          </a:p>
          <a:p>
            <a:endParaRPr lang="en-US" b="1" dirty="0"/>
          </a:p>
        </p:txBody>
      </p:sp>
      <p:sp>
        <p:nvSpPr>
          <p:cNvPr id="4" name="Slide Number Placeholder 3"/>
          <p:cNvSpPr>
            <a:spLocks noGrp="1"/>
          </p:cNvSpPr>
          <p:nvPr>
            <p:ph type="sldNum" sz="quarter" idx="5"/>
          </p:nvPr>
        </p:nvSpPr>
        <p:spPr/>
        <p:txBody>
          <a:bodyPr/>
          <a:lstStyle/>
          <a:p>
            <a:fld id="{B6279BD9-AE88-4378-BB7E-071507E1CA8E}" type="slidenum">
              <a:rPr lang="en-US" smtClean="0"/>
              <a:t>18</a:t>
            </a:fld>
            <a:endParaRPr lang="en-US"/>
          </a:p>
        </p:txBody>
      </p:sp>
    </p:spTree>
    <p:extLst>
      <p:ext uri="{BB962C8B-B14F-4D97-AF65-F5344CB8AC3E}">
        <p14:creationId xmlns:p14="http://schemas.microsoft.com/office/powerpoint/2010/main" val="5414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folks ask questions and provide answers as you can.</a:t>
            </a:r>
          </a:p>
        </p:txBody>
      </p:sp>
      <p:sp>
        <p:nvSpPr>
          <p:cNvPr id="4" name="Slide Number Placeholder 3"/>
          <p:cNvSpPr>
            <a:spLocks noGrp="1"/>
          </p:cNvSpPr>
          <p:nvPr>
            <p:ph type="sldNum" sz="quarter" idx="5"/>
          </p:nvPr>
        </p:nvSpPr>
        <p:spPr/>
        <p:txBody>
          <a:bodyPr/>
          <a:lstStyle/>
          <a:p>
            <a:fld id="{B6279BD9-AE88-4378-BB7E-071507E1CA8E}" type="slidenum">
              <a:rPr lang="en-US" smtClean="0"/>
              <a:t>19</a:t>
            </a:fld>
            <a:endParaRPr lang="en-US"/>
          </a:p>
        </p:txBody>
      </p:sp>
    </p:spTree>
    <p:extLst>
      <p:ext uri="{BB962C8B-B14F-4D97-AF65-F5344CB8AC3E}">
        <p14:creationId xmlns:p14="http://schemas.microsoft.com/office/powerpoint/2010/main" val="299120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p>
          <a:p>
            <a:r>
              <a:rPr lang="en-US" dirty="0"/>
              <a:t>Before we talk (hopefully not too much), let’s get you talking. Chat with some people around you about the question on the screen.</a:t>
            </a:r>
          </a:p>
        </p:txBody>
      </p:sp>
      <p:sp>
        <p:nvSpPr>
          <p:cNvPr id="4" name="Slide Number Placeholder 3"/>
          <p:cNvSpPr>
            <a:spLocks noGrp="1"/>
          </p:cNvSpPr>
          <p:nvPr>
            <p:ph type="sldNum" sz="quarter" idx="5"/>
          </p:nvPr>
        </p:nvSpPr>
        <p:spPr/>
        <p:txBody>
          <a:bodyPr/>
          <a:lstStyle/>
          <a:p>
            <a:fld id="{B6279BD9-AE88-4378-BB7E-071507E1CA8E}" type="slidenum">
              <a:rPr lang="en-US" smtClean="0"/>
              <a:t>3</a:t>
            </a:fld>
            <a:endParaRPr lang="en-US"/>
          </a:p>
        </p:txBody>
      </p:sp>
    </p:spTree>
    <p:extLst>
      <p:ext uri="{BB962C8B-B14F-4D97-AF65-F5344CB8AC3E}">
        <p14:creationId xmlns:p14="http://schemas.microsoft.com/office/powerpoint/2010/main" val="391290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Brooke</a:t>
            </a:r>
            <a:endParaRPr lang="en-US" dirty="0">
              <a:latin typeface="Calibri"/>
              <a:cs typeface="Calibri"/>
            </a:endParaRPr>
          </a:p>
          <a:p>
            <a:r>
              <a:rPr lang="en-US" dirty="0">
                <a:latin typeface="Calibri"/>
                <a:cs typeface="Calibri"/>
              </a:rPr>
              <a:t>Scan here so you have access to resources from CEC. We won't necessarily need them while we chat but just in case you want to see them early on.</a:t>
            </a:r>
            <a:endParaRPr lang="en-US" b="1" dirty="0">
              <a:latin typeface="Calibri"/>
              <a:cs typeface="Calibri"/>
            </a:endParaRPr>
          </a:p>
        </p:txBody>
      </p:sp>
      <p:sp>
        <p:nvSpPr>
          <p:cNvPr id="4" name="Slide Number Placeholder 3"/>
          <p:cNvSpPr>
            <a:spLocks noGrp="1"/>
          </p:cNvSpPr>
          <p:nvPr>
            <p:ph type="sldNum" sz="quarter" idx="5"/>
          </p:nvPr>
        </p:nvSpPr>
        <p:spPr/>
        <p:txBody>
          <a:bodyPr/>
          <a:lstStyle/>
          <a:p>
            <a:fld id="{B6279BD9-AE88-4378-BB7E-071507E1CA8E}" type="slidenum">
              <a:rPr lang="en-US" smtClean="0"/>
              <a:t>4</a:t>
            </a:fld>
            <a:endParaRPr lang="en-US"/>
          </a:p>
        </p:txBody>
      </p:sp>
    </p:spTree>
    <p:extLst>
      <p:ext uri="{BB962C8B-B14F-4D97-AF65-F5344CB8AC3E}">
        <p14:creationId xmlns:p14="http://schemas.microsoft.com/office/powerpoint/2010/main" val="420643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r>
              <a:rPr lang="en-US" b="0" dirty="0"/>
              <a:t>It is a question that most of probably know the answers to, but it is good to revisit from time to time. It’s important to remember, and even communicate, that we engage our members virtually in learning opportunities for reasons that benefit THEM!</a:t>
            </a:r>
            <a:endParaRPr lang="en-US" b="1" dirty="0"/>
          </a:p>
        </p:txBody>
      </p:sp>
      <p:sp>
        <p:nvSpPr>
          <p:cNvPr id="4" name="Slide Number Placeholder 3"/>
          <p:cNvSpPr>
            <a:spLocks noGrp="1"/>
          </p:cNvSpPr>
          <p:nvPr>
            <p:ph type="sldNum" sz="quarter" idx="5"/>
          </p:nvPr>
        </p:nvSpPr>
        <p:spPr/>
        <p:txBody>
          <a:bodyPr/>
          <a:lstStyle/>
          <a:p>
            <a:fld id="{B6279BD9-AE88-4378-BB7E-071507E1CA8E}" type="slidenum">
              <a:rPr lang="en-US" smtClean="0"/>
              <a:t>5</a:t>
            </a:fld>
            <a:endParaRPr lang="en-US"/>
          </a:p>
        </p:txBody>
      </p:sp>
    </p:spTree>
    <p:extLst>
      <p:ext uri="{BB962C8B-B14F-4D97-AF65-F5344CB8AC3E}">
        <p14:creationId xmlns:p14="http://schemas.microsoft.com/office/powerpoint/2010/main" val="149894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r>
              <a:rPr lang="en-US" b="0" u="sng" dirty="0"/>
              <a:t>Increased Accessibility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Meets the needs of members who may have mobility or scheduling constraints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Engaging virtually fosters inclusivity, making it easier for all members to connect and participate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Global Reach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Eliminates geographical barriers, allowing members from varied locations to participate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Enables members to connect with professionals worldwide, sharing diverse insights and experiences that enrich the learning environment for everyone involved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Cost-Effectiveness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Significantly reduces costs associated with travel and venue rentals, enabling organizations to allocate resources to enhance the quality of their programs and support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Allows you to make learning and engagement cheaper for your members too!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***Click money circle*** - </a:t>
            </a:r>
            <a:r>
              <a:rPr lang="en-US" dirty="0"/>
              <a:t>All of this can help with Engagement and Retention! Why might these three things help with engagement and retention?</a:t>
            </a:r>
          </a:p>
          <a:p>
            <a:pPr marL="628650" lvl="1"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B6279BD9-AE88-4378-BB7E-071507E1CA8E}" type="slidenum">
              <a:rPr lang="en-US" smtClean="0"/>
              <a:t>6</a:t>
            </a:fld>
            <a:endParaRPr lang="en-US"/>
          </a:p>
        </p:txBody>
      </p:sp>
    </p:spTree>
    <p:extLst>
      <p:ext uri="{BB962C8B-B14F-4D97-AF65-F5344CB8AC3E}">
        <p14:creationId xmlns:p14="http://schemas.microsoft.com/office/powerpoint/2010/main" val="355277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r>
              <a:rPr lang="en-US" b="0" dirty="0"/>
              <a:t>Some important things to point about these two VERY important things, but first how do you get people even interested in virtual spaces?</a:t>
            </a:r>
          </a:p>
          <a:p>
            <a:r>
              <a:rPr lang="en-US" b="0" dirty="0"/>
              <a:t>-Ask for any ideas or tips/tricks</a:t>
            </a:r>
          </a:p>
          <a:p>
            <a:pPr marL="171450" indent="-171450">
              <a:buFont typeface="Arial" panose="020B0604020202020204" pitchFamily="34" charset="0"/>
              <a:buChar char="•"/>
            </a:pPr>
            <a:r>
              <a:rPr lang="en-US" b="0" dirty="0"/>
              <a:t>What is the equivalent of “free food” in the virtual space?</a:t>
            </a:r>
          </a:p>
          <a:p>
            <a:pPr marL="171450" indent="-171450">
              <a:buFont typeface="Arial" panose="020B0604020202020204" pitchFamily="34" charset="0"/>
              <a:buChar char="•"/>
            </a:pPr>
            <a:r>
              <a:rPr lang="en-US" b="0" dirty="0"/>
              <a:t>But seriously, to even get someone to think about showing up virtually title your meeting, event, hangout, etc. in a way that sparks their interest. It could be as simple as that. </a:t>
            </a:r>
          </a:p>
          <a:p>
            <a:pPr marL="628650" lvl="1" indent="-171450">
              <a:buFont typeface="Arial" panose="020B0604020202020204" pitchFamily="34" charset="0"/>
              <a:buChar char="•"/>
            </a:pPr>
            <a:endParaRPr lang="en-US" b="0" dirty="0"/>
          </a:p>
          <a:p>
            <a:pPr marL="228600" indent="-228600">
              <a:buFont typeface="+mj-lt"/>
              <a:buAutoNum type="arabicPeriod"/>
            </a:pPr>
            <a:endParaRPr lang="en-US" b="0" u="sng" dirty="0"/>
          </a:p>
          <a:p>
            <a:pPr marL="228600" indent="-228600">
              <a:buFont typeface="+mj-lt"/>
              <a:buAutoNum type="arabicPeriod"/>
            </a:pPr>
            <a:r>
              <a:rPr lang="en-US" b="0" u="sng" dirty="0"/>
              <a:t>Engagement</a:t>
            </a:r>
            <a:r>
              <a:rPr lang="en-US" b="0" dirty="0"/>
              <a:t> is not always a money-maker (even for CEC)</a:t>
            </a:r>
          </a:p>
          <a:p>
            <a:pPr marL="685800" lvl="1" indent="-228600">
              <a:buFont typeface="Arial" panose="020B0604020202020204" pitchFamily="34" charset="0"/>
              <a:buChar char="•"/>
            </a:pPr>
            <a:r>
              <a:rPr lang="en-US" b="0" dirty="0"/>
              <a:t>It is more important to us to make our live and recorded webinars FREE to members because we WANT them engage with us</a:t>
            </a:r>
          </a:p>
          <a:p>
            <a:pPr marL="685800" lvl="1" indent="-228600">
              <a:buFont typeface="Arial" panose="020B0604020202020204" pitchFamily="34" charset="0"/>
              <a:buChar char="•"/>
            </a:pPr>
            <a:r>
              <a:rPr lang="en-US" b="0" dirty="0"/>
              <a:t>FREE things get them to click on an email or a social post, register for something, show up live and learn, or watch the recording which gets them into our Learning Library</a:t>
            </a:r>
          </a:p>
          <a:p>
            <a:pPr marL="1143000" lvl="2" indent="-228600">
              <a:buFont typeface="Arial" panose="020B0604020202020204" pitchFamily="34" charset="0"/>
              <a:buChar char="•"/>
            </a:pPr>
            <a:r>
              <a:rPr lang="en-US" b="0" dirty="0"/>
              <a:t>ALL of this = engagement and can lead to </a:t>
            </a:r>
            <a:r>
              <a:rPr lang="en-US" b="1" dirty="0"/>
              <a:t>***CLICK***</a:t>
            </a:r>
            <a:endParaRPr lang="en-US" b="0" dirty="0"/>
          </a:p>
          <a:p>
            <a:pPr marL="228600" lvl="0" indent="-228600">
              <a:buFont typeface="+mj-lt"/>
              <a:buAutoNum type="arabicPeriod"/>
            </a:pPr>
            <a:r>
              <a:rPr lang="en-US" b="0" u="sng" dirty="0"/>
              <a:t>Retention</a:t>
            </a:r>
            <a:r>
              <a:rPr lang="en-US" b="0" dirty="0"/>
              <a:t> – get them to want to come back and just hang out with you even if they are just floating around</a:t>
            </a:r>
          </a:p>
          <a:p>
            <a:pPr marL="685800" lvl="1" indent="-228600">
              <a:buFont typeface="Arial" panose="020B0604020202020204" pitchFamily="34" charset="0"/>
              <a:buChar char="•"/>
            </a:pPr>
            <a:r>
              <a:rPr lang="en-US" sz="1100" kern="100" dirty="0">
                <a:effectLst/>
                <a:latin typeface="Verdana" panose="020B0604030504040204" pitchFamily="34" charset="0"/>
                <a:ea typeface="Aptos" panose="020B0004020202020204" pitchFamily="34" charset="0"/>
                <a:cs typeface="Times New Roman" panose="02020603050405020304" pitchFamily="18" charset="0"/>
              </a:rPr>
              <a:t>By showing your members you are there to support them and provide a benefit to them as a member of your component and CEC </a:t>
            </a:r>
          </a:p>
          <a:p>
            <a:pPr marL="685800" lvl="1" indent="-228600">
              <a:buFont typeface="Arial" panose="020B0604020202020204" pitchFamily="34" charset="0"/>
              <a:buChar char="•"/>
            </a:pPr>
            <a:r>
              <a:rPr lang="en-US" sz="1100" kern="100" dirty="0">
                <a:effectLst/>
                <a:latin typeface="Verdana" panose="020B0604030504040204" pitchFamily="34" charset="0"/>
                <a:ea typeface="Aptos" panose="020B0004020202020204" pitchFamily="34" charset="0"/>
                <a:cs typeface="Times New Roman" panose="02020603050405020304" pitchFamily="18" charset="0"/>
              </a:rPr>
              <a:t>By listening to them </a:t>
            </a:r>
          </a:p>
          <a:p>
            <a:pPr marL="1143000" lvl="2" indent="-228600">
              <a:buFont typeface="Arial" panose="020B0604020202020204" pitchFamily="34" charset="0"/>
              <a:buChar char="•"/>
            </a:pPr>
            <a:r>
              <a:rPr lang="en-US" sz="1100" kern="100" dirty="0">
                <a:effectLst/>
                <a:latin typeface="Verdana" panose="020B0604030504040204" pitchFamily="34" charset="0"/>
                <a:ea typeface="Aptos" panose="020B0004020202020204" pitchFamily="34" charset="0"/>
                <a:cs typeface="Times New Roman" panose="02020603050405020304" pitchFamily="18" charset="0"/>
              </a:rPr>
              <a:t>Coffee, snack, or cocktail hours – pick a topic for the hour and invite folks to just come hang out and chat. Use breakout rooms to split attendees based on professional role, nuances of the topic, etc.</a:t>
            </a:r>
          </a:p>
          <a:p>
            <a:pPr marL="1143000" lvl="2" indent="-228600">
              <a:buFont typeface="Arial" panose="020B0604020202020204" pitchFamily="34" charset="0"/>
              <a:buChar char="•"/>
            </a:pPr>
            <a:r>
              <a:rPr lang="en-US" sz="1100" kern="100" dirty="0">
                <a:effectLst/>
                <a:latin typeface="Verdana" panose="020B0604030504040204" pitchFamily="34" charset="0"/>
                <a:ea typeface="Aptos" panose="020B0004020202020204" pitchFamily="34" charset="0"/>
                <a:cs typeface="Times New Roman" panose="02020603050405020304" pitchFamily="18" charset="0"/>
              </a:rPr>
              <a:t>Listening sessions - </a:t>
            </a:r>
            <a:r>
              <a:rPr lang="en-US" sz="1400" dirty="0"/>
              <a:t>virtual listening sessions to gather insights and feedback directly from members, allowing them to share their experiences and suggestions</a:t>
            </a:r>
            <a:endParaRPr lang="en-US" sz="1100" kern="100" dirty="0">
              <a:effectLst/>
              <a:latin typeface="Verdana" panose="020B0604030504040204" pitchFamily="34" charset="0"/>
              <a:ea typeface="Aptos" panose="020B0004020202020204" pitchFamily="34" charset="0"/>
              <a:cs typeface="Times New Roman" panose="02020603050405020304" pitchFamily="18" charset="0"/>
            </a:endParaRPr>
          </a:p>
          <a:p>
            <a:pPr marL="1143000" lvl="2" indent="-228600">
              <a:buFont typeface="Arial" panose="020B0604020202020204" pitchFamily="34" charset="0"/>
              <a:buChar char="•"/>
            </a:pPr>
            <a:r>
              <a:rPr lang="en-US" sz="1100" dirty="0">
                <a:effectLst/>
                <a:latin typeface="Verdana" panose="020B0604030504040204" pitchFamily="34" charset="0"/>
                <a:ea typeface="Aptos" panose="020B0004020202020204" pitchFamily="34" charset="0"/>
                <a:cs typeface="Times New Roman" panose="02020603050405020304" pitchFamily="18" charset="0"/>
              </a:rPr>
              <a:t>Expert Q&amp;As or AUAs - </a:t>
            </a:r>
            <a:r>
              <a:rPr lang="en-US" dirty="0"/>
              <a:t>Organize expert Q&amp;A or AUA sessions where members can ask questions and gain insights from specialists in the field, enhancing their learning experience</a:t>
            </a:r>
            <a:endParaRPr lang="en-US" b="1" dirty="0"/>
          </a:p>
        </p:txBody>
      </p:sp>
      <p:sp>
        <p:nvSpPr>
          <p:cNvPr id="4" name="Slide Number Placeholder 3"/>
          <p:cNvSpPr>
            <a:spLocks noGrp="1"/>
          </p:cNvSpPr>
          <p:nvPr>
            <p:ph type="sldNum" sz="quarter" idx="5"/>
          </p:nvPr>
        </p:nvSpPr>
        <p:spPr/>
        <p:txBody>
          <a:bodyPr/>
          <a:lstStyle/>
          <a:p>
            <a:fld id="{B6279BD9-AE88-4378-BB7E-071507E1CA8E}" type="slidenum">
              <a:rPr lang="en-US" smtClean="0"/>
              <a:t>7</a:t>
            </a:fld>
            <a:endParaRPr lang="en-US"/>
          </a:p>
        </p:txBody>
      </p:sp>
    </p:spTree>
    <p:extLst>
      <p:ext uri="{BB962C8B-B14F-4D97-AF65-F5344CB8AC3E}">
        <p14:creationId xmlns:p14="http://schemas.microsoft.com/office/powerpoint/2010/main" val="321686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r>
              <a:rPr lang="en-US" b="0" dirty="0"/>
              <a:t>Let’s get a few basics out of the way. </a:t>
            </a:r>
          </a:p>
        </p:txBody>
      </p:sp>
      <p:sp>
        <p:nvSpPr>
          <p:cNvPr id="4" name="Slide Number Placeholder 3"/>
          <p:cNvSpPr>
            <a:spLocks noGrp="1"/>
          </p:cNvSpPr>
          <p:nvPr>
            <p:ph type="sldNum" sz="quarter" idx="5"/>
          </p:nvPr>
        </p:nvSpPr>
        <p:spPr/>
        <p:txBody>
          <a:bodyPr/>
          <a:lstStyle/>
          <a:p>
            <a:fld id="{B6279BD9-AE88-4378-BB7E-071507E1CA8E}" type="slidenum">
              <a:rPr lang="en-US" smtClean="0"/>
              <a:t>8</a:t>
            </a:fld>
            <a:endParaRPr lang="en-US"/>
          </a:p>
        </p:txBody>
      </p:sp>
    </p:spTree>
    <p:extLst>
      <p:ext uri="{BB962C8B-B14F-4D97-AF65-F5344CB8AC3E}">
        <p14:creationId xmlns:p14="http://schemas.microsoft.com/office/powerpoint/2010/main" val="324317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endParaRPr lang="en-US" b="0" dirty="0"/>
          </a:p>
          <a:p>
            <a:pPr marL="228600" indent="-228600">
              <a:buAutoNum type="arabicPeriod"/>
            </a:pPr>
            <a:r>
              <a:rPr lang="en-US" dirty="0"/>
              <a:t>Select reliable platforms that support interactive features </a:t>
            </a:r>
            <a:r>
              <a:rPr lang="en-US" sz="1200" dirty="0"/>
              <a:t>such as Zoom, Microsoft Teams, or Google Meet - consider features like breakout rooms, chat functionality, whiteboard, polls, etc.</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Ensure all technical requirements are met, such as internet stability and audio/video quality (especially for presenters/hosts/facilitators)</a:t>
            </a:r>
          </a:p>
          <a:p>
            <a:pPr marL="228600" indent="-228600">
              <a:buAutoNum type="arabicPeriod"/>
            </a:pPr>
            <a:r>
              <a:rPr lang="en-US" dirty="0"/>
              <a:t>Establish clear guidelines for participation and communication to create a welcoming environment – these should come from YOU!</a:t>
            </a:r>
            <a:endParaRPr lang="en-US" b="0" dirty="0"/>
          </a:p>
          <a:p>
            <a:endParaRPr lang="en-US" b="1" dirty="0"/>
          </a:p>
        </p:txBody>
      </p:sp>
      <p:sp>
        <p:nvSpPr>
          <p:cNvPr id="4" name="Slide Number Placeholder 3"/>
          <p:cNvSpPr>
            <a:spLocks noGrp="1"/>
          </p:cNvSpPr>
          <p:nvPr>
            <p:ph type="sldNum" sz="quarter" idx="5"/>
          </p:nvPr>
        </p:nvSpPr>
        <p:spPr/>
        <p:txBody>
          <a:bodyPr/>
          <a:lstStyle/>
          <a:p>
            <a:fld id="{B6279BD9-AE88-4378-BB7E-071507E1CA8E}" type="slidenum">
              <a:rPr lang="en-US" smtClean="0"/>
              <a:t>9</a:t>
            </a:fld>
            <a:endParaRPr lang="en-US"/>
          </a:p>
        </p:txBody>
      </p:sp>
    </p:spTree>
    <p:extLst>
      <p:ext uri="{BB962C8B-B14F-4D97-AF65-F5344CB8AC3E}">
        <p14:creationId xmlns:p14="http://schemas.microsoft.com/office/powerpoint/2010/main" val="666503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Brooke</a:t>
            </a:r>
            <a:endParaRPr lang="en-US" b="0" dirty="0"/>
          </a:p>
          <a:p>
            <a:r>
              <a:rPr lang="en-US" b="0" dirty="0"/>
              <a:t>This not tips for them – it’s for you! Ok, one slide is for them but really it to remind us to remind/help them. Make sense?</a:t>
            </a:r>
          </a:p>
          <a:p>
            <a:endParaRPr lang="en-US" b="0" dirty="0"/>
          </a:p>
          <a:p>
            <a:r>
              <a:rPr lang="en-US" b="0" dirty="0"/>
              <a:t>And I am going to refer to these people as presenters for the rest of the presentation – you might call them speaker, panelist, facilitator, trainer, expert and so on but for this session they are presenters simply to I can say less words.  </a:t>
            </a:r>
          </a:p>
        </p:txBody>
      </p:sp>
      <p:sp>
        <p:nvSpPr>
          <p:cNvPr id="4" name="Slide Number Placeholder 3"/>
          <p:cNvSpPr>
            <a:spLocks noGrp="1"/>
          </p:cNvSpPr>
          <p:nvPr>
            <p:ph type="sldNum" sz="quarter" idx="5"/>
          </p:nvPr>
        </p:nvSpPr>
        <p:spPr/>
        <p:txBody>
          <a:bodyPr/>
          <a:lstStyle/>
          <a:p>
            <a:fld id="{B6279BD9-AE88-4378-BB7E-071507E1CA8E}" type="slidenum">
              <a:rPr lang="en-US" smtClean="0"/>
              <a:t>10</a:t>
            </a:fld>
            <a:endParaRPr lang="en-US"/>
          </a:p>
        </p:txBody>
      </p:sp>
    </p:spTree>
    <p:extLst>
      <p:ext uri="{BB962C8B-B14F-4D97-AF65-F5344CB8AC3E}">
        <p14:creationId xmlns:p14="http://schemas.microsoft.com/office/powerpoint/2010/main" val="426521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13EA9-6BE5-7444-2779-DA1DB22218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81548E-DE1C-A604-E634-21F07114F5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5033639" y="1473692"/>
            <a:ext cx="6917569" cy="30006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5033638" y="4545368"/>
            <a:ext cx="6917569" cy="12428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38F5319-D318-FB84-1D64-CDB21BF00D3F}"/>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59E75A34-3B5C-21F0-7A96-AC15625A7300}"/>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5671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199" y="2663301"/>
            <a:ext cx="10515599"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A19DC602-9993-51FC-40ED-E8B0F2776CF3}"/>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8008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1367161"/>
            <a:ext cx="10569606" cy="45098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FA0D0CE2-4A9D-10E1-D848-F7D9B5F4614E}"/>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1715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89453-54D4-33BD-EAFC-A71120AB3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B7B3059-24B8-65AD-67DA-3C36FF8500ED}"/>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C754EE5-C348-0479-09ED-522F5142E955}"/>
              </a:ext>
            </a:extLst>
          </p:cNvPr>
          <p:cNvSpPr>
            <a:spLocks noGrp="1"/>
          </p:cNvSpPr>
          <p:nvPr>
            <p:ph idx="1"/>
          </p:nvPr>
        </p:nvSpPr>
        <p:spPr>
          <a:xfrm>
            <a:off x="5183188" y="1313894"/>
            <a:ext cx="6172200" cy="45471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07E699F-68AA-7902-6305-490097961DCF}"/>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extBox 6">
            <a:extLst>
              <a:ext uri="{FF2B5EF4-FFF2-40B4-BE49-F238E27FC236}">
                <a16:creationId xmlns:a16="http://schemas.microsoft.com/office/drawing/2014/main" id="{80C5C63D-E9C4-8FF2-7DC0-ADBEFF3842E6}"/>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2128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EBF0D-BBA8-1048-C0EA-4A883E51A7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Picture Placeholder 2">
            <a:extLst>
              <a:ext uri="{FF2B5EF4-FFF2-40B4-BE49-F238E27FC236}">
                <a16:creationId xmlns:a16="http://schemas.microsoft.com/office/drawing/2014/main" id="{41773D23-EF8E-6E0D-28ED-9C6B1CF035CA}"/>
              </a:ext>
            </a:extLst>
          </p:cNvPr>
          <p:cNvSpPr>
            <a:spLocks noGrp="1"/>
          </p:cNvSpPr>
          <p:nvPr>
            <p:ph type="pic" idx="1"/>
          </p:nvPr>
        </p:nvSpPr>
        <p:spPr>
          <a:xfrm>
            <a:off x="5183188" y="1313894"/>
            <a:ext cx="6172200" cy="4547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3EE7121A-7C62-63D6-4583-0AA1DA37D023}"/>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7" name="Text Placeholder 3">
            <a:extLst>
              <a:ext uri="{FF2B5EF4-FFF2-40B4-BE49-F238E27FC236}">
                <a16:creationId xmlns:a16="http://schemas.microsoft.com/office/drawing/2014/main" id="{1128B7B0-3161-5069-E144-759EC0CBD4FE}"/>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Box 9">
            <a:extLst>
              <a:ext uri="{FF2B5EF4-FFF2-40B4-BE49-F238E27FC236}">
                <a16:creationId xmlns:a16="http://schemas.microsoft.com/office/drawing/2014/main" id="{D2223117-573F-6200-37A0-C9E601C6F8C7}"/>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40504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32410-EA5C-E2AD-6712-4EF1E1ABC4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1" name="TextBox 10">
            <a:extLst>
              <a:ext uri="{FF2B5EF4-FFF2-40B4-BE49-F238E27FC236}">
                <a16:creationId xmlns:a16="http://schemas.microsoft.com/office/drawing/2014/main" id="{4CAC70F8-B07F-F404-42A6-C00315AE4A7D}"/>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3116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8" r:id="rId5"/>
    <p:sldLayoutId id="2147483656" r:id="rId6"/>
    <p:sldLayoutId id="2147483657"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4.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1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2.png"/><Relationship Id="rId5" Type="http://schemas.openxmlformats.org/officeDocument/2006/relationships/tags" Target="../tags/tag14.xml"/><Relationship Id="rId10" Type="http://schemas.openxmlformats.org/officeDocument/2006/relationships/notesSlide" Target="../notesSlides/notesSlide12.xml"/><Relationship Id="rId4" Type="http://schemas.openxmlformats.org/officeDocument/2006/relationships/tags" Target="../tags/tag13.xml"/><Relationship Id="rId9" Type="http://schemas.openxmlformats.org/officeDocument/2006/relationships/slideLayout" Target="../slideLayouts/slideLayout4.xm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notesSlide" Target="../notesSlides/notesSlide14.xml"/><Relationship Id="rId4" Type="http://schemas.openxmlformats.org/officeDocument/2006/relationships/tags" Target="../tags/tag21.xml"/><Relationship Id="rId9"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28.xml"/><Relationship Id="rId7"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jamboard.google.com/d/1giG3euM54yclARRnzoFDHBuoxErDCIhbQjHReJvtAmo/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mailto:bmassey@exceptionalchildren.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mailto:aroberge@exceptionalchildre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5.xml"/><Relationship Id="rId10" Type="http://schemas.openxmlformats.org/officeDocument/2006/relationships/image" Target="../media/image9.svg"/><Relationship Id="rId4" Type="http://schemas.openxmlformats.org/officeDocument/2006/relationships/slideLayout" Target="../slideLayouts/slideLayout4.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4C93BC8-EC85-3508-5DAE-A1CE32721299}"/>
              </a:ext>
            </a:extLst>
          </p:cNvPr>
          <p:cNvSpPr txBox="1">
            <a:spLocks/>
          </p:cNvSpPr>
          <p:nvPr/>
        </p:nvSpPr>
        <p:spPr>
          <a:xfrm>
            <a:off x="823388" y="2696206"/>
            <a:ext cx="10545224" cy="2273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t>LOGISTICS</a:t>
            </a:r>
          </a:p>
          <a:p>
            <a:pPr algn="ctr"/>
            <a:r>
              <a:rPr lang="en-US" dirty="0"/>
              <a:t>Presenter Experience</a:t>
            </a:r>
          </a:p>
        </p:txBody>
      </p:sp>
    </p:spTree>
    <p:extLst>
      <p:ext uri="{BB962C8B-B14F-4D97-AF65-F5344CB8AC3E}">
        <p14:creationId xmlns:p14="http://schemas.microsoft.com/office/powerpoint/2010/main" val="401167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dirty="0"/>
              <a:t>Organize FOR the Presenter</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lstStyle/>
          <a:p>
            <a:r>
              <a:rPr lang="en-US" dirty="0"/>
              <a:t>Communicate, communicate, and then communicate so more. </a:t>
            </a:r>
          </a:p>
          <a:p>
            <a:pPr lvl="1"/>
            <a:r>
              <a:rPr lang="en-US" dirty="0"/>
              <a:t>Early and often</a:t>
            </a:r>
          </a:p>
          <a:p>
            <a:r>
              <a:rPr lang="en-US" dirty="0"/>
              <a:t>Give them a run of show</a:t>
            </a:r>
          </a:p>
          <a:p>
            <a:pPr lvl="1"/>
            <a:r>
              <a:rPr lang="en-US" dirty="0"/>
              <a:t>Minute-by-minute run down of how the virtual time will go and helps them be prepared for the day-of</a:t>
            </a:r>
          </a:p>
          <a:p>
            <a:r>
              <a:rPr lang="en-US" dirty="0"/>
              <a:t>Help them be interactive online (we all need help with this</a:t>
            </a:r>
          </a:p>
        </p:txBody>
      </p:sp>
    </p:spTree>
    <p:extLst>
      <p:ext uri="{BB962C8B-B14F-4D97-AF65-F5344CB8AC3E}">
        <p14:creationId xmlns:p14="http://schemas.microsoft.com/office/powerpoint/2010/main" val="35980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dirty="0"/>
              <a:t>Run of Show – Why use one?</a:t>
            </a:r>
          </a:p>
        </p:txBody>
      </p:sp>
      <p:sp>
        <p:nvSpPr>
          <p:cNvPr id="3" name="Oval 2">
            <a:extLst>
              <a:ext uri="{FF2B5EF4-FFF2-40B4-BE49-F238E27FC236}">
                <a16:creationId xmlns:a16="http://schemas.microsoft.com/office/drawing/2014/main" id="{B30A4967-CF78-6061-B1E5-D56D80A2E28D}"/>
              </a:ext>
            </a:extLst>
          </p:cNvPr>
          <p:cNvSpPr/>
          <p:nvPr/>
        </p:nvSpPr>
        <p:spPr>
          <a:xfrm>
            <a:off x="315684" y="2420291"/>
            <a:ext cx="522515" cy="522515"/>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Franklin Gothic Medium" panose="020B0603020102020204" pitchFamily="34" charset="0"/>
              </a:rPr>
              <a:t>1</a:t>
            </a:r>
          </a:p>
        </p:txBody>
      </p:sp>
      <p:sp>
        <p:nvSpPr>
          <p:cNvPr id="4" name="Oval 3">
            <a:extLst>
              <a:ext uri="{FF2B5EF4-FFF2-40B4-BE49-F238E27FC236}">
                <a16:creationId xmlns:a16="http://schemas.microsoft.com/office/drawing/2014/main" id="{F584C879-DCA8-F1FD-4813-71FFC4A88267}"/>
              </a:ext>
            </a:extLst>
          </p:cNvPr>
          <p:cNvSpPr/>
          <p:nvPr/>
        </p:nvSpPr>
        <p:spPr>
          <a:xfrm>
            <a:off x="315684" y="3630176"/>
            <a:ext cx="522515" cy="522515"/>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Franklin Gothic Medium" panose="020B0603020102020204" pitchFamily="34" charset="0"/>
              </a:rPr>
              <a:t>2</a:t>
            </a:r>
          </a:p>
        </p:txBody>
      </p:sp>
      <p:sp>
        <p:nvSpPr>
          <p:cNvPr id="8" name="Content Placeholder 2">
            <a:extLst>
              <a:ext uri="{FF2B5EF4-FFF2-40B4-BE49-F238E27FC236}">
                <a16:creationId xmlns:a16="http://schemas.microsoft.com/office/drawing/2014/main" id="{B338FF6E-EE42-97EF-6952-0C88AC709594}"/>
              </a:ext>
            </a:extLst>
          </p:cNvPr>
          <p:cNvSpPr txBox="1">
            <a:spLocks/>
          </p:cNvSpPr>
          <p:nvPr>
            <p:custDataLst>
              <p:tags r:id="rId1"/>
            </p:custDataLst>
          </p:nvPr>
        </p:nvSpPr>
        <p:spPr>
          <a:xfrm>
            <a:off x="1065853" y="2420291"/>
            <a:ext cx="9777737" cy="9141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Serves as a checklist for EVERYONE</a:t>
            </a:r>
          </a:p>
        </p:txBody>
      </p:sp>
      <p:sp>
        <p:nvSpPr>
          <p:cNvPr id="10" name="Content Placeholder 2">
            <a:extLst>
              <a:ext uri="{FF2B5EF4-FFF2-40B4-BE49-F238E27FC236}">
                <a16:creationId xmlns:a16="http://schemas.microsoft.com/office/drawing/2014/main" id="{0619B654-8DE7-2A20-F43C-BB7203AC2C85}"/>
              </a:ext>
            </a:extLst>
          </p:cNvPr>
          <p:cNvSpPr txBox="1">
            <a:spLocks/>
          </p:cNvSpPr>
          <p:nvPr>
            <p:custDataLst>
              <p:tags r:id="rId2"/>
            </p:custDataLst>
          </p:nvPr>
        </p:nvSpPr>
        <p:spPr>
          <a:xfrm>
            <a:off x="1065853" y="3630176"/>
            <a:ext cx="9777737" cy="9141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SERVES AS A CHECKLIST (just in case you did not read </a:t>
            </a:r>
          </a:p>
          <a:p>
            <a:pPr marL="0" indent="0">
              <a:buNone/>
            </a:pPr>
            <a:r>
              <a:rPr lang="en-US" sz="2400" dirty="0"/>
              <a:t>the #1 above)</a:t>
            </a:r>
          </a:p>
        </p:txBody>
      </p:sp>
      <p:sp>
        <p:nvSpPr>
          <p:cNvPr id="12" name="Oval 11">
            <a:extLst>
              <a:ext uri="{FF2B5EF4-FFF2-40B4-BE49-F238E27FC236}">
                <a16:creationId xmlns:a16="http://schemas.microsoft.com/office/drawing/2014/main" id="{527C3AF5-4212-2C55-8A34-E5742131F2DA}"/>
              </a:ext>
            </a:extLst>
          </p:cNvPr>
          <p:cNvSpPr/>
          <p:nvPr/>
        </p:nvSpPr>
        <p:spPr>
          <a:xfrm>
            <a:off x="315683" y="4840061"/>
            <a:ext cx="522515" cy="522515"/>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Franklin Gothic Medium" panose="020B0603020102020204" pitchFamily="34" charset="0"/>
              </a:rPr>
              <a:t>3</a:t>
            </a:r>
          </a:p>
        </p:txBody>
      </p:sp>
      <p:sp>
        <p:nvSpPr>
          <p:cNvPr id="13" name="Content Placeholder 2">
            <a:extLst>
              <a:ext uri="{FF2B5EF4-FFF2-40B4-BE49-F238E27FC236}">
                <a16:creationId xmlns:a16="http://schemas.microsoft.com/office/drawing/2014/main" id="{4D721CC4-46FA-F198-7413-2F3DA7CB65CC}"/>
              </a:ext>
            </a:extLst>
          </p:cNvPr>
          <p:cNvSpPr txBox="1">
            <a:spLocks/>
          </p:cNvSpPr>
          <p:nvPr>
            <p:custDataLst>
              <p:tags r:id="rId3"/>
            </p:custDataLst>
          </p:nvPr>
        </p:nvSpPr>
        <p:spPr>
          <a:xfrm>
            <a:off x="1065852" y="4840061"/>
            <a:ext cx="9777737" cy="9141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Helps everyone come back to the flow after addressing technical difficulties, answering questions from participants, general distractions, etc. </a:t>
            </a:r>
          </a:p>
        </p:txBody>
      </p:sp>
    </p:spTree>
    <p:extLst>
      <p:ext uri="{BB962C8B-B14F-4D97-AF65-F5344CB8AC3E}">
        <p14:creationId xmlns:p14="http://schemas.microsoft.com/office/powerpoint/2010/main" val="250659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A591-B688-F4E9-BB25-B260E4F6EE78}"/>
              </a:ext>
            </a:extLst>
          </p:cNvPr>
          <p:cNvSpPr>
            <a:spLocks noGrp="1"/>
          </p:cNvSpPr>
          <p:nvPr>
            <p:ph type="title"/>
          </p:nvPr>
        </p:nvSpPr>
        <p:spPr>
          <a:xfrm>
            <a:off x="838200" y="1270647"/>
            <a:ext cx="10515600" cy="995475"/>
          </a:xfrm>
        </p:spPr>
        <p:txBody>
          <a:bodyPr>
            <a:normAutofit/>
          </a:bodyPr>
          <a:lstStyle/>
          <a:p>
            <a:r>
              <a:rPr lang="en-US" sz="4000" dirty="0"/>
              <a:t>Tips for Presenters</a:t>
            </a:r>
          </a:p>
        </p:txBody>
      </p:sp>
      <p:sp>
        <p:nvSpPr>
          <p:cNvPr id="6" name="Text Placeholder 12">
            <a:extLst>
              <a:ext uri="{FF2B5EF4-FFF2-40B4-BE49-F238E27FC236}">
                <a16:creationId xmlns:a16="http://schemas.microsoft.com/office/drawing/2014/main" id="{6B741DD8-2381-CCCE-EA02-8A37282BC40D}"/>
              </a:ext>
            </a:extLst>
          </p:cNvPr>
          <p:cNvSpPr txBox="1">
            <a:spLocks/>
          </p:cNvSpPr>
          <p:nvPr>
            <p:custDataLst>
              <p:tags r:id="rId1"/>
            </p:custDataLst>
          </p:nvPr>
        </p:nvSpPr>
        <p:spPr>
          <a:xfrm>
            <a:off x="619761" y="2811541"/>
            <a:ext cx="5183188" cy="457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solidFill>
              </a:rPr>
              <a:t>Keep Content Concise</a:t>
            </a:r>
          </a:p>
        </p:txBody>
      </p:sp>
      <p:sp>
        <p:nvSpPr>
          <p:cNvPr id="7" name="Content Placeholder 9">
            <a:extLst>
              <a:ext uri="{FF2B5EF4-FFF2-40B4-BE49-F238E27FC236}">
                <a16:creationId xmlns:a16="http://schemas.microsoft.com/office/drawing/2014/main" id="{B7343AA2-6DB4-28BF-8AFF-5EF71A5A91F8}"/>
              </a:ext>
            </a:extLst>
          </p:cNvPr>
          <p:cNvSpPr txBox="1">
            <a:spLocks/>
          </p:cNvSpPr>
          <p:nvPr>
            <p:custDataLst>
              <p:tags r:id="rId2"/>
            </p:custDataLst>
          </p:nvPr>
        </p:nvSpPr>
        <p:spPr>
          <a:xfrm>
            <a:off x="609599" y="3226779"/>
            <a:ext cx="5183188" cy="8642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buFont typeface="Arial" panose="020B0604020202020204" pitchFamily="34" charset="0"/>
              <a:buNone/>
            </a:pPr>
            <a:r>
              <a:rPr lang="en-US" sz="1600" dirty="0"/>
              <a:t>Focus on key messages and avoid unnecessary jargon. Use bullet points and visuals to convey information effectively.</a:t>
            </a:r>
          </a:p>
        </p:txBody>
      </p:sp>
      <p:sp>
        <p:nvSpPr>
          <p:cNvPr id="8" name="Text Placeholder 13">
            <a:extLst>
              <a:ext uri="{FF2B5EF4-FFF2-40B4-BE49-F238E27FC236}">
                <a16:creationId xmlns:a16="http://schemas.microsoft.com/office/drawing/2014/main" id="{4CD55B19-33C0-0683-F662-EDF1838185F6}"/>
              </a:ext>
            </a:extLst>
          </p:cNvPr>
          <p:cNvSpPr txBox="1">
            <a:spLocks/>
          </p:cNvSpPr>
          <p:nvPr>
            <p:custDataLst>
              <p:tags r:id="rId3"/>
            </p:custDataLst>
          </p:nvPr>
        </p:nvSpPr>
        <p:spPr>
          <a:xfrm>
            <a:off x="6106161" y="2769579"/>
            <a:ext cx="5183188" cy="4572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solidFill>
              </a:rPr>
              <a:t>Utilize Interactive Elements</a:t>
            </a:r>
          </a:p>
        </p:txBody>
      </p:sp>
      <p:sp>
        <p:nvSpPr>
          <p:cNvPr id="9" name="Content Placeholder 10">
            <a:extLst>
              <a:ext uri="{FF2B5EF4-FFF2-40B4-BE49-F238E27FC236}">
                <a16:creationId xmlns:a16="http://schemas.microsoft.com/office/drawing/2014/main" id="{27C454D9-B201-9514-036D-2F5E29EE30D4}"/>
              </a:ext>
            </a:extLst>
          </p:cNvPr>
          <p:cNvSpPr txBox="1">
            <a:spLocks/>
          </p:cNvSpPr>
          <p:nvPr>
            <p:custDataLst>
              <p:tags r:id="rId4"/>
            </p:custDataLst>
          </p:nvPr>
        </p:nvSpPr>
        <p:spPr>
          <a:xfrm>
            <a:off x="6096000" y="3181398"/>
            <a:ext cx="5183189" cy="8707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buFont typeface="Arial" panose="020B0604020202020204" pitchFamily="34" charset="0"/>
              <a:buNone/>
            </a:pPr>
            <a:r>
              <a:rPr lang="en-US" sz="1600" dirty="0"/>
              <a:t>Incorporate polls, chat activities, breakout rooms, etc. to engage your audience and encourage participation throughout your presentation.</a:t>
            </a:r>
          </a:p>
        </p:txBody>
      </p:sp>
      <p:sp>
        <p:nvSpPr>
          <p:cNvPr id="10" name="Text Placeholder 14">
            <a:extLst>
              <a:ext uri="{FF2B5EF4-FFF2-40B4-BE49-F238E27FC236}">
                <a16:creationId xmlns:a16="http://schemas.microsoft.com/office/drawing/2014/main" id="{90469AE3-CE65-1F74-5541-90A0079AC0AA}"/>
              </a:ext>
            </a:extLst>
          </p:cNvPr>
          <p:cNvSpPr txBox="1">
            <a:spLocks/>
          </p:cNvSpPr>
          <p:nvPr>
            <p:custDataLst>
              <p:tags r:id="rId5"/>
            </p:custDataLst>
          </p:nvPr>
        </p:nvSpPr>
        <p:spPr>
          <a:xfrm>
            <a:off x="609599" y="4728561"/>
            <a:ext cx="5183188" cy="4572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solidFill>
              </a:rPr>
              <a:t>Practice Ahead of Time</a:t>
            </a:r>
          </a:p>
        </p:txBody>
      </p:sp>
      <p:sp>
        <p:nvSpPr>
          <p:cNvPr id="11" name="Content Placeholder 11">
            <a:extLst>
              <a:ext uri="{FF2B5EF4-FFF2-40B4-BE49-F238E27FC236}">
                <a16:creationId xmlns:a16="http://schemas.microsoft.com/office/drawing/2014/main" id="{580DD2CC-C86C-A623-9EBF-5DD44F4459E9}"/>
              </a:ext>
            </a:extLst>
          </p:cNvPr>
          <p:cNvSpPr txBox="1">
            <a:spLocks/>
          </p:cNvSpPr>
          <p:nvPr>
            <p:custDataLst>
              <p:tags r:id="rId6"/>
            </p:custDataLst>
          </p:nvPr>
        </p:nvSpPr>
        <p:spPr>
          <a:xfrm>
            <a:off x="609599" y="5141592"/>
            <a:ext cx="5183188" cy="7673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buFont typeface="Arial" panose="020B0604020202020204" pitchFamily="34" charset="0"/>
              <a:buNone/>
            </a:pPr>
            <a:r>
              <a:rPr lang="en-US" sz="1600" dirty="0"/>
              <a:t>Rehearse your presentation multiple times to ensure smooth delivery. Familiarize yourself with the platform and tools you'll be using.</a:t>
            </a:r>
          </a:p>
        </p:txBody>
      </p:sp>
      <p:sp>
        <p:nvSpPr>
          <p:cNvPr id="12" name="Text Placeholder 2">
            <a:extLst>
              <a:ext uri="{FF2B5EF4-FFF2-40B4-BE49-F238E27FC236}">
                <a16:creationId xmlns:a16="http://schemas.microsoft.com/office/drawing/2014/main" id="{689897E4-8F0D-50C6-EA96-CD7801B55B66}"/>
              </a:ext>
            </a:extLst>
          </p:cNvPr>
          <p:cNvSpPr txBox="1">
            <a:spLocks/>
          </p:cNvSpPr>
          <p:nvPr>
            <p:custDataLst>
              <p:tags r:id="rId7"/>
            </p:custDataLst>
          </p:nvPr>
        </p:nvSpPr>
        <p:spPr>
          <a:xfrm>
            <a:off x="6106161" y="4734067"/>
            <a:ext cx="5183188" cy="457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solidFill>
              </a:rPr>
              <a:t>Maintain a Positive Online Presence</a:t>
            </a:r>
          </a:p>
        </p:txBody>
      </p:sp>
      <p:sp>
        <p:nvSpPr>
          <p:cNvPr id="13" name="Content Placeholder 1">
            <a:extLst>
              <a:ext uri="{FF2B5EF4-FFF2-40B4-BE49-F238E27FC236}">
                <a16:creationId xmlns:a16="http://schemas.microsoft.com/office/drawing/2014/main" id="{6B07BFF9-364C-93B7-8EF7-414FCB9F0F3E}"/>
              </a:ext>
            </a:extLst>
          </p:cNvPr>
          <p:cNvSpPr txBox="1">
            <a:spLocks/>
          </p:cNvSpPr>
          <p:nvPr>
            <p:custDataLst>
              <p:tags r:id="rId8"/>
            </p:custDataLst>
          </p:nvPr>
        </p:nvSpPr>
        <p:spPr>
          <a:xfrm>
            <a:off x="6106160" y="5163915"/>
            <a:ext cx="5183189" cy="7673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buFont typeface="Arial" panose="020B0604020202020204" pitchFamily="34" charset="0"/>
              <a:buNone/>
            </a:pPr>
            <a:r>
              <a:rPr lang="en-US" sz="1600" dirty="0"/>
              <a:t>Engage with your audience by using facial expressions, using positive language, and encouraging questions. Create an inviting atmosphere for participants.</a:t>
            </a:r>
          </a:p>
        </p:txBody>
      </p:sp>
      <p:pic>
        <p:nvPicPr>
          <p:cNvPr id="14" name="Picture 13">
            <a:extLst>
              <a:ext uri="{FF2B5EF4-FFF2-40B4-BE49-F238E27FC236}">
                <a16:creationId xmlns:a16="http://schemas.microsoft.com/office/drawing/2014/main" id="{0513BEFE-0FCE-D3DD-A695-9F1A3D6D3660}"/>
              </a:ext>
            </a:extLst>
          </p:cNvPr>
          <p:cNvPicPr>
            <a:picLocks/>
          </p:cNvPicPr>
          <p:nvPr/>
        </p:nvPicPr>
        <p:blipFill>
          <a:blip r:embed="rId11"/>
          <a:stretch>
            <a:fillRect/>
          </a:stretch>
        </p:blipFill>
        <p:spPr>
          <a:xfrm>
            <a:off x="609599" y="4319698"/>
            <a:ext cx="404191" cy="404191"/>
          </a:xfrm>
          <a:prstGeom prst="rect">
            <a:avLst/>
          </a:prstGeom>
        </p:spPr>
      </p:pic>
      <p:pic>
        <p:nvPicPr>
          <p:cNvPr id="15" name="Picture 14">
            <a:extLst>
              <a:ext uri="{FF2B5EF4-FFF2-40B4-BE49-F238E27FC236}">
                <a16:creationId xmlns:a16="http://schemas.microsoft.com/office/drawing/2014/main" id="{206E1C6A-DC14-EEB7-6470-81CEE1055BA7}"/>
              </a:ext>
            </a:extLst>
          </p:cNvPr>
          <p:cNvPicPr>
            <a:picLocks/>
          </p:cNvPicPr>
          <p:nvPr/>
        </p:nvPicPr>
        <p:blipFill>
          <a:blip r:embed="rId12"/>
          <a:stretch>
            <a:fillRect/>
          </a:stretch>
        </p:blipFill>
        <p:spPr>
          <a:xfrm>
            <a:off x="6106161" y="2352560"/>
            <a:ext cx="404191" cy="404191"/>
          </a:xfrm>
          <a:prstGeom prst="rect">
            <a:avLst/>
          </a:prstGeom>
        </p:spPr>
      </p:pic>
      <p:pic>
        <p:nvPicPr>
          <p:cNvPr id="16" name="Picture 15">
            <a:extLst>
              <a:ext uri="{FF2B5EF4-FFF2-40B4-BE49-F238E27FC236}">
                <a16:creationId xmlns:a16="http://schemas.microsoft.com/office/drawing/2014/main" id="{154EA2B3-A913-FECA-25B8-79E43F0FE6D9}"/>
              </a:ext>
            </a:extLst>
          </p:cNvPr>
          <p:cNvPicPr>
            <a:picLocks/>
          </p:cNvPicPr>
          <p:nvPr/>
        </p:nvPicPr>
        <p:blipFill>
          <a:blip r:embed="rId13"/>
          <a:stretch>
            <a:fillRect/>
          </a:stretch>
        </p:blipFill>
        <p:spPr>
          <a:xfrm>
            <a:off x="6106161" y="4253696"/>
            <a:ext cx="404191" cy="404191"/>
          </a:xfrm>
          <a:prstGeom prst="rect">
            <a:avLst/>
          </a:prstGeom>
        </p:spPr>
      </p:pic>
      <p:pic>
        <p:nvPicPr>
          <p:cNvPr id="17" name="Picture 16">
            <a:extLst>
              <a:ext uri="{FF2B5EF4-FFF2-40B4-BE49-F238E27FC236}">
                <a16:creationId xmlns:a16="http://schemas.microsoft.com/office/drawing/2014/main" id="{DB1649C0-9D1B-69BC-23D1-0B1989D6B7EC}"/>
              </a:ext>
            </a:extLst>
          </p:cNvPr>
          <p:cNvPicPr>
            <a:picLocks/>
          </p:cNvPicPr>
          <p:nvPr/>
        </p:nvPicPr>
        <p:blipFill>
          <a:blip r:embed="rId14"/>
          <a:stretch>
            <a:fillRect/>
          </a:stretch>
        </p:blipFill>
        <p:spPr>
          <a:xfrm>
            <a:off x="619761" y="2426520"/>
            <a:ext cx="402336" cy="402336"/>
          </a:xfrm>
          <a:prstGeom prst="rect">
            <a:avLst/>
          </a:prstGeom>
        </p:spPr>
      </p:pic>
    </p:spTree>
    <p:extLst>
      <p:ext uri="{BB962C8B-B14F-4D97-AF65-F5344CB8AC3E}">
        <p14:creationId xmlns:p14="http://schemas.microsoft.com/office/powerpoint/2010/main" val="297815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4C93BC8-EC85-3508-5DAE-A1CE32721299}"/>
              </a:ext>
            </a:extLst>
          </p:cNvPr>
          <p:cNvSpPr txBox="1">
            <a:spLocks/>
          </p:cNvSpPr>
          <p:nvPr/>
        </p:nvSpPr>
        <p:spPr>
          <a:xfrm>
            <a:off x="823388" y="2696206"/>
            <a:ext cx="10545224" cy="2273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t>LOGISTICS</a:t>
            </a:r>
          </a:p>
          <a:p>
            <a:pPr algn="ctr"/>
            <a:r>
              <a:rPr lang="en-US" dirty="0"/>
              <a:t>Member/Attendee Experience</a:t>
            </a:r>
          </a:p>
        </p:txBody>
      </p:sp>
    </p:spTree>
    <p:extLst>
      <p:ext uri="{BB962C8B-B14F-4D97-AF65-F5344CB8AC3E}">
        <p14:creationId xmlns:p14="http://schemas.microsoft.com/office/powerpoint/2010/main" val="50059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F85B7229-079B-0E73-128D-16C74609F24E}"/>
              </a:ext>
            </a:extLst>
          </p:cNvPr>
          <p:cNvSpPr txBox="1">
            <a:spLocks/>
          </p:cNvSpPr>
          <p:nvPr>
            <p:custDataLst>
              <p:tags r:id="rId1"/>
            </p:custDataLst>
          </p:nvPr>
        </p:nvSpPr>
        <p:spPr>
          <a:xfrm>
            <a:off x="609599" y="2221704"/>
            <a:ext cx="5183188" cy="609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4"/>
                </a:solidFill>
                <a:latin typeface="+mj-lt"/>
              </a:rPr>
              <a:t>Deliver Relevant Information</a:t>
            </a:r>
          </a:p>
        </p:txBody>
      </p:sp>
      <p:sp>
        <p:nvSpPr>
          <p:cNvPr id="3" name="Content Placeholder 9">
            <a:extLst>
              <a:ext uri="{FF2B5EF4-FFF2-40B4-BE49-F238E27FC236}">
                <a16:creationId xmlns:a16="http://schemas.microsoft.com/office/drawing/2014/main" id="{7112536D-0CA0-C2A5-4BD7-FF809580900B}"/>
              </a:ext>
            </a:extLst>
          </p:cNvPr>
          <p:cNvSpPr txBox="1">
            <a:spLocks/>
          </p:cNvSpPr>
          <p:nvPr>
            <p:custDataLst>
              <p:tags r:id="rId2"/>
            </p:custDataLst>
          </p:nvPr>
        </p:nvSpPr>
        <p:spPr>
          <a:xfrm>
            <a:off x="609599" y="2691172"/>
            <a:ext cx="5183188" cy="1045588"/>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buFont typeface="Arial" panose="020B0604020202020204" pitchFamily="34" charset="0"/>
              <a:buNone/>
            </a:pPr>
            <a:r>
              <a:rPr lang="en-US" sz="2000" dirty="0"/>
              <a:t>Provide members with topics that resonate with their interests and needs. </a:t>
            </a:r>
          </a:p>
        </p:txBody>
      </p:sp>
      <p:sp>
        <p:nvSpPr>
          <p:cNvPr id="4" name="Text Placeholder 13">
            <a:extLst>
              <a:ext uri="{FF2B5EF4-FFF2-40B4-BE49-F238E27FC236}">
                <a16:creationId xmlns:a16="http://schemas.microsoft.com/office/drawing/2014/main" id="{0AA2DDC9-DDBA-12C8-5BD7-584DAADF2AAB}"/>
              </a:ext>
            </a:extLst>
          </p:cNvPr>
          <p:cNvSpPr txBox="1">
            <a:spLocks/>
          </p:cNvSpPr>
          <p:nvPr>
            <p:custDataLst>
              <p:tags r:id="rId3"/>
            </p:custDataLst>
          </p:nvPr>
        </p:nvSpPr>
        <p:spPr>
          <a:xfrm>
            <a:off x="6096000" y="2232806"/>
            <a:ext cx="5183188" cy="609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4"/>
                </a:solidFill>
                <a:latin typeface="+mj-lt"/>
              </a:rPr>
              <a:t>Utilize Data Effectively</a:t>
            </a:r>
          </a:p>
        </p:txBody>
      </p:sp>
      <p:sp>
        <p:nvSpPr>
          <p:cNvPr id="5" name="Content Placeholder 10">
            <a:extLst>
              <a:ext uri="{FF2B5EF4-FFF2-40B4-BE49-F238E27FC236}">
                <a16:creationId xmlns:a16="http://schemas.microsoft.com/office/drawing/2014/main" id="{AC798141-40F9-B0CF-385D-F7568A0245FA}"/>
              </a:ext>
            </a:extLst>
          </p:cNvPr>
          <p:cNvSpPr txBox="1">
            <a:spLocks/>
          </p:cNvSpPr>
          <p:nvPr>
            <p:custDataLst>
              <p:tags r:id="rId4"/>
            </p:custDataLst>
          </p:nvPr>
        </p:nvSpPr>
        <p:spPr>
          <a:xfrm>
            <a:off x="6085837" y="2691172"/>
            <a:ext cx="5183189" cy="1366732"/>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buFont typeface="Arial" panose="020B0604020202020204" pitchFamily="34" charset="0"/>
              <a:buNone/>
            </a:pPr>
            <a:r>
              <a:rPr lang="en-US" sz="2000" dirty="0"/>
              <a:t>Leverage existing new &amp; data to identify trends and preferences among your members. This can help tailor content and ensure engagement.</a:t>
            </a:r>
          </a:p>
        </p:txBody>
      </p:sp>
      <p:sp>
        <p:nvSpPr>
          <p:cNvPr id="6" name="Text Placeholder 14">
            <a:extLst>
              <a:ext uri="{FF2B5EF4-FFF2-40B4-BE49-F238E27FC236}">
                <a16:creationId xmlns:a16="http://schemas.microsoft.com/office/drawing/2014/main" id="{CD3837C2-13B0-16EA-7B53-E92EE471A5A3}"/>
              </a:ext>
            </a:extLst>
          </p:cNvPr>
          <p:cNvSpPr txBox="1">
            <a:spLocks/>
          </p:cNvSpPr>
          <p:nvPr>
            <p:custDataLst>
              <p:tags r:id="rId5"/>
            </p:custDataLst>
          </p:nvPr>
        </p:nvSpPr>
        <p:spPr>
          <a:xfrm>
            <a:off x="609599" y="4373431"/>
            <a:ext cx="5476238" cy="609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4"/>
                </a:solidFill>
                <a:latin typeface="+mj-lt"/>
              </a:rPr>
              <a:t>Engage Everyone</a:t>
            </a:r>
          </a:p>
        </p:txBody>
      </p:sp>
      <p:sp>
        <p:nvSpPr>
          <p:cNvPr id="7" name="Content Placeholder 11">
            <a:extLst>
              <a:ext uri="{FF2B5EF4-FFF2-40B4-BE49-F238E27FC236}">
                <a16:creationId xmlns:a16="http://schemas.microsoft.com/office/drawing/2014/main" id="{851C1550-3491-4398-20C1-967658D66CF6}"/>
              </a:ext>
            </a:extLst>
          </p:cNvPr>
          <p:cNvSpPr txBox="1">
            <a:spLocks/>
          </p:cNvSpPr>
          <p:nvPr>
            <p:custDataLst>
              <p:tags r:id="rId6"/>
            </p:custDataLst>
          </p:nvPr>
        </p:nvSpPr>
        <p:spPr>
          <a:xfrm>
            <a:off x="609599" y="4885596"/>
            <a:ext cx="5183188" cy="1072329"/>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buFont typeface="Arial" panose="020B0604020202020204" pitchFamily="34" charset="0"/>
              <a:buNone/>
            </a:pPr>
            <a:r>
              <a:rPr lang="en-US" sz="2000" dirty="0"/>
              <a:t>Think about accessibility. Think about the number of “touchpoints” you have with members. </a:t>
            </a:r>
          </a:p>
        </p:txBody>
      </p:sp>
      <p:sp>
        <p:nvSpPr>
          <p:cNvPr id="8" name="Text Placeholder 2">
            <a:extLst>
              <a:ext uri="{FF2B5EF4-FFF2-40B4-BE49-F238E27FC236}">
                <a16:creationId xmlns:a16="http://schemas.microsoft.com/office/drawing/2014/main" id="{FE9914C9-9EC1-5A5C-35D0-87DF2E7C7D3D}"/>
              </a:ext>
            </a:extLst>
          </p:cNvPr>
          <p:cNvSpPr txBox="1">
            <a:spLocks/>
          </p:cNvSpPr>
          <p:nvPr>
            <p:custDataLst>
              <p:tags r:id="rId7"/>
            </p:custDataLst>
          </p:nvPr>
        </p:nvSpPr>
        <p:spPr>
          <a:xfrm>
            <a:off x="6106161" y="4373431"/>
            <a:ext cx="5183188" cy="609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4"/>
                </a:solidFill>
                <a:latin typeface="+mj-lt"/>
              </a:rPr>
              <a:t>Encourage Interaction</a:t>
            </a:r>
          </a:p>
        </p:txBody>
      </p:sp>
      <p:sp>
        <p:nvSpPr>
          <p:cNvPr id="9" name="Content Placeholder 1">
            <a:extLst>
              <a:ext uri="{FF2B5EF4-FFF2-40B4-BE49-F238E27FC236}">
                <a16:creationId xmlns:a16="http://schemas.microsoft.com/office/drawing/2014/main" id="{1B93C0C6-AF4B-6F62-BDC7-5F9D9AB232FD}"/>
              </a:ext>
            </a:extLst>
          </p:cNvPr>
          <p:cNvSpPr txBox="1">
            <a:spLocks/>
          </p:cNvSpPr>
          <p:nvPr>
            <p:custDataLst>
              <p:tags r:id="rId8"/>
            </p:custDataLst>
          </p:nvPr>
        </p:nvSpPr>
        <p:spPr>
          <a:xfrm>
            <a:off x="6106160" y="4909595"/>
            <a:ext cx="5183189" cy="1072329"/>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buFont typeface="Arial" panose="020B0604020202020204" pitchFamily="34" charset="0"/>
              <a:buNone/>
            </a:pPr>
            <a:r>
              <a:rPr lang="en-US" sz="2000" dirty="0"/>
              <a:t>Foster a sense of community by creating opportunities for member interaction.</a:t>
            </a:r>
          </a:p>
        </p:txBody>
      </p:sp>
      <p:sp>
        <p:nvSpPr>
          <p:cNvPr id="10" name="Title 1">
            <a:extLst>
              <a:ext uri="{FF2B5EF4-FFF2-40B4-BE49-F238E27FC236}">
                <a16:creationId xmlns:a16="http://schemas.microsoft.com/office/drawing/2014/main" id="{785EA6CC-AB36-23A1-DDCF-735BD0129C68}"/>
              </a:ext>
            </a:extLst>
          </p:cNvPr>
          <p:cNvSpPr txBox="1">
            <a:spLocks/>
          </p:cNvSpPr>
          <p:nvPr/>
        </p:nvSpPr>
        <p:spPr>
          <a:xfrm>
            <a:off x="838200" y="127064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Sense of Community Online</a:t>
            </a:r>
          </a:p>
        </p:txBody>
      </p:sp>
    </p:spTree>
    <p:extLst>
      <p:ext uri="{BB962C8B-B14F-4D97-AF65-F5344CB8AC3E}">
        <p14:creationId xmlns:p14="http://schemas.microsoft.com/office/powerpoint/2010/main" val="30929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normAutofit/>
          </a:bodyPr>
          <a:lstStyle/>
          <a:p>
            <a:r>
              <a:rPr lang="en-US" sz="3600" dirty="0"/>
              <a:t>Interactive Strategies &amp; Tools</a:t>
            </a:r>
          </a:p>
        </p:txBody>
      </p:sp>
      <p:sp>
        <p:nvSpPr>
          <p:cNvPr id="5" name="Content Placeholder 13">
            <a:extLst>
              <a:ext uri="{FF2B5EF4-FFF2-40B4-BE49-F238E27FC236}">
                <a16:creationId xmlns:a16="http://schemas.microsoft.com/office/drawing/2014/main" id="{9D1CFECB-F391-CF6C-A62F-F83CB649AC60}"/>
              </a:ext>
            </a:extLst>
          </p:cNvPr>
          <p:cNvSpPr txBox="1">
            <a:spLocks/>
          </p:cNvSpPr>
          <p:nvPr>
            <p:custDataLst>
              <p:tags r:id="rId1"/>
            </p:custDataLst>
          </p:nvPr>
        </p:nvSpPr>
        <p:spPr>
          <a:xfrm>
            <a:off x="3553954" y="2423694"/>
            <a:ext cx="7674428" cy="9897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Utilize live polls to gauge audience opinions and enhance participation during your event. Incorporating very specific chat opportunities allows attendees to interact in real-time.</a:t>
            </a:r>
          </a:p>
        </p:txBody>
      </p:sp>
      <p:sp>
        <p:nvSpPr>
          <p:cNvPr id="6" name="Content Placeholder 14">
            <a:extLst>
              <a:ext uri="{FF2B5EF4-FFF2-40B4-BE49-F238E27FC236}">
                <a16:creationId xmlns:a16="http://schemas.microsoft.com/office/drawing/2014/main" id="{4CADFA62-2FB0-7D20-ED30-24F2D94B6A38}"/>
              </a:ext>
            </a:extLst>
          </p:cNvPr>
          <p:cNvSpPr txBox="1">
            <a:spLocks/>
          </p:cNvSpPr>
          <p:nvPr>
            <p:custDataLst>
              <p:tags r:id="rId2"/>
            </p:custDataLst>
          </p:nvPr>
        </p:nvSpPr>
        <p:spPr>
          <a:xfrm>
            <a:off x="3553954" y="3413432"/>
            <a:ext cx="7674428" cy="9897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Implement breakout rooms to facilitate small group discussions. This encourages collaboration and enables participants to share insights in a more intimate setting, enhancing the overall engagement.</a:t>
            </a:r>
          </a:p>
        </p:txBody>
      </p:sp>
      <p:sp>
        <p:nvSpPr>
          <p:cNvPr id="7" name="Content Placeholder 15">
            <a:extLst>
              <a:ext uri="{FF2B5EF4-FFF2-40B4-BE49-F238E27FC236}">
                <a16:creationId xmlns:a16="http://schemas.microsoft.com/office/drawing/2014/main" id="{ABB213B7-08E8-2851-1E6B-6F0C0BB017F5}"/>
              </a:ext>
            </a:extLst>
          </p:cNvPr>
          <p:cNvSpPr txBox="1">
            <a:spLocks/>
          </p:cNvSpPr>
          <p:nvPr>
            <p:custDataLst>
              <p:tags r:id="rId3"/>
            </p:custDataLst>
          </p:nvPr>
        </p:nvSpPr>
        <p:spPr>
          <a:xfrm>
            <a:off x="3553954" y="4639016"/>
            <a:ext cx="7674428" cy="1162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Introduce gamification elements such as quizzes or competitions (Kahoot) to make learning fun. This strategy improves engagement by adding an element of excitement and encouraging friendly competition among attendees.</a:t>
            </a:r>
          </a:p>
        </p:txBody>
      </p:sp>
      <p:sp>
        <p:nvSpPr>
          <p:cNvPr id="8" name="Text Placeholder 16">
            <a:extLst>
              <a:ext uri="{FF2B5EF4-FFF2-40B4-BE49-F238E27FC236}">
                <a16:creationId xmlns:a16="http://schemas.microsoft.com/office/drawing/2014/main" id="{D21E5598-6059-A7E5-8C28-8479A60D2FE6}"/>
              </a:ext>
            </a:extLst>
          </p:cNvPr>
          <p:cNvSpPr txBox="1">
            <a:spLocks/>
          </p:cNvSpPr>
          <p:nvPr>
            <p:custDataLst>
              <p:tags r:id="rId4"/>
            </p:custDataLst>
          </p:nvPr>
        </p:nvSpPr>
        <p:spPr>
          <a:xfrm>
            <a:off x="504528" y="2476001"/>
            <a:ext cx="2558143" cy="15544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Polls and Chat</a:t>
            </a:r>
          </a:p>
        </p:txBody>
      </p:sp>
      <p:sp>
        <p:nvSpPr>
          <p:cNvPr id="10" name="Text Placeholder 17">
            <a:extLst>
              <a:ext uri="{FF2B5EF4-FFF2-40B4-BE49-F238E27FC236}">
                <a16:creationId xmlns:a16="http://schemas.microsoft.com/office/drawing/2014/main" id="{B32CF9D5-A044-5990-C853-5EA3B1CFA40E}"/>
              </a:ext>
            </a:extLst>
          </p:cNvPr>
          <p:cNvSpPr txBox="1">
            <a:spLocks/>
          </p:cNvSpPr>
          <p:nvPr>
            <p:custDataLst>
              <p:tags r:id="rId5"/>
            </p:custDataLst>
          </p:nvPr>
        </p:nvSpPr>
        <p:spPr>
          <a:xfrm>
            <a:off x="451991" y="3566735"/>
            <a:ext cx="2558143" cy="5258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Breakout Rooms</a:t>
            </a:r>
          </a:p>
        </p:txBody>
      </p:sp>
      <p:sp>
        <p:nvSpPr>
          <p:cNvPr id="11" name="Text Placeholder 18">
            <a:extLst>
              <a:ext uri="{FF2B5EF4-FFF2-40B4-BE49-F238E27FC236}">
                <a16:creationId xmlns:a16="http://schemas.microsoft.com/office/drawing/2014/main" id="{AEB4A7E6-F3C9-67A8-5DEE-EC4418F211EE}"/>
              </a:ext>
            </a:extLst>
          </p:cNvPr>
          <p:cNvSpPr txBox="1">
            <a:spLocks/>
          </p:cNvSpPr>
          <p:nvPr>
            <p:custDataLst>
              <p:tags r:id="rId6"/>
            </p:custDataLst>
          </p:nvPr>
        </p:nvSpPr>
        <p:spPr>
          <a:xfrm>
            <a:off x="451991" y="4520708"/>
            <a:ext cx="2558143" cy="15544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Gamification Techniques</a:t>
            </a:r>
          </a:p>
        </p:txBody>
      </p:sp>
      <p:sp>
        <p:nvSpPr>
          <p:cNvPr id="12" name="Google Shape;438;p44">
            <a:extLst>
              <a:ext uri="{FF2B5EF4-FFF2-40B4-BE49-F238E27FC236}">
                <a16:creationId xmlns:a16="http://schemas.microsoft.com/office/drawing/2014/main" id="{1751E3B5-9C33-83F0-9414-FABD0A7646E5}"/>
              </a:ext>
            </a:extLst>
          </p:cNvPr>
          <p:cNvSpPr/>
          <p:nvPr/>
        </p:nvSpPr>
        <p:spPr>
          <a:xfrm>
            <a:off x="3010135" y="2538114"/>
            <a:ext cx="210147" cy="210615"/>
          </a:xfrm>
          <a:prstGeom prst="ellipse">
            <a:avLst/>
          </a:prstGeom>
          <a:solidFill>
            <a:schemeClr val="accent3"/>
          </a:solidFill>
          <a:ln>
            <a:noFill/>
          </a:ln>
        </p:spPr>
        <p:txBody>
          <a:bodyPr spcFirstLastPara="1" wrap="square" lIns="91425" tIns="91425" rIns="91425" bIns="91425" anchor="ctr" anchorCtr="0">
            <a:noAutofit/>
          </a:bodyPr>
          <a:lstStyle/>
          <a:p>
            <a:endParaRPr sz="1351"/>
          </a:p>
        </p:txBody>
      </p:sp>
      <p:sp>
        <p:nvSpPr>
          <p:cNvPr id="13" name="Google Shape;439;p44">
            <a:extLst>
              <a:ext uri="{FF2B5EF4-FFF2-40B4-BE49-F238E27FC236}">
                <a16:creationId xmlns:a16="http://schemas.microsoft.com/office/drawing/2014/main" id="{7387AC18-859B-95CD-8A0F-677670BF83BB}"/>
              </a:ext>
            </a:extLst>
          </p:cNvPr>
          <p:cNvSpPr/>
          <p:nvPr/>
        </p:nvSpPr>
        <p:spPr>
          <a:xfrm>
            <a:off x="3010134" y="3628848"/>
            <a:ext cx="210147" cy="210615"/>
          </a:xfrm>
          <a:prstGeom prst="ellipse">
            <a:avLst/>
          </a:prstGeom>
          <a:solidFill>
            <a:schemeClr val="accent4"/>
          </a:solidFill>
          <a:ln>
            <a:noFill/>
          </a:ln>
        </p:spPr>
        <p:txBody>
          <a:bodyPr spcFirstLastPara="1" wrap="square" lIns="91425" tIns="91425" rIns="91425" bIns="91425" anchor="ctr" anchorCtr="0">
            <a:noAutofit/>
          </a:bodyPr>
          <a:lstStyle/>
          <a:p>
            <a:endParaRPr sz="1351"/>
          </a:p>
        </p:txBody>
      </p:sp>
      <p:sp>
        <p:nvSpPr>
          <p:cNvPr id="14" name="Google Shape;440;p44">
            <a:extLst>
              <a:ext uri="{FF2B5EF4-FFF2-40B4-BE49-F238E27FC236}">
                <a16:creationId xmlns:a16="http://schemas.microsoft.com/office/drawing/2014/main" id="{F4984309-9C13-2F12-041F-6D63984FF0CD}"/>
              </a:ext>
            </a:extLst>
          </p:cNvPr>
          <p:cNvSpPr/>
          <p:nvPr/>
        </p:nvSpPr>
        <p:spPr>
          <a:xfrm>
            <a:off x="3010134" y="4699985"/>
            <a:ext cx="210147" cy="210615"/>
          </a:xfrm>
          <a:prstGeom prst="ellipse">
            <a:avLst/>
          </a:prstGeom>
          <a:solidFill>
            <a:schemeClr val="accent1"/>
          </a:solidFill>
          <a:ln>
            <a:noFill/>
          </a:ln>
        </p:spPr>
        <p:txBody>
          <a:bodyPr spcFirstLastPara="1" wrap="square" lIns="91425" tIns="91425" rIns="91425" bIns="91425" anchor="ctr" anchorCtr="0">
            <a:noAutofit/>
          </a:bodyPr>
          <a:lstStyle/>
          <a:p>
            <a:endParaRPr sz="1351"/>
          </a:p>
        </p:txBody>
      </p:sp>
    </p:spTree>
    <p:extLst>
      <p:ext uri="{BB962C8B-B14F-4D97-AF65-F5344CB8AC3E}">
        <p14:creationId xmlns:p14="http://schemas.microsoft.com/office/powerpoint/2010/main" val="214794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4C93BC8-EC85-3508-5DAE-A1CE32721299}"/>
              </a:ext>
            </a:extLst>
          </p:cNvPr>
          <p:cNvSpPr txBox="1">
            <a:spLocks/>
          </p:cNvSpPr>
          <p:nvPr/>
        </p:nvSpPr>
        <p:spPr>
          <a:xfrm>
            <a:off x="823388" y="2696206"/>
            <a:ext cx="10545224" cy="2273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t>Time to Get Interactive</a:t>
            </a:r>
            <a:endParaRPr lang="en-US" dirty="0"/>
          </a:p>
        </p:txBody>
      </p:sp>
    </p:spTree>
    <p:extLst>
      <p:ext uri="{BB962C8B-B14F-4D97-AF65-F5344CB8AC3E}">
        <p14:creationId xmlns:p14="http://schemas.microsoft.com/office/powerpoint/2010/main" val="287035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red background&#10;&#10;Description automatically generated">
            <a:hlinkClick r:id="rId3"/>
            <a:extLst>
              <a:ext uri="{FF2B5EF4-FFF2-40B4-BE49-F238E27FC236}">
                <a16:creationId xmlns:a16="http://schemas.microsoft.com/office/drawing/2014/main" id="{ED892E44-D1AE-E34C-21F1-5A538B742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383" y="650866"/>
            <a:ext cx="5724939" cy="5724939"/>
          </a:xfrm>
          <a:prstGeom prst="rect">
            <a:avLst/>
          </a:prstGeom>
        </p:spPr>
      </p:pic>
      <p:sp>
        <p:nvSpPr>
          <p:cNvPr id="4" name="TextBox 3">
            <a:extLst>
              <a:ext uri="{FF2B5EF4-FFF2-40B4-BE49-F238E27FC236}">
                <a16:creationId xmlns:a16="http://schemas.microsoft.com/office/drawing/2014/main" id="{7FFBC8F4-D2B9-B279-D43C-8A5CE8ECC8ED}"/>
              </a:ext>
            </a:extLst>
          </p:cNvPr>
          <p:cNvSpPr txBox="1"/>
          <p:nvPr/>
        </p:nvSpPr>
        <p:spPr>
          <a:xfrm>
            <a:off x="897836" y="1997839"/>
            <a:ext cx="4244009" cy="2862322"/>
          </a:xfrm>
          <a:prstGeom prst="rect">
            <a:avLst/>
          </a:prstGeom>
          <a:noFill/>
        </p:spPr>
        <p:txBody>
          <a:bodyPr wrap="square" rtlCol="0">
            <a:spAutoFit/>
          </a:bodyPr>
          <a:lstStyle/>
          <a:p>
            <a:r>
              <a:rPr lang="en-US" sz="6000" dirty="0">
                <a:latin typeface="+mj-lt"/>
              </a:rPr>
              <a:t>Scan to enter the </a:t>
            </a:r>
            <a:r>
              <a:rPr lang="en-US" sz="6000" dirty="0" err="1">
                <a:latin typeface="+mj-lt"/>
              </a:rPr>
              <a:t>Jamboard</a:t>
            </a:r>
            <a:endParaRPr lang="en-US" sz="6000" dirty="0">
              <a:latin typeface="+mj-lt"/>
            </a:endParaRPr>
          </a:p>
        </p:txBody>
      </p:sp>
    </p:spTree>
    <p:extLst>
      <p:ext uri="{BB962C8B-B14F-4D97-AF65-F5344CB8AC3E}">
        <p14:creationId xmlns:p14="http://schemas.microsoft.com/office/powerpoint/2010/main" val="264719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0567BA-4630-873B-04E9-B0D99F99D1EF}"/>
              </a:ext>
            </a:extLst>
          </p:cNvPr>
          <p:cNvSpPr>
            <a:spLocks noGrp="1"/>
          </p:cNvSpPr>
          <p:nvPr>
            <p:ph type="title"/>
          </p:nvPr>
        </p:nvSpPr>
        <p:spPr/>
        <p:txBody>
          <a:bodyPr/>
          <a:lstStyle/>
          <a:p>
            <a:r>
              <a:rPr lang="en-US" dirty="0"/>
              <a:t>Q&amp;A AND THANK YOU</a:t>
            </a:r>
          </a:p>
        </p:txBody>
      </p:sp>
      <p:sp>
        <p:nvSpPr>
          <p:cNvPr id="2" name="Content Placeholder 1">
            <a:extLst>
              <a:ext uri="{FF2B5EF4-FFF2-40B4-BE49-F238E27FC236}">
                <a16:creationId xmlns:a16="http://schemas.microsoft.com/office/drawing/2014/main" id="{D6F83744-0BF4-31BF-768C-74C5B4E36E7E}"/>
              </a:ext>
            </a:extLst>
          </p:cNvPr>
          <p:cNvSpPr>
            <a:spLocks noGrp="1"/>
          </p:cNvSpPr>
          <p:nvPr>
            <p:ph sz="half" idx="1"/>
          </p:nvPr>
        </p:nvSpPr>
        <p:spPr/>
        <p:txBody>
          <a:bodyPr/>
          <a:lstStyle/>
          <a:p>
            <a:pPr marL="0" indent="0">
              <a:buNone/>
            </a:pPr>
            <a:r>
              <a:rPr lang="en-US" dirty="0"/>
              <a:t>Brooke Massey, </a:t>
            </a:r>
            <a:r>
              <a:rPr lang="en-US" dirty="0">
                <a:hlinkClick r:id="rId3"/>
              </a:rPr>
              <a:t>bmassey@exceptionalchildren.org</a:t>
            </a:r>
            <a:endParaRPr lang="en-US" dirty="0"/>
          </a:p>
          <a:p>
            <a:pPr marL="0" indent="0">
              <a:buNone/>
            </a:pPr>
            <a:endParaRPr lang="en-US" dirty="0"/>
          </a:p>
          <a:p>
            <a:pPr marL="0" indent="0">
              <a:buNone/>
            </a:pPr>
            <a:r>
              <a:rPr lang="en-US" dirty="0"/>
              <a:t>Aimee Roberge, </a:t>
            </a:r>
            <a:r>
              <a:rPr lang="en-US" dirty="0">
                <a:hlinkClick r:id="rId4"/>
              </a:rPr>
              <a:t>aroberge@exceptionalchildren.org</a:t>
            </a:r>
            <a:endParaRPr lang="en-US" dirty="0"/>
          </a:p>
          <a:p>
            <a:pPr marL="0" indent="0">
              <a:buNone/>
            </a:pPr>
            <a:endParaRPr lang="en-US" dirty="0"/>
          </a:p>
          <a:p>
            <a:pPr marL="0" indent="0">
              <a:buNone/>
            </a:pPr>
            <a:endParaRPr lang="en-US" dirty="0"/>
          </a:p>
        </p:txBody>
      </p:sp>
      <p:sp>
        <p:nvSpPr>
          <p:cNvPr id="9" name="Speech Bubble: Rectangle with Corners Rounded 8">
            <a:extLst>
              <a:ext uri="{FF2B5EF4-FFF2-40B4-BE49-F238E27FC236}">
                <a16:creationId xmlns:a16="http://schemas.microsoft.com/office/drawing/2014/main" id="{75D4BD5B-F18D-EB6D-2B39-3832E2BAA66B}"/>
              </a:ext>
            </a:extLst>
          </p:cNvPr>
          <p:cNvSpPr/>
          <p:nvPr/>
        </p:nvSpPr>
        <p:spPr>
          <a:xfrm>
            <a:off x="9004852" y="1343413"/>
            <a:ext cx="3050368" cy="134417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Scan for CEC Resources</a:t>
            </a:r>
          </a:p>
        </p:txBody>
      </p:sp>
      <p:pic>
        <p:nvPicPr>
          <p:cNvPr id="5" name="Picture 4" descr="A qr code on a white background&#10;&#10;Description automatically generated">
            <a:extLst>
              <a:ext uri="{FF2B5EF4-FFF2-40B4-BE49-F238E27FC236}">
                <a16:creationId xmlns:a16="http://schemas.microsoft.com/office/drawing/2014/main" id="{05B68401-18C8-11B2-5C93-741302F60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0214" y="2873297"/>
            <a:ext cx="1874295" cy="1874295"/>
          </a:xfrm>
          <a:prstGeom prst="rect">
            <a:avLst/>
          </a:prstGeom>
        </p:spPr>
      </p:pic>
    </p:spTree>
    <p:extLst>
      <p:ext uri="{BB962C8B-B14F-4D97-AF65-F5344CB8AC3E}">
        <p14:creationId xmlns:p14="http://schemas.microsoft.com/office/powerpoint/2010/main" val="261382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805027-0251-F5BD-689C-2F625358D110}"/>
              </a:ext>
            </a:extLst>
          </p:cNvPr>
          <p:cNvSpPr>
            <a:spLocks noGrp="1"/>
          </p:cNvSpPr>
          <p:nvPr>
            <p:ph type="title"/>
          </p:nvPr>
        </p:nvSpPr>
        <p:spPr>
          <a:xfrm>
            <a:off x="5069150" y="1473692"/>
            <a:ext cx="6882058" cy="3000653"/>
          </a:xfrm>
        </p:spPr>
        <p:txBody>
          <a:bodyPr/>
          <a:lstStyle/>
          <a:p>
            <a:r>
              <a:rPr lang="en-US" sz="4400" dirty="0"/>
              <a:t>The Power of Virtual: Strategies for Engaging Your Members Online</a:t>
            </a:r>
            <a:endParaRPr lang="en-US" dirty="0"/>
          </a:p>
        </p:txBody>
      </p:sp>
      <p:sp>
        <p:nvSpPr>
          <p:cNvPr id="9" name="Content Placeholder 8">
            <a:extLst>
              <a:ext uri="{FF2B5EF4-FFF2-40B4-BE49-F238E27FC236}">
                <a16:creationId xmlns:a16="http://schemas.microsoft.com/office/drawing/2014/main" id="{7608FB17-FE12-1110-0FC5-2B88F1CC4015}"/>
              </a:ext>
            </a:extLst>
          </p:cNvPr>
          <p:cNvSpPr>
            <a:spLocks noGrp="1"/>
          </p:cNvSpPr>
          <p:nvPr>
            <p:ph idx="1"/>
          </p:nvPr>
        </p:nvSpPr>
        <p:spPr>
          <a:xfrm>
            <a:off x="5069149" y="4545368"/>
            <a:ext cx="6882058" cy="1242874"/>
          </a:xfrm>
        </p:spPr>
        <p:txBody>
          <a:bodyPr/>
          <a:lstStyle/>
          <a:p>
            <a:pPr marL="0" indent="0" algn="l">
              <a:buNone/>
            </a:pPr>
            <a:r>
              <a:rPr lang="en-US" dirty="0"/>
              <a:t>Brooke Massey &amp; Aimee Roberge</a:t>
            </a:r>
          </a:p>
        </p:txBody>
      </p:sp>
    </p:spTree>
    <p:extLst>
      <p:ext uri="{BB962C8B-B14F-4D97-AF65-F5344CB8AC3E}">
        <p14:creationId xmlns:p14="http://schemas.microsoft.com/office/powerpoint/2010/main" val="412340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E8333A-F35E-D63F-E95F-BF4DD092CAD5}"/>
              </a:ext>
            </a:extLst>
          </p:cNvPr>
          <p:cNvSpPr>
            <a:spLocks noGrp="1"/>
          </p:cNvSpPr>
          <p:nvPr>
            <p:ph type="title"/>
          </p:nvPr>
        </p:nvSpPr>
        <p:spPr/>
        <p:txBody>
          <a:bodyPr/>
          <a:lstStyle/>
          <a:p>
            <a:r>
              <a:rPr lang="en-US" dirty="0"/>
              <a:t>Chat amongst yourselves…</a:t>
            </a:r>
          </a:p>
        </p:txBody>
      </p:sp>
      <p:sp>
        <p:nvSpPr>
          <p:cNvPr id="10" name="Content Placeholder 9">
            <a:extLst>
              <a:ext uri="{FF2B5EF4-FFF2-40B4-BE49-F238E27FC236}">
                <a16:creationId xmlns:a16="http://schemas.microsoft.com/office/drawing/2014/main" id="{DFD91632-FD81-7AE5-AC66-918B0353A0AC}"/>
              </a:ext>
            </a:extLst>
          </p:cNvPr>
          <p:cNvSpPr>
            <a:spLocks noGrp="1"/>
          </p:cNvSpPr>
          <p:nvPr>
            <p:ph sz="half" idx="1"/>
          </p:nvPr>
        </p:nvSpPr>
        <p:spPr/>
        <p:txBody>
          <a:bodyPr/>
          <a:lstStyle/>
          <a:p>
            <a:r>
              <a:rPr lang="en-US" dirty="0"/>
              <a:t>What’s one challenge you’ve faced with keeping members engaged online? </a:t>
            </a:r>
          </a:p>
          <a:p>
            <a:r>
              <a:rPr lang="en-US" dirty="0"/>
              <a:t>Feel free to share your thoughts with a neighbor or two or three!</a:t>
            </a:r>
          </a:p>
          <a:p>
            <a:endParaRPr lang="en-US" dirty="0"/>
          </a:p>
        </p:txBody>
      </p:sp>
    </p:spTree>
    <p:extLst>
      <p:ext uri="{BB962C8B-B14F-4D97-AF65-F5344CB8AC3E}">
        <p14:creationId xmlns:p14="http://schemas.microsoft.com/office/powerpoint/2010/main" val="48870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4B28-3A68-6BBF-C5D7-D94CEE215919}"/>
              </a:ext>
            </a:extLst>
          </p:cNvPr>
          <p:cNvSpPr>
            <a:spLocks noGrp="1"/>
          </p:cNvSpPr>
          <p:nvPr>
            <p:ph type="title"/>
          </p:nvPr>
        </p:nvSpPr>
        <p:spPr/>
        <p:txBody>
          <a:bodyPr/>
          <a:lstStyle/>
          <a:p>
            <a:r>
              <a:rPr lang="en-US" dirty="0">
                <a:cs typeface="Heebo ExtraBold"/>
              </a:rPr>
              <a:t>Resources Folder</a:t>
            </a:r>
            <a:endParaRPr lang="en-US" dirty="0"/>
          </a:p>
        </p:txBody>
      </p:sp>
      <p:pic>
        <p:nvPicPr>
          <p:cNvPr id="5" name="Picture 4" descr="A qr code on a white background&#10;&#10;Description automatically generated">
            <a:extLst>
              <a:ext uri="{FF2B5EF4-FFF2-40B4-BE49-F238E27FC236}">
                <a16:creationId xmlns:a16="http://schemas.microsoft.com/office/drawing/2014/main" id="{00EB4685-3985-F3ED-8A17-A01F8C59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202" y="3846453"/>
            <a:ext cx="1874295" cy="1874295"/>
          </a:xfrm>
          <a:prstGeom prst="rect">
            <a:avLst/>
          </a:prstGeom>
        </p:spPr>
      </p:pic>
      <p:sp>
        <p:nvSpPr>
          <p:cNvPr id="7" name="Speech Bubble: Rectangle with Corners Rounded 6">
            <a:extLst>
              <a:ext uri="{FF2B5EF4-FFF2-40B4-BE49-F238E27FC236}">
                <a16:creationId xmlns:a16="http://schemas.microsoft.com/office/drawing/2014/main" id="{CBC4A2CB-F0D2-77AC-FF06-2EEBCB802C12}"/>
              </a:ext>
            </a:extLst>
          </p:cNvPr>
          <p:cNvSpPr/>
          <p:nvPr/>
        </p:nvSpPr>
        <p:spPr>
          <a:xfrm>
            <a:off x="4111527" y="2279847"/>
            <a:ext cx="3050368" cy="134417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Scan for CEC Resources</a:t>
            </a:r>
          </a:p>
        </p:txBody>
      </p:sp>
    </p:spTree>
    <p:extLst>
      <p:ext uri="{BB962C8B-B14F-4D97-AF65-F5344CB8AC3E}">
        <p14:creationId xmlns:p14="http://schemas.microsoft.com/office/powerpoint/2010/main" val="367251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4C93BC8-EC85-3508-5DAE-A1CE32721299}"/>
              </a:ext>
            </a:extLst>
          </p:cNvPr>
          <p:cNvSpPr txBox="1">
            <a:spLocks/>
          </p:cNvSpPr>
          <p:nvPr/>
        </p:nvSpPr>
        <p:spPr>
          <a:xfrm>
            <a:off x="823388" y="2696206"/>
            <a:ext cx="10545224" cy="2273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Why Engage Virtually?</a:t>
            </a:r>
          </a:p>
        </p:txBody>
      </p:sp>
    </p:spTree>
    <p:extLst>
      <p:ext uri="{BB962C8B-B14F-4D97-AF65-F5344CB8AC3E}">
        <p14:creationId xmlns:p14="http://schemas.microsoft.com/office/powerpoint/2010/main" val="300987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8D94ECA-8A71-BD46-EC5C-669C5540A8D4}"/>
              </a:ext>
            </a:extLst>
          </p:cNvPr>
          <p:cNvSpPr/>
          <p:nvPr/>
        </p:nvSpPr>
        <p:spPr>
          <a:xfrm>
            <a:off x="1487221" y="1470071"/>
            <a:ext cx="1280160" cy="128016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6" name="Picture 1" descr="Group brainstorm with solid fill">
            <a:extLst>
              <a:ext uri="{FF2B5EF4-FFF2-40B4-BE49-F238E27FC236}">
                <a16:creationId xmlns:a16="http://schemas.microsoft.com/office/drawing/2014/main" id="{4BB2ACEA-BA68-A4A4-32C4-0BF20B1F8745}"/>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25205" y="1908055"/>
            <a:ext cx="404191" cy="404191"/>
          </a:xfrm>
          <a:prstGeom prst="rect">
            <a:avLst/>
          </a:prstGeom>
        </p:spPr>
      </p:pic>
      <p:sp>
        <p:nvSpPr>
          <p:cNvPr id="7" name="Oval 6">
            <a:extLst>
              <a:ext uri="{FF2B5EF4-FFF2-40B4-BE49-F238E27FC236}">
                <a16:creationId xmlns:a16="http://schemas.microsoft.com/office/drawing/2014/main" id="{194080A4-D1E2-921B-A29F-E245A19CB2CA}"/>
              </a:ext>
            </a:extLst>
          </p:cNvPr>
          <p:cNvSpPr/>
          <p:nvPr/>
        </p:nvSpPr>
        <p:spPr>
          <a:xfrm>
            <a:off x="5455918" y="1470071"/>
            <a:ext cx="1280160" cy="1280160"/>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extLst>
              <a:ext uri="{FF2B5EF4-FFF2-40B4-BE49-F238E27FC236}">
                <a16:creationId xmlns:a16="http://schemas.microsoft.com/office/drawing/2014/main" id="{B691D00E-5A10-9312-6E20-BF82C2B881E4}"/>
              </a:ext>
            </a:extLst>
          </p:cNvPr>
          <p:cNvPicPr>
            <a:picLocks/>
          </p:cNvPicPr>
          <p:nvPr/>
        </p:nvPicPr>
        <p:blipFill>
          <a:blip r:embed="rId8"/>
          <a:stretch>
            <a:fillRect/>
          </a:stretch>
        </p:blipFill>
        <p:spPr>
          <a:xfrm>
            <a:off x="5893902" y="1908055"/>
            <a:ext cx="404191" cy="404191"/>
          </a:xfrm>
          <a:prstGeom prst="rect">
            <a:avLst/>
          </a:prstGeom>
        </p:spPr>
      </p:pic>
      <p:sp>
        <p:nvSpPr>
          <p:cNvPr id="10" name="Oval 9">
            <a:extLst>
              <a:ext uri="{FF2B5EF4-FFF2-40B4-BE49-F238E27FC236}">
                <a16:creationId xmlns:a16="http://schemas.microsoft.com/office/drawing/2014/main" id="{550C48EB-053C-4617-41A3-B6237A8270C7}"/>
              </a:ext>
            </a:extLst>
          </p:cNvPr>
          <p:cNvSpPr/>
          <p:nvPr/>
        </p:nvSpPr>
        <p:spPr>
          <a:xfrm>
            <a:off x="9091656" y="1470071"/>
            <a:ext cx="1280160" cy="128016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2" descr="Dollar with solid fill">
            <a:extLst>
              <a:ext uri="{FF2B5EF4-FFF2-40B4-BE49-F238E27FC236}">
                <a16:creationId xmlns:a16="http://schemas.microsoft.com/office/drawing/2014/main" id="{4A7BAA67-DDBA-9C50-B241-9A7BD55CEF92}"/>
              </a:ext>
            </a:extLst>
          </p:cNvPr>
          <p:cNvPicPr>
            <a:picLocks/>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529640" y="1908055"/>
            <a:ext cx="404191" cy="404191"/>
          </a:xfrm>
          <a:prstGeom prst="rect">
            <a:avLst/>
          </a:prstGeom>
        </p:spPr>
      </p:pic>
      <p:sp>
        <p:nvSpPr>
          <p:cNvPr id="12" name="Text Placeholder 12">
            <a:extLst>
              <a:ext uri="{FF2B5EF4-FFF2-40B4-BE49-F238E27FC236}">
                <a16:creationId xmlns:a16="http://schemas.microsoft.com/office/drawing/2014/main" id="{B1481C9B-F751-2914-D228-E56B344C1FD4}"/>
              </a:ext>
            </a:extLst>
          </p:cNvPr>
          <p:cNvSpPr txBox="1">
            <a:spLocks/>
          </p:cNvSpPr>
          <p:nvPr>
            <p:custDataLst>
              <p:tags r:id="rId1"/>
            </p:custDataLst>
          </p:nvPr>
        </p:nvSpPr>
        <p:spPr>
          <a:xfrm>
            <a:off x="240521" y="3082268"/>
            <a:ext cx="3773557" cy="1034329"/>
          </a:xfrm>
          <a:prstGeom prst="rect">
            <a:avLst/>
          </a:prstGeom>
        </p:spPr>
        <p:txBody>
          <a:bodyPr vert="horz" lIns="0" tIns="60960" rIns="121920" bIns="6096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3600" dirty="0"/>
              <a:t>Increased Accessibility</a:t>
            </a:r>
          </a:p>
        </p:txBody>
      </p:sp>
      <p:sp>
        <p:nvSpPr>
          <p:cNvPr id="13" name="Text Placeholder 13">
            <a:extLst>
              <a:ext uri="{FF2B5EF4-FFF2-40B4-BE49-F238E27FC236}">
                <a16:creationId xmlns:a16="http://schemas.microsoft.com/office/drawing/2014/main" id="{662316BB-282D-328F-2C74-CD8B866F4C9E}"/>
              </a:ext>
            </a:extLst>
          </p:cNvPr>
          <p:cNvSpPr txBox="1">
            <a:spLocks/>
          </p:cNvSpPr>
          <p:nvPr>
            <p:custDataLst>
              <p:tags r:id="rId2"/>
            </p:custDataLst>
          </p:nvPr>
        </p:nvSpPr>
        <p:spPr>
          <a:xfrm>
            <a:off x="4312917" y="3252377"/>
            <a:ext cx="3566159" cy="764484"/>
          </a:xfrm>
          <a:prstGeom prst="rect">
            <a:avLst/>
          </a:prstGeom>
        </p:spPr>
        <p:txBody>
          <a:bodyPr vert="horz" lIns="0" tIns="60960" rIns="121920" bIns="6096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3600" dirty="0"/>
              <a:t>Global Reach</a:t>
            </a:r>
          </a:p>
        </p:txBody>
      </p:sp>
      <p:sp>
        <p:nvSpPr>
          <p:cNvPr id="14" name="Text Placeholder 14">
            <a:extLst>
              <a:ext uri="{FF2B5EF4-FFF2-40B4-BE49-F238E27FC236}">
                <a16:creationId xmlns:a16="http://schemas.microsoft.com/office/drawing/2014/main" id="{46D8AED7-3295-2E71-FF27-A8BCA9B5979A}"/>
              </a:ext>
            </a:extLst>
          </p:cNvPr>
          <p:cNvSpPr txBox="1">
            <a:spLocks/>
          </p:cNvSpPr>
          <p:nvPr>
            <p:custDataLst>
              <p:tags r:id="rId3"/>
            </p:custDataLst>
          </p:nvPr>
        </p:nvSpPr>
        <p:spPr>
          <a:xfrm>
            <a:off x="7948653" y="3082268"/>
            <a:ext cx="3566159" cy="764484"/>
          </a:xfrm>
          <a:prstGeom prst="rect">
            <a:avLst/>
          </a:prstGeom>
        </p:spPr>
        <p:txBody>
          <a:bodyPr vert="horz" lIns="0" tIns="60960" rIns="121920" bIns="6096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3600" dirty="0"/>
              <a:t>Cost Effectiveness</a:t>
            </a:r>
          </a:p>
        </p:txBody>
      </p:sp>
      <p:sp>
        <p:nvSpPr>
          <p:cNvPr id="15" name="Title 3">
            <a:extLst>
              <a:ext uri="{FF2B5EF4-FFF2-40B4-BE49-F238E27FC236}">
                <a16:creationId xmlns:a16="http://schemas.microsoft.com/office/drawing/2014/main" id="{1677D22A-5F2F-817F-69BD-0EF50030258B}"/>
              </a:ext>
            </a:extLst>
          </p:cNvPr>
          <p:cNvSpPr txBox="1">
            <a:spLocks/>
          </p:cNvSpPr>
          <p:nvPr/>
        </p:nvSpPr>
        <p:spPr>
          <a:xfrm>
            <a:off x="838195" y="49311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mn-lt"/>
              </a:rPr>
              <a:t>Engagement and Retention</a:t>
            </a:r>
          </a:p>
        </p:txBody>
      </p:sp>
      <p:sp>
        <p:nvSpPr>
          <p:cNvPr id="16" name="Arrow: Right 15">
            <a:extLst>
              <a:ext uri="{FF2B5EF4-FFF2-40B4-BE49-F238E27FC236}">
                <a16:creationId xmlns:a16="http://schemas.microsoft.com/office/drawing/2014/main" id="{9298AC34-F528-A083-3456-6E0D431D71F6}"/>
              </a:ext>
            </a:extLst>
          </p:cNvPr>
          <p:cNvSpPr/>
          <p:nvPr/>
        </p:nvSpPr>
        <p:spPr>
          <a:xfrm rot="3711921">
            <a:off x="1974215" y="4349633"/>
            <a:ext cx="1145221" cy="6425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C894BBC7-7CE3-7B08-B3C8-2EC9DE213E4A}"/>
              </a:ext>
            </a:extLst>
          </p:cNvPr>
          <p:cNvSpPr/>
          <p:nvPr/>
        </p:nvSpPr>
        <p:spPr>
          <a:xfrm rot="5400000">
            <a:off x="5472437" y="4157217"/>
            <a:ext cx="1247116" cy="6425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606E30FB-A954-A342-7B33-CA8F5D87C8AA}"/>
              </a:ext>
            </a:extLst>
          </p:cNvPr>
          <p:cNvSpPr/>
          <p:nvPr/>
        </p:nvSpPr>
        <p:spPr>
          <a:xfrm rot="7453169">
            <a:off x="8994038" y="4340073"/>
            <a:ext cx="1071202" cy="6425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410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nextCondLst>
                <p:cond evt="onClick" delay="0">
                  <p:tgtEl>
                    <p:spTgt spid="10"/>
                  </p:tgtEl>
                </p:cond>
              </p:nextCondLst>
            </p:seq>
          </p:childTnLst>
        </p:cTn>
      </p:par>
    </p:tnLst>
    <p:bldLst>
      <p:bldP spid="15" grpId="0"/>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dirty="0"/>
              <a:t>Engagement &amp; Retention</a:t>
            </a:r>
          </a:p>
        </p:txBody>
      </p:sp>
      <p:pic>
        <p:nvPicPr>
          <p:cNvPr id="6" name="Picture 5" descr="Man standing at window in train passing hills, holding camera pointed at self, recording and talking">
            <a:extLst>
              <a:ext uri="{FF2B5EF4-FFF2-40B4-BE49-F238E27FC236}">
                <a16:creationId xmlns:a16="http://schemas.microsoft.com/office/drawing/2014/main" id="{2A59AAFA-1A86-7923-43B6-091BD8BB5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0" y="2450811"/>
            <a:ext cx="4449417" cy="2967753"/>
          </a:xfrm>
          <a:prstGeom prst="rect">
            <a:avLst/>
          </a:prstGeom>
        </p:spPr>
      </p:pic>
      <p:pic>
        <p:nvPicPr>
          <p:cNvPr id="8" name="Picture 7" descr="Two people leisurely floating on inflatable rings in the water">
            <a:extLst>
              <a:ext uri="{FF2B5EF4-FFF2-40B4-BE49-F238E27FC236}">
                <a16:creationId xmlns:a16="http://schemas.microsoft.com/office/drawing/2014/main" id="{642E3D64-A9F7-C946-6506-F9170229F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161" y="2450812"/>
            <a:ext cx="5285179" cy="2967752"/>
          </a:xfrm>
          <a:prstGeom prst="rect">
            <a:avLst/>
          </a:prstGeom>
        </p:spPr>
      </p:pic>
    </p:spTree>
    <p:extLst>
      <p:ext uri="{BB962C8B-B14F-4D97-AF65-F5344CB8AC3E}">
        <p14:creationId xmlns:p14="http://schemas.microsoft.com/office/powerpoint/2010/main" val="3848519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4C93BC8-EC85-3508-5DAE-A1CE32721299}"/>
              </a:ext>
            </a:extLst>
          </p:cNvPr>
          <p:cNvSpPr txBox="1">
            <a:spLocks/>
          </p:cNvSpPr>
          <p:nvPr/>
        </p:nvSpPr>
        <p:spPr>
          <a:xfrm>
            <a:off x="823388" y="2696206"/>
            <a:ext cx="10545224" cy="2273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t>LOGISTICS</a:t>
            </a:r>
          </a:p>
          <a:p>
            <a:pPr algn="ctr"/>
            <a:r>
              <a:rPr lang="en-US" dirty="0"/>
              <a:t>Getting Started</a:t>
            </a:r>
          </a:p>
        </p:txBody>
      </p:sp>
    </p:spTree>
    <p:extLst>
      <p:ext uri="{BB962C8B-B14F-4D97-AF65-F5344CB8AC3E}">
        <p14:creationId xmlns:p14="http://schemas.microsoft.com/office/powerpoint/2010/main" val="235883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dirty="0"/>
              <a:t>The Basics</a:t>
            </a:r>
          </a:p>
        </p:txBody>
      </p:sp>
      <p:sp>
        <p:nvSpPr>
          <p:cNvPr id="3" name="Oval 2">
            <a:extLst>
              <a:ext uri="{FF2B5EF4-FFF2-40B4-BE49-F238E27FC236}">
                <a16:creationId xmlns:a16="http://schemas.microsoft.com/office/drawing/2014/main" id="{B30A4967-CF78-6061-B1E5-D56D80A2E28D}"/>
              </a:ext>
            </a:extLst>
          </p:cNvPr>
          <p:cNvSpPr/>
          <p:nvPr/>
        </p:nvSpPr>
        <p:spPr>
          <a:xfrm>
            <a:off x="315684" y="2420291"/>
            <a:ext cx="522515" cy="522515"/>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Franklin Gothic Medium" panose="020B0603020102020204" pitchFamily="34" charset="0"/>
              </a:rPr>
              <a:t>1</a:t>
            </a:r>
          </a:p>
        </p:txBody>
      </p:sp>
      <p:sp>
        <p:nvSpPr>
          <p:cNvPr id="4" name="Oval 3">
            <a:extLst>
              <a:ext uri="{FF2B5EF4-FFF2-40B4-BE49-F238E27FC236}">
                <a16:creationId xmlns:a16="http://schemas.microsoft.com/office/drawing/2014/main" id="{F584C879-DCA8-F1FD-4813-71FFC4A88267}"/>
              </a:ext>
            </a:extLst>
          </p:cNvPr>
          <p:cNvSpPr/>
          <p:nvPr/>
        </p:nvSpPr>
        <p:spPr>
          <a:xfrm>
            <a:off x="315684" y="3630176"/>
            <a:ext cx="522515" cy="522515"/>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Franklin Gothic Medium" panose="020B0603020102020204" pitchFamily="34" charset="0"/>
              </a:rPr>
              <a:t>2</a:t>
            </a:r>
          </a:p>
        </p:txBody>
      </p:sp>
      <p:sp>
        <p:nvSpPr>
          <p:cNvPr id="5" name="Oval 4">
            <a:extLst>
              <a:ext uri="{FF2B5EF4-FFF2-40B4-BE49-F238E27FC236}">
                <a16:creationId xmlns:a16="http://schemas.microsoft.com/office/drawing/2014/main" id="{F0B133AF-CE9E-83BD-5B02-39C202C9918C}"/>
              </a:ext>
            </a:extLst>
          </p:cNvPr>
          <p:cNvSpPr/>
          <p:nvPr/>
        </p:nvSpPr>
        <p:spPr>
          <a:xfrm>
            <a:off x="315683" y="4753597"/>
            <a:ext cx="522515" cy="522515"/>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Franklin Gothic Medium" panose="020B0603020102020204" pitchFamily="34" charset="0"/>
              </a:rPr>
              <a:t>3</a:t>
            </a:r>
          </a:p>
        </p:txBody>
      </p:sp>
      <p:sp>
        <p:nvSpPr>
          <p:cNvPr id="8" name="Content Placeholder 2">
            <a:extLst>
              <a:ext uri="{FF2B5EF4-FFF2-40B4-BE49-F238E27FC236}">
                <a16:creationId xmlns:a16="http://schemas.microsoft.com/office/drawing/2014/main" id="{B338FF6E-EE42-97EF-6952-0C88AC709594}"/>
              </a:ext>
            </a:extLst>
          </p:cNvPr>
          <p:cNvSpPr txBox="1">
            <a:spLocks/>
          </p:cNvSpPr>
          <p:nvPr>
            <p:custDataLst>
              <p:tags r:id="rId1"/>
            </p:custDataLst>
          </p:nvPr>
        </p:nvSpPr>
        <p:spPr>
          <a:xfrm>
            <a:off x="1065853" y="2420291"/>
            <a:ext cx="9777737" cy="9141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Select a reliable and user-friendly platform that suits your audience's needs</a:t>
            </a:r>
          </a:p>
        </p:txBody>
      </p:sp>
      <p:sp>
        <p:nvSpPr>
          <p:cNvPr id="10" name="Content Placeholder 2">
            <a:extLst>
              <a:ext uri="{FF2B5EF4-FFF2-40B4-BE49-F238E27FC236}">
                <a16:creationId xmlns:a16="http://schemas.microsoft.com/office/drawing/2014/main" id="{0619B654-8DE7-2A20-F43C-BB7203AC2C85}"/>
              </a:ext>
            </a:extLst>
          </p:cNvPr>
          <p:cNvSpPr txBox="1">
            <a:spLocks/>
          </p:cNvSpPr>
          <p:nvPr>
            <p:custDataLst>
              <p:tags r:id="rId2"/>
            </p:custDataLst>
          </p:nvPr>
        </p:nvSpPr>
        <p:spPr>
          <a:xfrm>
            <a:off x="1065853" y="3630176"/>
            <a:ext cx="9777737" cy="9141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Ensure all technical requirements are met</a:t>
            </a:r>
          </a:p>
        </p:txBody>
      </p:sp>
      <p:sp>
        <p:nvSpPr>
          <p:cNvPr id="11" name="Content Placeholder 2">
            <a:extLst>
              <a:ext uri="{FF2B5EF4-FFF2-40B4-BE49-F238E27FC236}">
                <a16:creationId xmlns:a16="http://schemas.microsoft.com/office/drawing/2014/main" id="{076B12C6-BF52-ADE2-2EF2-81E3AB23261B}"/>
              </a:ext>
            </a:extLst>
          </p:cNvPr>
          <p:cNvSpPr txBox="1">
            <a:spLocks/>
          </p:cNvSpPr>
          <p:nvPr>
            <p:custDataLst>
              <p:tags r:id="rId3"/>
            </p:custDataLst>
          </p:nvPr>
        </p:nvSpPr>
        <p:spPr>
          <a:xfrm>
            <a:off x="1065853" y="4753597"/>
            <a:ext cx="9777737" cy="91414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Establish guidelines for participation in your component’s virtual spaces </a:t>
            </a:r>
          </a:p>
        </p:txBody>
      </p:sp>
    </p:spTree>
    <p:extLst>
      <p:ext uri="{BB962C8B-B14F-4D97-AF65-F5344CB8AC3E}">
        <p14:creationId xmlns:p14="http://schemas.microsoft.com/office/powerpoint/2010/main" val="74620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US_ID" val="header_0"/>
</p:tagLst>
</file>

<file path=ppt/tags/tag10.xml><?xml version="1.0" encoding="utf-8"?>
<p:tagLst xmlns:a="http://schemas.openxmlformats.org/drawingml/2006/main" xmlns:r="http://schemas.openxmlformats.org/officeDocument/2006/relationships" xmlns:p="http://schemas.openxmlformats.org/presentationml/2006/main">
  <p:tag name="PLUS_ID" val="header_0"/>
</p:tagLst>
</file>

<file path=ppt/tags/tag11.xml><?xml version="1.0" encoding="utf-8"?>
<p:tagLst xmlns:a="http://schemas.openxmlformats.org/drawingml/2006/main" xmlns:r="http://schemas.openxmlformats.org/officeDocument/2006/relationships" xmlns:p="http://schemas.openxmlformats.org/presentationml/2006/main">
  <p:tag name="PLUS_ID" val="detail_0"/>
</p:tagLst>
</file>

<file path=ppt/tags/tag12.xml><?xml version="1.0" encoding="utf-8"?>
<p:tagLst xmlns:a="http://schemas.openxmlformats.org/drawingml/2006/main" xmlns:r="http://schemas.openxmlformats.org/officeDocument/2006/relationships" xmlns:p="http://schemas.openxmlformats.org/presentationml/2006/main">
  <p:tag name="PLUS_ID" val="header_1"/>
</p:tagLst>
</file>

<file path=ppt/tags/tag13.xml><?xml version="1.0" encoding="utf-8"?>
<p:tagLst xmlns:a="http://schemas.openxmlformats.org/drawingml/2006/main" xmlns:r="http://schemas.openxmlformats.org/officeDocument/2006/relationships" xmlns:p="http://schemas.openxmlformats.org/presentationml/2006/main">
  <p:tag name="PLUS_ID" val="detail_1"/>
</p:tagLst>
</file>

<file path=ppt/tags/tag14.xml><?xml version="1.0" encoding="utf-8"?>
<p:tagLst xmlns:a="http://schemas.openxmlformats.org/drawingml/2006/main" xmlns:r="http://schemas.openxmlformats.org/officeDocument/2006/relationships" xmlns:p="http://schemas.openxmlformats.org/presentationml/2006/main">
  <p:tag name="PLUS_ID" val="header_2"/>
</p:tagLst>
</file>

<file path=ppt/tags/tag15.xml><?xml version="1.0" encoding="utf-8"?>
<p:tagLst xmlns:a="http://schemas.openxmlformats.org/drawingml/2006/main" xmlns:r="http://schemas.openxmlformats.org/officeDocument/2006/relationships" xmlns:p="http://schemas.openxmlformats.org/presentationml/2006/main">
  <p:tag name="PLUS_ID" val="detail_2"/>
</p:tagLst>
</file>

<file path=ppt/tags/tag16.xml><?xml version="1.0" encoding="utf-8"?>
<p:tagLst xmlns:a="http://schemas.openxmlformats.org/drawingml/2006/main" xmlns:r="http://schemas.openxmlformats.org/officeDocument/2006/relationships" xmlns:p="http://schemas.openxmlformats.org/presentationml/2006/main">
  <p:tag name="PLUS_ID" val="header_3"/>
</p:tagLst>
</file>

<file path=ppt/tags/tag17.xml><?xml version="1.0" encoding="utf-8"?>
<p:tagLst xmlns:a="http://schemas.openxmlformats.org/drawingml/2006/main" xmlns:r="http://schemas.openxmlformats.org/officeDocument/2006/relationships" xmlns:p="http://schemas.openxmlformats.org/presentationml/2006/main">
  <p:tag name="PLUS_ID" val="detail_3"/>
</p:tagLst>
</file>

<file path=ppt/tags/tag18.xml><?xml version="1.0" encoding="utf-8"?>
<p:tagLst xmlns:a="http://schemas.openxmlformats.org/drawingml/2006/main" xmlns:r="http://schemas.openxmlformats.org/officeDocument/2006/relationships" xmlns:p="http://schemas.openxmlformats.org/presentationml/2006/main">
  <p:tag name="PLUS_ID" val="header_0"/>
</p:tagLst>
</file>

<file path=ppt/tags/tag19.xml><?xml version="1.0" encoding="utf-8"?>
<p:tagLst xmlns:a="http://schemas.openxmlformats.org/drawingml/2006/main" xmlns:r="http://schemas.openxmlformats.org/officeDocument/2006/relationships" xmlns:p="http://schemas.openxmlformats.org/presentationml/2006/main">
  <p:tag name="PLUS_ID" val="detail_0"/>
</p:tagLst>
</file>

<file path=ppt/tags/tag2.xml><?xml version="1.0" encoding="utf-8"?>
<p:tagLst xmlns:a="http://schemas.openxmlformats.org/drawingml/2006/main" xmlns:r="http://schemas.openxmlformats.org/officeDocument/2006/relationships" xmlns:p="http://schemas.openxmlformats.org/presentationml/2006/main">
  <p:tag name="PLUS_ID" val="header_1"/>
</p:tagLst>
</file>

<file path=ppt/tags/tag20.xml><?xml version="1.0" encoding="utf-8"?>
<p:tagLst xmlns:a="http://schemas.openxmlformats.org/drawingml/2006/main" xmlns:r="http://schemas.openxmlformats.org/officeDocument/2006/relationships" xmlns:p="http://schemas.openxmlformats.org/presentationml/2006/main">
  <p:tag name="PLUS_ID" val="header_1"/>
</p:tagLst>
</file>

<file path=ppt/tags/tag21.xml><?xml version="1.0" encoding="utf-8"?>
<p:tagLst xmlns:a="http://schemas.openxmlformats.org/drawingml/2006/main" xmlns:r="http://schemas.openxmlformats.org/officeDocument/2006/relationships" xmlns:p="http://schemas.openxmlformats.org/presentationml/2006/main">
  <p:tag name="PLUS_ID" val="detail_1"/>
</p:tagLst>
</file>

<file path=ppt/tags/tag22.xml><?xml version="1.0" encoding="utf-8"?>
<p:tagLst xmlns:a="http://schemas.openxmlformats.org/drawingml/2006/main" xmlns:r="http://schemas.openxmlformats.org/officeDocument/2006/relationships" xmlns:p="http://schemas.openxmlformats.org/presentationml/2006/main">
  <p:tag name="PLUS_ID" val="header_2"/>
</p:tagLst>
</file>

<file path=ppt/tags/tag23.xml><?xml version="1.0" encoding="utf-8"?>
<p:tagLst xmlns:a="http://schemas.openxmlformats.org/drawingml/2006/main" xmlns:r="http://schemas.openxmlformats.org/officeDocument/2006/relationships" xmlns:p="http://schemas.openxmlformats.org/presentationml/2006/main">
  <p:tag name="PLUS_ID" val="detail_2"/>
</p:tagLst>
</file>

<file path=ppt/tags/tag24.xml><?xml version="1.0" encoding="utf-8"?>
<p:tagLst xmlns:a="http://schemas.openxmlformats.org/drawingml/2006/main" xmlns:r="http://schemas.openxmlformats.org/officeDocument/2006/relationships" xmlns:p="http://schemas.openxmlformats.org/presentationml/2006/main">
  <p:tag name="PLUS_ID" val="header_3"/>
</p:tagLst>
</file>

<file path=ppt/tags/tag25.xml><?xml version="1.0" encoding="utf-8"?>
<p:tagLst xmlns:a="http://schemas.openxmlformats.org/drawingml/2006/main" xmlns:r="http://schemas.openxmlformats.org/officeDocument/2006/relationships" xmlns:p="http://schemas.openxmlformats.org/presentationml/2006/main">
  <p:tag name="PLUS_ID" val="detail_3"/>
</p:tagLst>
</file>

<file path=ppt/tags/tag26.xml><?xml version="1.0" encoding="utf-8"?>
<p:tagLst xmlns:a="http://schemas.openxmlformats.org/drawingml/2006/main" xmlns:r="http://schemas.openxmlformats.org/officeDocument/2006/relationships" xmlns:p="http://schemas.openxmlformats.org/presentationml/2006/main">
  <p:tag name="PLUS_ID" val="detail_0"/>
</p:tagLst>
</file>

<file path=ppt/tags/tag27.xml><?xml version="1.0" encoding="utf-8"?>
<p:tagLst xmlns:a="http://schemas.openxmlformats.org/drawingml/2006/main" xmlns:r="http://schemas.openxmlformats.org/officeDocument/2006/relationships" xmlns:p="http://schemas.openxmlformats.org/presentationml/2006/main">
  <p:tag name="PLUS_ID" val="detail_1"/>
</p:tagLst>
</file>

<file path=ppt/tags/tag28.xml><?xml version="1.0" encoding="utf-8"?>
<p:tagLst xmlns:a="http://schemas.openxmlformats.org/drawingml/2006/main" xmlns:r="http://schemas.openxmlformats.org/officeDocument/2006/relationships" xmlns:p="http://schemas.openxmlformats.org/presentationml/2006/main">
  <p:tag name="PLUS_ID" val="detail_2"/>
</p:tagLst>
</file>

<file path=ppt/tags/tag29.xml><?xml version="1.0" encoding="utf-8"?>
<p:tagLst xmlns:a="http://schemas.openxmlformats.org/drawingml/2006/main" xmlns:r="http://schemas.openxmlformats.org/officeDocument/2006/relationships" xmlns:p="http://schemas.openxmlformats.org/presentationml/2006/main">
  <p:tag name="PLUS_ID" val="header_0"/>
</p:tagLst>
</file>

<file path=ppt/tags/tag3.xml><?xml version="1.0" encoding="utf-8"?>
<p:tagLst xmlns:a="http://schemas.openxmlformats.org/drawingml/2006/main" xmlns:r="http://schemas.openxmlformats.org/officeDocument/2006/relationships" xmlns:p="http://schemas.openxmlformats.org/presentationml/2006/main">
  <p:tag name="PLUS_ID" val="header_2"/>
</p:tagLst>
</file>

<file path=ppt/tags/tag30.xml><?xml version="1.0" encoding="utf-8"?>
<p:tagLst xmlns:a="http://schemas.openxmlformats.org/drawingml/2006/main" xmlns:r="http://schemas.openxmlformats.org/officeDocument/2006/relationships" xmlns:p="http://schemas.openxmlformats.org/presentationml/2006/main">
  <p:tag name="PLUS_ID" val="header_1"/>
</p:tagLst>
</file>

<file path=ppt/tags/tag31.xml><?xml version="1.0" encoding="utf-8"?>
<p:tagLst xmlns:a="http://schemas.openxmlformats.org/drawingml/2006/main" xmlns:r="http://schemas.openxmlformats.org/officeDocument/2006/relationships" xmlns:p="http://schemas.openxmlformats.org/presentationml/2006/main">
  <p:tag name="PLUS_ID" val="header_2"/>
</p:tagLst>
</file>

<file path=ppt/tags/tag4.xml><?xml version="1.0" encoding="utf-8"?>
<p:tagLst xmlns:a="http://schemas.openxmlformats.org/drawingml/2006/main" xmlns:r="http://schemas.openxmlformats.org/officeDocument/2006/relationships" xmlns:p="http://schemas.openxmlformats.org/presentationml/2006/main">
  <p:tag name="PLUS_ID" val="detail_0"/>
</p:tagLst>
</file>

<file path=ppt/tags/tag5.xml><?xml version="1.0" encoding="utf-8"?>
<p:tagLst xmlns:a="http://schemas.openxmlformats.org/drawingml/2006/main" xmlns:r="http://schemas.openxmlformats.org/officeDocument/2006/relationships" xmlns:p="http://schemas.openxmlformats.org/presentationml/2006/main">
  <p:tag name="PLUS_ID" val="detail_0"/>
</p:tagLst>
</file>

<file path=ppt/tags/tag6.xml><?xml version="1.0" encoding="utf-8"?>
<p:tagLst xmlns:a="http://schemas.openxmlformats.org/drawingml/2006/main" xmlns:r="http://schemas.openxmlformats.org/officeDocument/2006/relationships" xmlns:p="http://schemas.openxmlformats.org/presentationml/2006/main">
  <p:tag name="PLUS_ID" val="detail_0"/>
</p:tagLst>
</file>

<file path=ppt/tags/tag7.xml><?xml version="1.0" encoding="utf-8"?>
<p:tagLst xmlns:a="http://schemas.openxmlformats.org/drawingml/2006/main" xmlns:r="http://schemas.openxmlformats.org/officeDocument/2006/relationships" xmlns:p="http://schemas.openxmlformats.org/presentationml/2006/main">
  <p:tag name="PLUS_ID" val="detail_0"/>
</p:tagLst>
</file>

<file path=ppt/tags/tag8.xml><?xml version="1.0" encoding="utf-8"?>
<p:tagLst xmlns:a="http://schemas.openxmlformats.org/drawingml/2006/main" xmlns:r="http://schemas.openxmlformats.org/officeDocument/2006/relationships" xmlns:p="http://schemas.openxmlformats.org/presentationml/2006/main">
  <p:tag name="PLUS_ID" val="detail_0"/>
</p:tagLst>
</file>

<file path=ppt/tags/tag9.xml><?xml version="1.0" encoding="utf-8"?>
<p:tagLst xmlns:a="http://schemas.openxmlformats.org/drawingml/2006/main" xmlns:r="http://schemas.openxmlformats.org/officeDocument/2006/relationships" xmlns:p="http://schemas.openxmlformats.org/presentationml/2006/main">
  <p:tag name="PLUS_ID" val="detail_0"/>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82D40"/>
      </a:dk2>
      <a:lt2>
        <a:srgbClr val="E7E6E6"/>
      </a:lt2>
      <a:accent1>
        <a:srgbClr val="231F20"/>
      </a:accent1>
      <a:accent2>
        <a:srgbClr val="A62326"/>
      </a:accent2>
      <a:accent3>
        <a:srgbClr val="994F27"/>
      </a:accent3>
      <a:accent4>
        <a:srgbClr val="B2A469"/>
      </a:accent4>
      <a:accent5>
        <a:srgbClr val="637253"/>
      </a:accent5>
      <a:accent6>
        <a:srgbClr val="000000"/>
      </a:accent6>
      <a:hlink>
        <a:srgbClr val="2E567A"/>
      </a:hlink>
      <a:folHlink>
        <a:srgbClr val="2E567A"/>
      </a:folHlink>
    </a:clrScheme>
    <a:fontScheme name="Custom 1">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8" ma:contentTypeDescription="Create a new document." ma:contentTypeScope="" ma:versionID="34bfe30aa123d13d2d2a3359c0f324ff">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edd8ae9c7dbbdc40044d1699f611041d"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19CDEA-21A7-4368-9640-8F746FC65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7B5CEE-5BB2-470C-9531-F6A90B164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6913</TotalTime>
  <Words>2036</Words>
  <Application>Microsoft Office PowerPoint</Application>
  <PresentationFormat>Widescreen</PresentationFormat>
  <Paragraphs>187</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The Power of Virtual: Strategies for Engaging Your Members Online</vt:lpstr>
      <vt:lpstr>Chat amongst yourselves…</vt:lpstr>
      <vt:lpstr>Resources Folder</vt:lpstr>
      <vt:lpstr>PowerPoint Presentation</vt:lpstr>
      <vt:lpstr>PowerPoint Presentation</vt:lpstr>
      <vt:lpstr>Engagement &amp; Retention</vt:lpstr>
      <vt:lpstr>PowerPoint Presentation</vt:lpstr>
      <vt:lpstr>The Basics</vt:lpstr>
      <vt:lpstr>PowerPoint Presentation</vt:lpstr>
      <vt:lpstr>Organize FOR the Presenter</vt:lpstr>
      <vt:lpstr>Run of Show – Why use one?</vt:lpstr>
      <vt:lpstr>Tips for Presenters</vt:lpstr>
      <vt:lpstr>PowerPoint Presentation</vt:lpstr>
      <vt:lpstr>PowerPoint Presentation</vt:lpstr>
      <vt:lpstr>Interactive Strategies &amp; Tools</vt:lpstr>
      <vt:lpstr>PowerPoint Presentation</vt:lpstr>
      <vt:lpstr>PowerPoint Presentation</vt:lpstr>
      <vt:lpstr>Q&amp;A AND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Lara Fahey</dc:creator>
  <cp:lastModifiedBy>Brooke Massey</cp:lastModifiedBy>
  <cp:revision>27</cp:revision>
  <dcterms:created xsi:type="dcterms:W3CDTF">2023-09-25T02:09:25Z</dcterms:created>
  <dcterms:modified xsi:type="dcterms:W3CDTF">2024-07-31T19:09:16Z</dcterms:modified>
</cp:coreProperties>
</file>