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56" r:id="rId5"/>
    <p:sldId id="257" r:id="rId6"/>
    <p:sldId id="274" r:id="rId7"/>
    <p:sldId id="266" r:id="rId8"/>
    <p:sldId id="276" r:id="rId9"/>
    <p:sldId id="277" r:id="rId10"/>
    <p:sldId id="278" r:id="rId11"/>
    <p:sldId id="270" r:id="rId12"/>
    <p:sldId id="279" r:id="rId13"/>
    <p:sldId id="280" r:id="rId14"/>
    <p:sldId id="281" r:id="rId15"/>
    <p:sldId id="262"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37C05D-53BB-4523-A71C-1AA004D4ED6A}" v="12" dt="2024-07-25T18:32:34.7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63CE51-0000-9571-D6A3-BA5C10A9DA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B9DD31BB-34CE-4421-0392-F156F753E2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8FEF57B-1DCF-4B76-426C-0553029A26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23520D-907A-481A-8942-7BFA971793AF}" type="slidenum">
              <a:rPr lang="en-US" smtClean="0"/>
              <a:t>‹#›</a:t>
            </a:fld>
            <a:endParaRPr lang="en-US"/>
          </a:p>
        </p:txBody>
      </p:sp>
      <p:sp>
        <p:nvSpPr>
          <p:cNvPr id="6" name="Date Placeholder 5">
            <a:extLst>
              <a:ext uri="{FF2B5EF4-FFF2-40B4-BE49-F238E27FC236}">
                <a16:creationId xmlns:a16="http://schemas.microsoft.com/office/drawing/2014/main" id="{42A0E37E-F1A2-2A4D-944E-E152D9F414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2BBD16-0C02-45EF-B4CB-D597E10E2EC2}" type="datetimeFigureOut">
              <a:rPr lang="en-US" smtClean="0"/>
              <a:t>7/31/2024</a:t>
            </a:fld>
            <a:endParaRPr lang="en-US"/>
          </a:p>
        </p:txBody>
      </p:sp>
    </p:spTree>
    <p:extLst>
      <p:ext uri="{BB962C8B-B14F-4D97-AF65-F5344CB8AC3E}">
        <p14:creationId xmlns:p14="http://schemas.microsoft.com/office/powerpoint/2010/main" val="3422262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65E5E6-3077-4871-AB92-27046E6BA07B}" type="datetimeFigureOut">
              <a:rPr lang="en-US" smtClean="0"/>
              <a:t>7/31/2024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76173-EEF2-4F9C-B5B3-C50E50906085}" type="slidenum">
              <a:rPr lang="en-US" smtClean="0"/>
              <a:t>‹#›</a:t>
            </a:fld>
            <a:endParaRPr lang="en-US"/>
          </a:p>
        </p:txBody>
      </p:sp>
    </p:spTree>
    <p:extLst>
      <p:ext uri="{BB962C8B-B14F-4D97-AF65-F5344CB8AC3E}">
        <p14:creationId xmlns:p14="http://schemas.microsoft.com/office/powerpoint/2010/main" val="1396977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first things you should do when thinking about your social media strategy is figure out why. Why are you on social media? Why are you using it? These reasons can be anything from wanting to share information with your members, wanting to educate your audiences, wanting to increase your membership, and more. These reasons should guide your strategy. And if you are struggling to find your why, take a step back. If you are on social media just for the sake of being on social media, it might not be the best move for you. But there is a way to make it work and ensure that you are getting the best value for your time and effort.</a:t>
            </a:r>
          </a:p>
          <a:p>
            <a:endParaRPr lang="en-US" dirty="0"/>
          </a:p>
          <a:p>
            <a:r>
              <a:rPr lang="en-US" dirty="0"/>
              <a:t>There are a lot of platforms out there to utilize for social media. The goal is not to be on every platform. The goal is to be effective on the platform you are on. If you can dedicate the time to each platform, that’s great. But if you are feeling spread thin, we can evaluate where you find the most value. For example, say you are on Facebook and Instagram. Your Facebook audience is engaged, and really likes your content. You struggle a lot with Instagram, as you already need to find an image. Take a look at where your audiences are. It’s okay to get off of a platform. I’d rather see you thrive on one social media platform, then struggle with multiple.</a:t>
            </a:r>
          </a:p>
          <a:p>
            <a:endParaRPr lang="en-US" dirty="0"/>
          </a:p>
        </p:txBody>
      </p:sp>
      <p:sp>
        <p:nvSpPr>
          <p:cNvPr id="4" name="Slide Number Placeholder 3"/>
          <p:cNvSpPr>
            <a:spLocks noGrp="1"/>
          </p:cNvSpPr>
          <p:nvPr>
            <p:ph type="sldNum" sz="quarter" idx="5"/>
          </p:nvPr>
        </p:nvSpPr>
        <p:spPr/>
        <p:txBody>
          <a:bodyPr/>
          <a:lstStyle/>
          <a:p>
            <a:fld id="{CFB63C40-76EF-4862-84DB-E0460880A092}" type="slidenum">
              <a:rPr lang="en-US" smtClean="0"/>
              <a:t>3</a:t>
            </a:fld>
            <a:endParaRPr lang="en-US"/>
          </a:p>
        </p:txBody>
      </p:sp>
    </p:spTree>
    <p:extLst>
      <p:ext uri="{BB962C8B-B14F-4D97-AF65-F5344CB8AC3E}">
        <p14:creationId xmlns:p14="http://schemas.microsoft.com/office/powerpoint/2010/main" val="1520938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first things you should do when thinking about your social media strategy is figure out why. Why are you on social media? Why are you using it? These reasons can be anything from wanting to share information with your members, wanting to educate your audiences, wanting to increase your membership, and more. These reasons should guide your strategy. And if you are struggling to find your why, take a step back. If you are on social media just for the sake of being on social media, it might not be the best move for you. But there is a way to make it work and ensure that you are getting the best value for your time and effort.</a:t>
            </a:r>
          </a:p>
          <a:p>
            <a:endParaRPr lang="en-US" dirty="0"/>
          </a:p>
          <a:p>
            <a:r>
              <a:rPr lang="en-US" dirty="0"/>
              <a:t>There are a lot of platforms out there to utilize for social media. The goal is not to be on every platform. The goal is to be effective on the platform you are on. If you can dedicate the time to each platform, that’s great. But if you are feeling spread thin, we can evaluate where you find the most value. For example, say you are on Facebook and Instagram. Your Facebook audience is engaged, and really likes your content. You struggle a lot with Instagram, as you already need to find an image. Take a look at where your audiences are. It’s okay to get off of a platform. I’d rather see you thrive on one social media platform, then struggle with multiple.</a:t>
            </a:r>
          </a:p>
          <a:p>
            <a:endParaRPr lang="en-US" dirty="0"/>
          </a:p>
        </p:txBody>
      </p:sp>
      <p:sp>
        <p:nvSpPr>
          <p:cNvPr id="4" name="Slide Number Placeholder 3"/>
          <p:cNvSpPr>
            <a:spLocks noGrp="1"/>
          </p:cNvSpPr>
          <p:nvPr>
            <p:ph type="sldNum" sz="quarter" idx="5"/>
          </p:nvPr>
        </p:nvSpPr>
        <p:spPr/>
        <p:txBody>
          <a:bodyPr/>
          <a:lstStyle/>
          <a:p>
            <a:fld id="{CFB63C40-76EF-4862-84DB-E0460880A092}" type="slidenum">
              <a:rPr lang="en-US" smtClean="0"/>
              <a:t>13</a:t>
            </a:fld>
            <a:endParaRPr lang="en-US"/>
          </a:p>
        </p:txBody>
      </p:sp>
    </p:spTree>
    <p:extLst>
      <p:ext uri="{BB962C8B-B14F-4D97-AF65-F5344CB8AC3E}">
        <p14:creationId xmlns:p14="http://schemas.microsoft.com/office/powerpoint/2010/main" val="1426200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first things you should do when thinking about your social media strategy is figure out why. Why are you on social media? Why are you using it? These reasons can be anything from wanting to share information with your members, wanting to educate your audiences, wanting to increase your membership, and more. These reasons should guide your strategy. And if you are struggling to find your why, take a step back. If you are on social media just for the sake of being on social media, it might not be the best move for you. But there is a way to make it work and ensure that you are getting the best value for your time and effort.</a:t>
            </a:r>
          </a:p>
          <a:p>
            <a:endParaRPr lang="en-US" dirty="0"/>
          </a:p>
          <a:p>
            <a:r>
              <a:rPr lang="en-US" dirty="0"/>
              <a:t>There are a lot of platforms out there to utilize for social media. The goal is not to be on every platform. The goal is to be effective on the platform you are on. If you can dedicate the time to each platform, that’s great. But if you are feeling spread thin, we can evaluate where you find the most value. For example, say you are on Facebook and Instagram. Your Facebook audience is engaged, and really likes your content. You struggle a lot with Instagram, as you already need to find an image. Take a look at where your audiences are. It’s okay to get off of a platform. I’d rather see you thrive on one social media platform, then struggle with multiple.</a:t>
            </a:r>
          </a:p>
          <a:p>
            <a:endParaRPr lang="en-US" dirty="0"/>
          </a:p>
        </p:txBody>
      </p:sp>
      <p:sp>
        <p:nvSpPr>
          <p:cNvPr id="4" name="Slide Number Placeholder 3"/>
          <p:cNvSpPr>
            <a:spLocks noGrp="1"/>
          </p:cNvSpPr>
          <p:nvPr>
            <p:ph type="sldNum" sz="quarter" idx="5"/>
          </p:nvPr>
        </p:nvSpPr>
        <p:spPr/>
        <p:txBody>
          <a:bodyPr/>
          <a:lstStyle/>
          <a:p>
            <a:fld id="{CFB63C40-76EF-4862-84DB-E0460880A092}" type="slidenum">
              <a:rPr lang="en-US" smtClean="0"/>
              <a:t>4</a:t>
            </a:fld>
            <a:endParaRPr lang="en-US"/>
          </a:p>
        </p:txBody>
      </p:sp>
    </p:spTree>
    <p:extLst>
      <p:ext uri="{BB962C8B-B14F-4D97-AF65-F5344CB8AC3E}">
        <p14:creationId xmlns:p14="http://schemas.microsoft.com/office/powerpoint/2010/main" val="2462918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crafting your social media strategy, you need to understand who you are talking with. While your social media will likely primarily consist of your members, the world of social media is vast and far-reaching, meaning that you are likely capturing people interested in the content you are sharing without CEC affiliation. Let’s make some inferences about who will be following us:</a:t>
            </a:r>
          </a:p>
          <a:p>
            <a:pPr marL="171450" indent="-171450">
              <a:buFont typeface="Arial" panose="020B0604020202020204" pitchFamily="34" charset="0"/>
              <a:buChar char="•"/>
            </a:pPr>
            <a:r>
              <a:rPr lang="en-US" dirty="0"/>
              <a:t>CEC Members</a:t>
            </a:r>
          </a:p>
          <a:p>
            <a:pPr marL="171450" indent="-171450">
              <a:buFont typeface="Arial" panose="020B0604020202020204" pitchFamily="34" charset="0"/>
              <a:buChar char="•"/>
            </a:pPr>
            <a:r>
              <a:rPr lang="en-US" dirty="0"/>
              <a:t>Special educators/general education teachers</a:t>
            </a:r>
          </a:p>
          <a:p>
            <a:pPr marL="171450" indent="-171450">
              <a:buFont typeface="Arial" panose="020B0604020202020204" pitchFamily="34" charset="0"/>
              <a:buChar char="•"/>
            </a:pPr>
            <a:r>
              <a:rPr lang="en-US" dirty="0"/>
              <a:t>Support staff (SLPs, paras)</a:t>
            </a:r>
          </a:p>
          <a:p>
            <a:pPr marL="171450" indent="-171450">
              <a:buFont typeface="Arial" panose="020B0604020202020204" pitchFamily="34" charset="0"/>
              <a:buChar char="•"/>
            </a:pPr>
            <a:r>
              <a:rPr lang="en-US" dirty="0"/>
              <a:t>Families</a:t>
            </a:r>
          </a:p>
          <a:p>
            <a:pPr marL="171450" indent="-171450">
              <a:buFont typeface="Arial" panose="020B0604020202020204" pitchFamily="34" charset="0"/>
              <a:buChar char="•"/>
            </a:pPr>
            <a:r>
              <a:rPr lang="en-US" dirty="0"/>
              <a:t>Who else?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We should also consider who we want our audience to be? Think of your ideal page follower. Who are they? Where do they work? What do they know? And might they want to know? Being aspirational can help you guide your content in a way that will allow you to appeal to your ideal audience and bring them into the fold.</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 lot of our social media platforms offer analytics, including some audience insights. The following slide will dive what we can tell about your audiences.</a:t>
            </a:r>
          </a:p>
          <a:p>
            <a:endParaRPr lang="en-US" dirty="0"/>
          </a:p>
        </p:txBody>
      </p:sp>
      <p:sp>
        <p:nvSpPr>
          <p:cNvPr id="4" name="Slide Number Placeholder 3"/>
          <p:cNvSpPr>
            <a:spLocks noGrp="1"/>
          </p:cNvSpPr>
          <p:nvPr>
            <p:ph type="sldNum" sz="quarter" idx="5"/>
          </p:nvPr>
        </p:nvSpPr>
        <p:spPr/>
        <p:txBody>
          <a:bodyPr/>
          <a:lstStyle/>
          <a:p>
            <a:fld id="{CFB63C40-76EF-4862-84DB-E0460880A092}" type="slidenum">
              <a:rPr lang="en-US" smtClean="0"/>
              <a:t>5</a:t>
            </a:fld>
            <a:endParaRPr lang="en-US"/>
          </a:p>
        </p:txBody>
      </p:sp>
    </p:spTree>
    <p:extLst>
      <p:ext uri="{BB962C8B-B14F-4D97-AF65-F5344CB8AC3E}">
        <p14:creationId xmlns:p14="http://schemas.microsoft.com/office/powerpoint/2010/main" val="670734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crafting your social media strategy, you need to understand who you are talking with. While your social media will likely primarily consist of your members, the world of social media is vast and far-reaching, meaning that you are likely capturing people interested in the content you are sharing without CEC affiliation. Let’s make some inferences about who will be following us:</a:t>
            </a:r>
          </a:p>
          <a:p>
            <a:pPr marL="171450" indent="-171450">
              <a:buFont typeface="Arial" panose="020B0604020202020204" pitchFamily="34" charset="0"/>
              <a:buChar char="•"/>
            </a:pPr>
            <a:r>
              <a:rPr lang="en-US" dirty="0"/>
              <a:t>CEC Members</a:t>
            </a:r>
          </a:p>
          <a:p>
            <a:pPr marL="171450" indent="-171450">
              <a:buFont typeface="Arial" panose="020B0604020202020204" pitchFamily="34" charset="0"/>
              <a:buChar char="•"/>
            </a:pPr>
            <a:r>
              <a:rPr lang="en-US" dirty="0"/>
              <a:t>Special educators/general education teachers</a:t>
            </a:r>
          </a:p>
          <a:p>
            <a:pPr marL="171450" indent="-171450">
              <a:buFont typeface="Arial" panose="020B0604020202020204" pitchFamily="34" charset="0"/>
              <a:buChar char="•"/>
            </a:pPr>
            <a:r>
              <a:rPr lang="en-US" dirty="0"/>
              <a:t>Support staff (SLPs, paras)</a:t>
            </a:r>
          </a:p>
          <a:p>
            <a:pPr marL="171450" indent="-171450">
              <a:buFont typeface="Arial" panose="020B0604020202020204" pitchFamily="34" charset="0"/>
              <a:buChar char="•"/>
            </a:pPr>
            <a:r>
              <a:rPr lang="en-US" dirty="0"/>
              <a:t>Families</a:t>
            </a:r>
          </a:p>
          <a:p>
            <a:pPr marL="171450" indent="-171450">
              <a:buFont typeface="Arial" panose="020B0604020202020204" pitchFamily="34" charset="0"/>
              <a:buChar char="•"/>
            </a:pPr>
            <a:r>
              <a:rPr lang="en-US" dirty="0"/>
              <a:t>Who else?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We should also consider who we want our audience to be? Think of your ideal page follower. Who are they? Where do they work? What do they know? And might they want to know? Being aspirational can help you guide your content in a way that will allow you to appeal to your ideal audience and bring them into the fold.</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 lot of our social media platforms offer analytics, including some audience insights. The following slide will dive what we can tell about your audiences.</a:t>
            </a:r>
          </a:p>
          <a:p>
            <a:endParaRPr lang="en-US" dirty="0"/>
          </a:p>
        </p:txBody>
      </p:sp>
      <p:sp>
        <p:nvSpPr>
          <p:cNvPr id="4" name="Slide Number Placeholder 3"/>
          <p:cNvSpPr>
            <a:spLocks noGrp="1"/>
          </p:cNvSpPr>
          <p:nvPr>
            <p:ph type="sldNum" sz="quarter" idx="5"/>
          </p:nvPr>
        </p:nvSpPr>
        <p:spPr/>
        <p:txBody>
          <a:bodyPr/>
          <a:lstStyle/>
          <a:p>
            <a:fld id="{CFB63C40-76EF-4862-84DB-E0460880A092}" type="slidenum">
              <a:rPr lang="en-US" smtClean="0"/>
              <a:t>6</a:t>
            </a:fld>
            <a:endParaRPr lang="en-US"/>
          </a:p>
        </p:txBody>
      </p:sp>
    </p:spTree>
    <p:extLst>
      <p:ext uri="{BB962C8B-B14F-4D97-AF65-F5344CB8AC3E}">
        <p14:creationId xmlns:p14="http://schemas.microsoft.com/office/powerpoint/2010/main" val="3370966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crafting your social media strategy, you need to understand who you are talking with. While your social media will likely primarily consist of your members, the world of social media is vast and far-reaching, meaning that you are likely capturing people interested in the content you are sharing without CEC affiliation. Let’s make some inferences about who will be following us:</a:t>
            </a:r>
          </a:p>
          <a:p>
            <a:pPr marL="171450" indent="-171450">
              <a:buFont typeface="Arial" panose="020B0604020202020204" pitchFamily="34" charset="0"/>
              <a:buChar char="•"/>
            </a:pPr>
            <a:r>
              <a:rPr lang="en-US" dirty="0"/>
              <a:t>CEC Members</a:t>
            </a:r>
          </a:p>
          <a:p>
            <a:pPr marL="171450" indent="-171450">
              <a:buFont typeface="Arial" panose="020B0604020202020204" pitchFamily="34" charset="0"/>
              <a:buChar char="•"/>
            </a:pPr>
            <a:r>
              <a:rPr lang="en-US" dirty="0"/>
              <a:t>Special educators/general education teachers</a:t>
            </a:r>
          </a:p>
          <a:p>
            <a:pPr marL="171450" indent="-171450">
              <a:buFont typeface="Arial" panose="020B0604020202020204" pitchFamily="34" charset="0"/>
              <a:buChar char="•"/>
            </a:pPr>
            <a:r>
              <a:rPr lang="en-US" dirty="0"/>
              <a:t>Support staff (SLPs, paras)</a:t>
            </a:r>
          </a:p>
          <a:p>
            <a:pPr marL="171450" indent="-171450">
              <a:buFont typeface="Arial" panose="020B0604020202020204" pitchFamily="34" charset="0"/>
              <a:buChar char="•"/>
            </a:pPr>
            <a:r>
              <a:rPr lang="en-US" dirty="0"/>
              <a:t>Families</a:t>
            </a:r>
          </a:p>
          <a:p>
            <a:pPr marL="171450" indent="-171450">
              <a:buFont typeface="Arial" panose="020B0604020202020204" pitchFamily="34" charset="0"/>
              <a:buChar char="•"/>
            </a:pPr>
            <a:r>
              <a:rPr lang="en-US" dirty="0"/>
              <a:t>Who else?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We should also consider who we want our audience to be? Think of your ideal page follower. Who are they? Where do they work? What do they know? And might they want to know? Being aspirational can help you guide your content in a way that will allow you to appeal to your ideal audience and bring them into the fold.</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 lot of our social media platforms offer analytics, including some audience insights. The following slide will dive what we can tell about your audiences.</a:t>
            </a:r>
          </a:p>
          <a:p>
            <a:endParaRPr lang="en-US" dirty="0"/>
          </a:p>
        </p:txBody>
      </p:sp>
      <p:sp>
        <p:nvSpPr>
          <p:cNvPr id="4" name="Slide Number Placeholder 3"/>
          <p:cNvSpPr>
            <a:spLocks noGrp="1"/>
          </p:cNvSpPr>
          <p:nvPr>
            <p:ph type="sldNum" sz="quarter" idx="5"/>
          </p:nvPr>
        </p:nvSpPr>
        <p:spPr/>
        <p:txBody>
          <a:bodyPr/>
          <a:lstStyle/>
          <a:p>
            <a:fld id="{CFB63C40-76EF-4862-84DB-E0460880A092}" type="slidenum">
              <a:rPr lang="en-US" smtClean="0"/>
              <a:t>7</a:t>
            </a:fld>
            <a:endParaRPr lang="en-US"/>
          </a:p>
        </p:txBody>
      </p:sp>
    </p:spTree>
    <p:extLst>
      <p:ext uri="{BB962C8B-B14F-4D97-AF65-F5344CB8AC3E}">
        <p14:creationId xmlns:p14="http://schemas.microsoft.com/office/powerpoint/2010/main" val="3545058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Instagram on the other hand skews much younger. We can appeal to Gen-Z and </a:t>
            </a:r>
            <a:r>
              <a:rPr lang="en-US" dirty="0" err="1"/>
              <a:t>Millenial</a:t>
            </a:r>
            <a:r>
              <a:rPr lang="en-US" dirty="0"/>
              <a:t> audiences. This means that we are hitting two different audiences on Facebook and Instagram. We can tailor our content for each platform with this insight. For example, we can post about opportunities for mid-career professionals and admins on our Facebook page and information about student-teaching and finding the right job on Instagram. Differentiating your content per platform does take more work but you get a better ROI and your audience feels seen and heard.</a:t>
            </a:r>
          </a:p>
        </p:txBody>
      </p:sp>
      <p:sp>
        <p:nvSpPr>
          <p:cNvPr id="4" name="Slide Number Placeholder 3"/>
          <p:cNvSpPr>
            <a:spLocks noGrp="1"/>
          </p:cNvSpPr>
          <p:nvPr>
            <p:ph type="sldNum" sz="quarter" idx="5"/>
          </p:nvPr>
        </p:nvSpPr>
        <p:spPr/>
        <p:txBody>
          <a:bodyPr/>
          <a:lstStyle/>
          <a:p>
            <a:fld id="{CFB63C40-76EF-4862-84DB-E0460880A092}" type="slidenum">
              <a:rPr lang="en-US" smtClean="0"/>
              <a:t>8</a:t>
            </a:fld>
            <a:endParaRPr lang="en-US"/>
          </a:p>
        </p:txBody>
      </p:sp>
    </p:spTree>
    <p:extLst>
      <p:ext uri="{BB962C8B-B14F-4D97-AF65-F5344CB8AC3E}">
        <p14:creationId xmlns:p14="http://schemas.microsoft.com/office/powerpoint/2010/main" val="1012878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Instagram on the other hand skews much younger. We can appeal to Gen-Z and </a:t>
            </a:r>
            <a:r>
              <a:rPr lang="en-US" dirty="0" err="1"/>
              <a:t>Millenial</a:t>
            </a:r>
            <a:r>
              <a:rPr lang="en-US" dirty="0"/>
              <a:t> audiences. This means that we are hitting two different audiences on Facebook and Instagram. We can tailor our content for each platform with this insight. For example, we can post about opportunities for mid-career professionals and admins on our Facebook page and information about student-teaching and finding the right job on Instagram. Differentiating your content per platform does take more work but you get a better ROI and your audience feels seen and heard.</a:t>
            </a:r>
          </a:p>
        </p:txBody>
      </p:sp>
      <p:sp>
        <p:nvSpPr>
          <p:cNvPr id="4" name="Slide Number Placeholder 3"/>
          <p:cNvSpPr>
            <a:spLocks noGrp="1"/>
          </p:cNvSpPr>
          <p:nvPr>
            <p:ph type="sldNum" sz="quarter" idx="5"/>
          </p:nvPr>
        </p:nvSpPr>
        <p:spPr/>
        <p:txBody>
          <a:bodyPr/>
          <a:lstStyle/>
          <a:p>
            <a:fld id="{CFB63C40-76EF-4862-84DB-E0460880A092}" type="slidenum">
              <a:rPr lang="en-US" smtClean="0"/>
              <a:t>9</a:t>
            </a:fld>
            <a:endParaRPr lang="en-US"/>
          </a:p>
        </p:txBody>
      </p:sp>
    </p:spTree>
    <p:extLst>
      <p:ext uri="{BB962C8B-B14F-4D97-AF65-F5344CB8AC3E}">
        <p14:creationId xmlns:p14="http://schemas.microsoft.com/office/powerpoint/2010/main" val="1520251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Instagram on the other hand skews much younger. We can appeal to Gen-Z and </a:t>
            </a:r>
            <a:r>
              <a:rPr lang="en-US" dirty="0" err="1"/>
              <a:t>Millenial</a:t>
            </a:r>
            <a:r>
              <a:rPr lang="en-US" dirty="0"/>
              <a:t> audiences. This means that we are hitting two different audiences on Facebook and Instagram. We can tailor our content for each platform with this insight. For example, we can post about opportunities for mid-career professionals and admins on our Facebook page and information about student-teaching and finding the right job on Instagram. Differentiating your content per platform does take more work but you get a better ROI and your audience feels seen and heard.</a:t>
            </a:r>
          </a:p>
        </p:txBody>
      </p:sp>
      <p:sp>
        <p:nvSpPr>
          <p:cNvPr id="4" name="Slide Number Placeholder 3"/>
          <p:cNvSpPr>
            <a:spLocks noGrp="1"/>
          </p:cNvSpPr>
          <p:nvPr>
            <p:ph type="sldNum" sz="quarter" idx="5"/>
          </p:nvPr>
        </p:nvSpPr>
        <p:spPr/>
        <p:txBody>
          <a:bodyPr/>
          <a:lstStyle/>
          <a:p>
            <a:fld id="{CFB63C40-76EF-4862-84DB-E0460880A092}" type="slidenum">
              <a:rPr lang="en-US" smtClean="0"/>
              <a:t>10</a:t>
            </a:fld>
            <a:endParaRPr lang="en-US"/>
          </a:p>
        </p:txBody>
      </p:sp>
    </p:spTree>
    <p:extLst>
      <p:ext uri="{BB962C8B-B14F-4D97-AF65-F5344CB8AC3E}">
        <p14:creationId xmlns:p14="http://schemas.microsoft.com/office/powerpoint/2010/main" val="3159024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Instagram on the other hand skews much younger. We can appeal to Gen-Z and </a:t>
            </a:r>
            <a:r>
              <a:rPr lang="en-US" dirty="0" err="1"/>
              <a:t>Millenial</a:t>
            </a:r>
            <a:r>
              <a:rPr lang="en-US" dirty="0"/>
              <a:t> audiences. This means that we are hitting two different audiences on Facebook and Instagram. We can tailor our content for each platform with this insight. For example, we can post about opportunities for mid-career professionals and admins on our Facebook page and information about student-teaching and finding the right job on Instagram. Differentiating your content per platform does take more work but you get a better ROI and your audience feels seen and heard.</a:t>
            </a:r>
          </a:p>
        </p:txBody>
      </p:sp>
      <p:sp>
        <p:nvSpPr>
          <p:cNvPr id="4" name="Slide Number Placeholder 3"/>
          <p:cNvSpPr>
            <a:spLocks noGrp="1"/>
          </p:cNvSpPr>
          <p:nvPr>
            <p:ph type="sldNum" sz="quarter" idx="5"/>
          </p:nvPr>
        </p:nvSpPr>
        <p:spPr/>
        <p:txBody>
          <a:bodyPr/>
          <a:lstStyle/>
          <a:p>
            <a:fld id="{CFB63C40-76EF-4862-84DB-E0460880A092}" type="slidenum">
              <a:rPr lang="en-US" smtClean="0"/>
              <a:t>11</a:t>
            </a:fld>
            <a:endParaRPr lang="en-US"/>
          </a:p>
        </p:txBody>
      </p:sp>
    </p:spTree>
    <p:extLst>
      <p:ext uri="{BB962C8B-B14F-4D97-AF65-F5344CB8AC3E}">
        <p14:creationId xmlns:p14="http://schemas.microsoft.com/office/powerpoint/2010/main" val="24827762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313EA9-6BE5-7444-2779-DA1DB222184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Tree>
    <p:extLst>
      <p:ext uri="{BB962C8B-B14F-4D97-AF65-F5344CB8AC3E}">
        <p14:creationId xmlns:p14="http://schemas.microsoft.com/office/powerpoint/2010/main" val="2769322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81548E-DE1C-A604-E634-21F07114F5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2" name="Title 1">
            <a:extLst>
              <a:ext uri="{FF2B5EF4-FFF2-40B4-BE49-F238E27FC236}">
                <a16:creationId xmlns:a16="http://schemas.microsoft.com/office/drawing/2014/main" id="{7AE01C6F-032B-9C16-EB33-47F6FCBB94ED}"/>
              </a:ext>
            </a:extLst>
          </p:cNvPr>
          <p:cNvSpPr>
            <a:spLocks noGrp="1"/>
          </p:cNvSpPr>
          <p:nvPr>
            <p:ph type="title"/>
          </p:nvPr>
        </p:nvSpPr>
        <p:spPr>
          <a:xfrm>
            <a:off x="5033639" y="1473692"/>
            <a:ext cx="6917569" cy="300065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9DD72B1-6F1B-36D3-05BF-072DB02036A7}"/>
              </a:ext>
            </a:extLst>
          </p:cNvPr>
          <p:cNvSpPr>
            <a:spLocks noGrp="1"/>
          </p:cNvSpPr>
          <p:nvPr>
            <p:ph idx="1"/>
          </p:nvPr>
        </p:nvSpPr>
        <p:spPr>
          <a:xfrm>
            <a:off x="5033638" y="4545368"/>
            <a:ext cx="6917569" cy="12428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738F5319-D318-FB84-1D64-CDB21BF00D3F}"/>
              </a:ext>
            </a:extLst>
          </p:cNvPr>
          <p:cNvSpPr txBox="1"/>
          <p:nvPr userDrawn="1"/>
        </p:nvSpPr>
        <p:spPr>
          <a:xfrm>
            <a:off x="241919" y="6282716"/>
            <a:ext cx="6094520" cy="369332"/>
          </a:xfrm>
          <a:prstGeom prst="rect">
            <a:avLst/>
          </a:prstGeom>
          <a:noFill/>
        </p:spPr>
        <p:txBody>
          <a:bodyPr wrap="square">
            <a:spAutoFit/>
          </a:bodyPr>
          <a:lstStyle/>
          <a:p>
            <a:fld id="{FB85BDB3-3CFC-403C-9871-14776D829718}" type="slidenum">
              <a:rPr lang="en-US" sz="1800" b="1" smtClean="0">
                <a:solidFill>
                  <a:schemeClr val="bg1"/>
                </a:solidFill>
              </a:rPr>
              <a:pPr/>
              <a:t>‹#›</a:t>
            </a:fld>
            <a:endParaRPr lang="en-US" dirty="0"/>
          </a:p>
        </p:txBody>
      </p:sp>
    </p:spTree>
    <p:extLst>
      <p:ext uri="{BB962C8B-B14F-4D97-AF65-F5344CB8AC3E}">
        <p14:creationId xmlns:p14="http://schemas.microsoft.com/office/powerpoint/2010/main" val="386664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FEE446-DE06-B3A9-B6DD-54C4B56EC0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2" name="Title 1">
            <a:extLst>
              <a:ext uri="{FF2B5EF4-FFF2-40B4-BE49-F238E27FC236}">
                <a16:creationId xmlns:a16="http://schemas.microsoft.com/office/drawing/2014/main" id="{6FA17902-E6BD-F1C0-5822-E3DCCA55F915}"/>
              </a:ext>
            </a:extLst>
          </p:cNvPr>
          <p:cNvSpPr>
            <a:spLocks noGrp="1"/>
          </p:cNvSpPr>
          <p:nvPr>
            <p:ph type="title"/>
          </p:nvPr>
        </p:nvSpPr>
        <p:spPr>
          <a:xfrm>
            <a:off x="838200" y="1270647"/>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00A2204-DE87-AFCD-BB59-44103A6EF531}"/>
              </a:ext>
            </a:extLst>
          </p:cNvPr>
          <p:cNvSpPr>
            <a:spLocks noGrp="1"/>
          </p:cNvSpPr>
          <p:nvPr>
            <p:ph sz="half" idx="1"/>
          </p:nvPr>
        </p:nvSpPr>
        <p:spPr>
          <a:xfrm>
            <a:off x="838200" y="2663301"/>
            <a:ext cx="5181600" cy="32137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1696C3E-540E-0CC3-C3FC-E5DA2105D30F}"/>
              </a:ext>
            </a:extLst>
          </p:cNvPr>
          <p:cNvSpPr>
            <a:spLocks noGrp="1"/>
          </p:cNvSpPr>
          <p:nvPr>
            <p:ph sz="half" idx="2"/>
          </p:nvPr>
        </p:nvSpPr>
        <p:spPr>
          <a:xfrm>
            <a:off x="6172200" y="2663301"/>
            <a:ext cx="5181600" cy="32137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a:extLst>
              <a:ext uri="{FF2B5EF4-FFF2-40B4-BE49-F238E27FC236}">
                <a16:creationId xmlns:a16="http://schemas.microsoft.com/office/drawing/2014/main" id="{59E75A34-3B5C-21F0-7A96-AC15625A7300}"/>
              </a:ext>
            </a:extLst>
          </p:cNvPr>
          <p:cNvSpPr txBox="1"/>
          <p:nvPr userDrawn="1"/>
        </p:nvSpPr>
        <p:spPr>
          <a:xfrm>
            <a:off x="241919" y="6282716"/>
            <a:ext cx="6094520" cy="369332"/>
          </a:xfrm>
          <a:prstGeom prst="rect">
            <a:avLst/>
          </a:prstGeom>
          <a:noFill/>
        </p:spPr>
        <p:txBody>
          <a:bodyPr wrap="square">
            <a:spAutoFit/>
          </a:bodyPr>
          <a:lstStyle/>
          <a:p>
            <a:fld id="{FB85BDB3-3CFC-403C-9871-14776D829718}" type="slidenum">
              <a:rPr lang="en-US" sz="1800" b="1" smtClean="0">
                <a:solidFill>
                  <a:schemeClr val="bg1"/>
                </a:solidFill>
              </a:rPr>
              <a:pPr/>
              <a:t>‹#›</a:t>
            </a:fld>
            <a:endParaRPr lang="en-US" dirty="0"/>
          </a:p>
        </p:txBody>
      </p:sp>
    </p:spTree>
    <p:extLst>
      <p:ext uri="{BB962C8B-B14F-4D97-AF65-F5344CB8AC3E}">
        <p14:creationId xmlns:p14="http://schemas.microsoft.com/office/powerpoint/2010/main" val="656716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FEE446-DE06-B3A9-B6DD-54C4B56EC0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2" name="Title 1">
            <a:extLst>
              <a:ext uri="{FF2B5EF4-FFF2-40B4-BE49-F238E27FC236}">
                <a16:creationId xmlns:a16="http://schemas.microsoft.com/office/drawing/2014/main" id="{6FA17902-E6BD-F1C0-5822-E3DCCA55F915}"/>
              </a:ext>
            </a:extLst>
          </p:cNvPr>
          <p:cNvSpPr>
            <a:spLocks noGrp="1"/>
          </p:cNvSpPr>
          <p:nvPr>
            <p:ph type="title"/>
          </p:nvPr>
        </p:nvSpPr>
        <p:spPr>
          <a:xfrm>
            <a:off x="838200" y="1270647"/>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00A2204-DE87-AFCD-BB59-44103A6EF531}"/>
              </a:ext>
            </a:extLst>
          </p:cNvPr>
          <p:cNvSpPr>
            <a:spLocks noGrp="1"/>
          </p:cNvSpPr>
          <p:nvPr>
            <p:ph sz="half" idx="1"/>
          </p:nvPr>
        </p:nvSpPr>
        <p:spPr>
          <a:xfrm>
            <a:off x="838199" y="2663301"/>
            <a:ext cx="10515599" cy="32137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a:extLst>
              <a:ext uri="{FF2B5EF4-FFF2-40B4-BE49-F238E27FC236}">
                <a16:creationId xmlns:a16="http://schemas.microsoft.com/office/drawing/2014/main" id="{A19DC602-9993-51FC-40ED-E8B0F2776CF3}"/>
              </a:ext>
            </a:extLst>
          </p:cNvPr>
          <p:cNvSpPr txBox="1"/>
          <p:nvPr userDrawn="1"/>
        </p:nvSpPr>
        <p:spPr>
          <a:xfrm>
            <a:off x="241919" y="6282716"/>
            <a:ext cx="6094520" cy="369332"/>
          </a:xfrm>
          <a:prstGeom prst="rect">
            <a:avLst/>
          </a:prstGeom>
          <a:noFill/>
        </p:spPr>
        <p:txBody>
          <a:bodyPr wrap="square">
            <a:spAutoFit/>
          </a:bodyPr>
          <a:lstStyle/>
          <a:p>
            <a:fld id="{FB85BDB3-3CFC-403C-9871-14776D829718}" type="slidenum">
              <a:rPr lang="en-US" sz="1800" b="1" smtClean="0">
                <a:solidFill>
                  <a:schemeClr val="bg1"/>
                </a:solidFill>
              </a:rPr>
              <a:pPr/>
              <a:t>‹#›</a:t>
            </a:fld>
            <a:endParaRPr lang="en-US" dirty="0"/>
          </a:p>
        </p:txBody>
      </p:sp>
    </p:spTree>
    <p:extLst>
      <p:ext uri="{BB962C8B-B14F-4D97-AF65-F5344CB8AC3E}">
        <p14:creationId xmlns:p14="http://schemas.microsoft.com/office/powerpoint/2010/main" val="680084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FEE446-DE06-B3A9-B6DD-54C4B56EC0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3" name="Content Placeholder 2">
            <a:extLst>
              <a:ext uri="{FF2B5EF4-FFF2-40B4-BE49-F238E27FC236}">
                <a16:creationId xmlns:a16="http://schemas.microsoft.com/office/drawing/2014/main" id="{400A2204-DE87-AFCD-BB59-44103A6EF531}"/>
              </a:ext>
            </a:extLst>
          </p:cNvPr>
          <p:cNvSpPr>
            <a:spLocks noGrp="1"/>
          </p:cNvSpPr>
          <p:nvPr>
            <p:ph sz="half" idx="1"/>
          </p:nvPr>
        </p:nvSpPr>
        <p:spPr>
          <a:xfrm>
            <a:off x="838200" y="1367161"/>
            <a:ext cx="10569606" cy="45098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a:extLst>
              <a:ext uri="{FF2B5EF4-FFF2-40B4-BE49-F238E27FC236}">
                <a16:creationId xmlns:a16="http://schemas.microsoft.com/office/drawing/2014/main" id="{FA0D0CE2-4A9D-10E1-D848-F7D9B5F4614E}"/>
              </a:ext>
            </a:extLst>
          </p:cNvPr>
          <p:cNvSpPr txBox="1"/>
          <p:nvPr userDrawn="1"/>
        </p:nvSpPr>
        <p:spPr>
          <a:xfrm>
            <a:off x="241919" y="6282716"/>
            <a:ext cx="6094520" cy="369332"/>
          </a:xfrm>
          <a:prstGeom prst="rect">
            <a:avLst/>
          </a:prstGeom>
          <a:noFill/>
        </p:spPr>
        <p:txBody>
          <a:bodyPr wrap="square">
            <a:spAutoFit/>
          </a:bodyPr>
          <a:lstStyle/>
          <a:p>
            <a:fld id="{FB85BDB3-3CFC-403C-9871-14776D829718}" type="slidenum">
              <a:rPr lang="en-US" sz="1800" b="1" smtClean="0">
                <a:solidFill>
                  <a:schemeClr val="bg1"/>
                </a:solidFill>
              </a:rPr>
              <a:pPr/>
              <a:t>‹#›</a:t>
            </a:fld>
            <a:endParaRPr lang="en-US" dirty="0"/>
          </a:p>
        </p:txBody>
      </p:sp>
    </p:spTree>
    <p:extLst>
      <p:ext uri="{BB962C8B-B14F-4D97-AF65-F5344CB8AC3E}">
        <p14:creationId xmlns:p14="http://schemas.microsoft.com/office/powerpoint/2010/main" val="3817157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389453-54D4-33BD-EAFC-A71120AB3A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2" name="Title 1">
            <a:extLst>
              <a:ext uri="{FF2B5EF4-FFF2-40B4-BE49-F238E27FC236}">
                <a16:creationId xmlns:a16="http://schemas.microsoft.com/office/drawing/2014/main" id="{8B7B3059-24B8-65AD-67DA-3C36FF8500ED}"/>
              </a:ext>
            </a:extLst>
          </p:cNvPr>
          <p:cNvSpPr>
            <a:spLocks noGrp="1"/>
          </p:cNvSpPr>
          <p:nvPr>
            <p:ph type="title"/>
          </p:nvPr>
        </p:nvSpPr>
        <p:spPr>
          <a:xfrm>
            <a:off x="839788" y="1313894"/>
            <a:ext cx="3932237" cy="1367161"/>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DC754EE5-C348-0479-09ED-522F5142E955}"/>
              </a:ext>
            </a:extLst>
          </p:cNvPr>
          <p:cNvSpPr>
            <a:spLocks noGrp="1"/>
          </p:cNvSpPr>
          <p:nvPr>
            <p:ph idx="1"/>
          </p:nvPr>
        </p:nvSpPr>
        <p:spPr>
          <a:xfrm>
            <a:off x="5183188" y="1313894"/>
            <a:ext cx="6172200" cy="45471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07E699F-68AA-7902-6305-490097961DCF}"/>
              </a:ext>
            </a:extLst>
          </p:cNvPr>
          <p:cNvSpPr>
            <a:spLocks noGrp="1"/>
          </p:cNvSpPr>
          <p:nvPr>
            <p:ph type="body" sz="half" idx="2"/>
          </p:nvPr>
        </p:nvSpPr>
        <p:spPr>
          <a:xfrm>
            <a:off x="839788" y="2743200"/>
            <a:ext cx="3932237" cy="31257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TextBox 6">
            <a:extLst>
              <a:ext uri="{FF2B5EF4-FFF2-40B4-BE49-F238E27FC236}">
                <a16:creationId xmlns:a16="http://schemas.microsoft.com/office/drawing/2014/main" id="{80C5C63D-E9C4-8FF2-7DC0-ADBEFF3842E6}"/>
              </a:ext>
            </a:extLst>
          </p:cNvPr>
          <p:cNvSpPr txBox="1"/>
          <p:nvPr userDrawn="1"/>
        </p:nvSpPr>
        <p:spPr>
          <a:xfrm>
            <a:off x="241919" y="6282716"/>
            <a:ext cx="6094520" cy="369332"/>
          </a:xfrm>
          <a:prstGeom prst="rect">
            <a:avLst/>
          </a:prstGeom>
          <a:noFill/>
        </p:spPr>
        <p:txBody>
          <a:bodyPr wrap="square">
            <a:spAutoFit/>
          </a:bodyPr>
          <a:lstStyle/>
          <a:p>
            <a:fld id="{FB85BDB3-3CFC-403C-9871-14776D829718}" type="slidenum">
              <a:rPr lang="en-US" sz="1800" b="1" smtClean="0">
                <a:solidFill>
                  <a:schemeClr val="bg1"/>
                </a:solidFill>
              </a:rPr>
              <a:pPr/>
              <a:t>‹#›</a:t>
            </a:fld>
            <a:endParaRPr lang="en-US" dirty="0"/>
          </a:p>
        </p:txBody>
      </p:sp>
    </p:spTree>
    <p:extLst>
      <p:ext uri="{BB962C8B-B14F-4D97-AF65-F5344CB8AC3E}">
        <p14:creationId xmlns:p14="http://schemas.microsoft.com/office/powerpoint/2010/main" val="212842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DEBF0D-BBA8-1048-C0EA-4A883E51A71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3" name="Picture Placeholder 2">
            <a:extLst>
              <a:ext uri="{FF2B5EF4-FFF2-40B4-BE49-F238E27FC236}">
                <a16:creationId xmlns:a16="http://schemas.microsoft.com/office/drawing/2014/main" id="{41773D23-EF8E-6E0D-28ED-9C6B1CF035CA}"/>
              </a:ext>
            </a:extLst>
          </p:cNvPr>
          <p:cNvSpPr>
            <a:spLocks noGrp="1"/>
          </p:cNvSpPr>
          <p:nvPr>
            <p:ph type="pic" idx="1"/>
          </p:nvPr>
        </p:nvSpPr>
        <p:spPr>
          <a:xfrm>
            <a:off x="5183188" y="1313894"/>
            <a:ext cx="6172200" cy="45471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Title 1">
            <a:extLst>
              <a:ext uri="{FF2B5EF4-FFF2-40B4-BE49-F238E27FC236}">
                <a16:creationId xmlns:a16="http://schemas.microsoft.com/office/drawing/2014/main" id="{3EE7121A-7C62-63D6-4583-0AA1DA37D023}"/>
              </a:ext>
            </a:extLst>
          </p:cNvPr>
          <p:cNvSpPr>
            <a:spLocks noGrp="1"/>
          </p:cNvSpPr>
          <p:nvPr>
            <p:ph type="title"/>
          </p:nvPr>
        </p:nvSpPr>
        <p:spPr>
          <a:xfrm>
            <a:off x="839788" y="1313894"/>
            <a:ext cx="3932237" cy="1367161"/>
          </a:xfrm>
        </p:spPr>
        <p:txBody>
          <a:bodyPr anchor="b"/>
          <a:lstStyle>
            <a:lvl1pPr>
              <a:defRPr sz="3200"/>
            </a:lvl1pPr>
          </a:lstStyle>
          <a:p>
            <a:r>
              <a:rPr lang="en-US" dirty="0"/>
              <a:t>Click to edit Master title style</a:t>
            </a:r>
          </a:p>
        </p:txBody>
      </p:sp>
      <p:sp>
        <p:nvSpPr>
          <p:cNvPr id="7" name="Text Placeholder 3">
            <a:extLst>
              <a:ext uri="{FF2B5EF4-FFF2-40B4-BE49-F238E27FC236}">
                <a16:creationId xmlns:a16="http://schemas.microsoft.com/office/drawing/2014/main" id="{1128B7B0-3161-5069-E144-759EC0CBD4FE}"/>
              </a:ext>
            </a:extLst>
          </p:cNvPr>
          <p:cNvSpPr>
            <a:spLocks noGrp="1"/>
          </p:cNvSpPr>
          <p:nvPr>
            <p:ph type="body" sz="half" idx="2"/>
          </p:nvPr>
        </p:nvSpPr>
        <p:spPr>
          <a:xfrm>
            <a:off x="839788" y="2743200"/>
            <a:ext cx="3932237" cy="31257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TextBox 9">
            <a:extLst>
              <a:ext uri="{FF2B5EF4-FFF2-40B4-BE49-F238E27FC236}">
                <a16:creationId xmlns:a16="http://schemas.microsoft.com/office/drawing/2014/main" id="{D2223117-573F-6200-37A0-C9E601C6F8C7}"/>
              </a:ext>
            </a:extLst>
          </p:cNvPr>
          <p:cNvSpPr txBox="1"/>
          <p:nvPr userDrawn="1"/>
        </p:nvSpPr>
        <p:spPr>
          <a:xfrm>
            <a:off x="241919" y="6282716"/>
            <a:ext cx="6094520" cy="369332"/>
          </a:xfrm>
          <a:prstGeom prst="rect">
            <a:avLst/>
          </a:prstGeom>
          <a:noFill/>
        </p:spPr>
        <p:txBody>
          <a:bodyPr wrap="square">
            <a:spAutoFit/>
          </a:bodyPr>
          <a:lstStyle/>
          <a:p>
            <a:fld id="{FB85BDB3-3CFC-403C-9871-14776D829718}" type="slidenum">
              <a:rPr lang="en-US" sz="1800" b="1" smtClean="0">
                <a:solidFill>
                  <a:schemeClr val="bg1"/>
                </a:solidFill>
              </a:rPr>
              <a:pPr/>
              <a:t>‹#›</a:t>
            </a:fld>
            <a:endParaRPr lang="en-US" dirty="0"/>
          </a:p>
        </p:txBody>
      </p:sp>
    </p:spTree>
    <p:extLst>
      <p:ext uri="{BB962C8B-B14F-4D97-AF65-F5344CB8AC3E}">
        <p14:creationId xmlns:p14="http://schemas.microsoft.com/office/powerpoint/2010/main" val="4050480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E32410-EA5C-E2AD-6712-4EF1E1ABC4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1" name="TextBox 10">
            <a:extLst>
              <a:ext uri="{FF2B5EF4-FFF2-40B4-BE49-F238E27FC236}">
                <a16:creationId xmlns:a16="http://schemas.microsoft.com/office/drawing/2014/main" id="{4CAC70F8-B07F-F404-42A6-C00315AE4A7D}"/>
              </a:ext>
            </a:extLst>
          </p:cNvPr>
          <p:cNvSpPr txBox="1"/>
          <p:nvPr userDrawn="1"/>
        </p:nvSpPr>
        <p:spPr>
          <a:xfrm>
            <a:off x="241919" y="6282716"/>
            <a:ext cx="6094520" cy="369332"/>
          </a:xfrm>
          <a:prstGeom prst="rect">
            <a:avLst/>
          </a:prstGeom>
          <a:noFill/>
        </p:spPr>
        <p:txBody>
          <a:bodyPr wrap="square">
            <a:spAutoFit/>
          </a:bodyPr>
          <a:lstStyle/>
          <a:p>
            <a:fld id="{FB85BDB3-3CFC-403C-9871-14776D829718}" type="slidenum">
              <a:rPr lang="en-US" sz="1800" b="1" smtClean="0">
                <a:solidFill>
                  <a:schemeClr val="bg1"/>
                </a:solidFill>
              </a:rPr>
              <a:pPr/>
              <a:t>‹#›</a:t>
            </a:fld>
            <a:endParaRPr lang="en-US" dirty="0"/>
          </a:p>
        </p:txBody>
      </p:sp>
    </p:spTree>
    <p:extLst>
      <p:ext uri="{BB962C8B-B14F-4D97-AF65-F5344CB8AC3E}">
        <p14:creationId xmlns:p14="http://schemas.microsoft.com/office/powerpoint/2010/main" val="331164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5AD7B7-D22E-F594-39FC-F5D2A71CE8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5EF035-98D6-C433-64B6-5C69EBAA1E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2776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9" r:id="rId4"/>
    <p:sldLayoutId id="2147483658" r:id="rId5"/>
    <p:sldLayoutId id="2147483656" r:id="rId6"/>
    <p:sldLayoutId id="2147483657" r:id="rId7"/>
    <p:sldLayoutId id="214748365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ccessible-social.com/audio-and-video/captions"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hyperlink" Target="https://contrast-ratio.com/#%23fff-on-%2304305c" TargetMode="External"/><Relationship Id="rId4" Type="http://schemas.openxmlformats.org/officeDocument/2006/relationships/hyperlink" Target="https://www.accessible-social.com/images-and-visual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mailto:dgovin@exceptionalchildren.org" TargetMode="External"/><Relationship Id="rId2" Type="http://schemas.openxmlformats.org/officeDocument/2006/relationships/hyperlink" Target="mailto:hhickman@exceptionalchildren.org" TargetMode="External"/><Relationship Id="rId1" Type="http://schemas.openxmlformats.org/officeDocument/2006/relationships/slideLayout" Target="../slideLayouts/slideLayout4.xml"/><Relationship Id="rId4" Type="http://schemas.openxmlformats.org/officeDocument/2006/relationships/hyperlink" Target="mailto:adrinkard@exceptionalchildren.or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50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25B291-9CF2-811F-95D2-C03E86EAC25E}"/>
              </a:ext>
            </a:extLst>
          </p:cNvPr>
          <p:cNvSpPr>
            <a:spLocks noGrp="1"/>
          </p:cNvSpPr>
          <p:nvPr>
            <p:ph type="title"/>
          </p:nvPr>
        </p:nvSpPr>
        <p:spPr/>
        <p:txBody>
          <a:bodyPr/>
          <a:lstStyle/>
          <a:p>
            <a:r>
              <a:rPr lang="en-US" dirty="0"/>
              <a:t>Best Practices</a:t>
            </a:r>
          </a:p>
        </p:txBody>
      </p:sp>
      <p:sp>
        <p:nvSpPr>
          <p:cNvPr id="9" name="Content Placeholder 2">
            <a:extLst>
              <a:ext uri="{FF2B5EF4-FFF2-40B4-BE49-F238E27FC236}">
                <a16:creationId xmlns:a16="http://schemas.microsoft.com/office/drawing/2014/main" id="{E8E342B9-5C1D-7492-0225-3255A00ECFB5}"/>
              </a:ext>
            </a:extLst>
          </p:cNvPr>
          <p:cNvSpPr>
            <a:spLocks noGrp="1"/>
          </p:cNvSpPr>
          <p:nvPr>
            <p:ph sz="half" idx="1"/>
          </p:nvPr>
        </p:nvSpPr>
        <p:spPr>
          <a:xfrm>
            <a:off x="905312" y="2436798"/>
            <a:ext cx="3926748" cy="3213717"/>
          </a:xfrm>
        </p:spPr>
        <p:txBody>
          <a:bodyPr>
            <a:normAutofit/>
          </a:bodyPr>
          <a:lstStyle/>
          <a:p>
            <a:pPr marL="0" indent="0" algn="l" rtl="0" fontAlgn="base">
              <a:buNone/>
            </a:pPr>
            <a:r>
              <a:rPr lang="en-US" sz="2800" b="1" i="0" u="none" strike="noStrike" dirty="0">
                <a:solidFill>
                  <a:srgbClr val="000000"/>
                </a:solidFill>
                <a:effectLst/>
                <a:highlight>
                  <a:srgbClr val="F5F5F5"/>
                </a:highlight>
                <a:latin typeface="Tw Cen MT" panose="020B0602020104020603" pitchFamily="34" charset="0"/>
              </a:rPr>
              <a:t>Accessibility</a:t>
            </a:r>
            <a:r>
              <a:rPr lang="en-US" sz="2800" b="1" i="0" dirty="0">
                <a:solidFill>
                  <a:srgbClr val="000000"/>
                </a:solidFill>
                <a:effectLst/>
                <a:highlight>
                  <a:srgbClr val="F5F5F5"/>
                </a:highlight>
                <a:latin typeface="Tw Cen MT" panose="020B0602020104020603" pitchFamily="34" charset="0"/>
              </a:rPr>
              <a:t>​</a:t>
            </a:r>
            <a:endParaRPr lang="en-US" b="1" i="0" dirty="0">
              <a:solidFill>
                <a:srgbClr val="000000"/>
              </a:solidFill>
              <a:effectLst/>
              <a:highlight>
                <a:srgbClr val="F5F5F5"/>
              </a:highlight>
              <a:latin typeface="Arial" panose="020B0604020202020204" pitchFamily="34" charset="0"/>
            </a:endParaRPr>
          </a:p>
          <a:p>
            <a:pPr marL="0" indent="0" algn="l" rtl="0" fontAlgn="base">
              <a:buNone/>
            </a:pPr>
            <a:r>
              <a:rPr lang="en-US" sz="2800" b="0" i="0" u="none" strike="noStrike" dirty="0">
                <a:solidFill>
                  <a:srgbClr val="000000"/>
                </a:solidFill>
                <a:effectLst/>
                <a:highlight>
                  <a:srgbClr val="F5F5F5"/>
                </a:highlight>
                <a:latin typeface="Tw Cen MT" panose="020B0602020104020603" pitchFamily="34" charset="0"/>
              </a:rPr>
              <a:t>Making sure your content is accessible to everyone adds a little time but makes a big impact and sets a positive example for others. </a:t>
            </a:r>
            <a:endParaRPr lang="en-US" b="0" i="0" dirty="0">
              <a:solidFill>
                <a:srgbClr val="000000"/>
              </a:solidFill>
              <a:effectLst/>
              <a:highlight>
                <a:srgbClr val="F5F5F5"/>
              </a:highlight>
              <a:latin typeface="Arial" panose="020B0604020202020204" pitchFamily="34" charset="0"/>
            </a:endParaRPr>
          </a:p>
          <a:p>
            <a:pPr marL="0" indent="0">
              <a:buNone/>
            </a:pPr>
            <a:endParaRPr lang="en-US" dirty="0"/>
          </a:p>
        </p:txBody>
      </p:sp>
      <p:sp>
        <p:nvSpPr>
          <p:cNvPr id="5" name="TextBox 4">
            <a:extLst>
              <a:ext uri="{FF2B5EF4-FFF2-40B4-BE49-F238E27FC236}">
                <a16:creationId xmlns:a16="http://schemas.microsoft.com/office/drawing/2014/main" id="{9C4BB560-6F6B-8880-8DD8-1460FEA18C22}"/>
              </a:ext>
            </a:extLst>
          </p:cNvPr>
          <p:cNvSpPr txBox="1"/>
          <p:nvPr/>
        </p:nvSpPr>
        <p:spPr>
          <a:xfrm>
            <a:off x="6218339" y="2304718"/>
            <a:ext cx="5501081" cy="3046988"/>
          </a:xfrm>
          <a:prstGeom prst="rect">
            <a:avLst/>
          </a:prstGeom>
          <a:noFill/>
        </p:spPr>
        <p:txBody>
          <a:bodyPr wrap="square">
            <a:spAutoFit/>
          </a:bodyPr>
          <a:lstStyle/>
          <a:p>
            <a:pPr marL="342900" indent="-342900" algn="l" rtl="0" fontAlgn="base">
              <a:buFont typeface="Arial" panose="020B0604020202020204" pitchFamily="34" charset="0"/>
              <a:buChar char="•"/>
            </a:pPr>
            <a:r>
              <a:rPr lang="en-US" sz="2400" b="0" i="0" u="sng" strike="noStrike" dirty="0">
                <a:solidFill>
                  <a:srgbClr val="0070C0"/>
                </a:solidFill>
                <a:effectLst/>
                <a:highlight>
                  <a:srgbClr val="F5F5F5"/>
                </a:highlight>
                <a:hlinkClick r:id="rId3"/>
              </a:rPr>
              <a:t>Caption videos</a:t>
            </a:r>
            <a:r>
              <a:rPr lang="en-US" sz="2400" b="0" i="0" dirty="0">
                <a:solidFill>
                  <a:srgbClr val="000000"/>
                </a:solidFill>
                <a:effectLst/>
                <a:highlight>
                  <a:srgbClr val="F5F5F5"/>
                </a:highlight>
              </a:rPr>
              <a:t>​</a:t>
            </a:r>
          </a:p>
          <a:p>
            <a:pPr marL="342900" indent="-342900" algn="l" rtl="0" fontAlgn="base">
              <a:buFont typeface="Arial" panose="020B0604020202020204" pitchFamily="34" charset="0"/>
              <a:buChar char="•"/>
            </a:pPr>
            <a:r>
              <a:rPr lang="en-US" sz="2400" b="0" i="0" u="none" strike="noStrike" dirty="0">
                <a:solidFill>
                  <a:srgbClr val="000000"/>
                </a:solidFill>
                <a:effectLst/>
                <a:highlight>
                  <a:srgbClr val="F5F5F5"/>
                </a:highlight>
              </a:rPr>
              <a:t>Include </a:t>
            </a:r>
            <a:r>
              <a:rPr lang="en-US" sz="2400" b="0" i="0" u="sng" strike="noStrike" dirty="0">
                <a:solidFill>
                  <a:srgbClr val="0070C0"/>
                </a:solidFill>
                <a:effectLst/>
                <a:highlight>
                  <a:srgbClr val="F5F5F5"/>
                </a:highlight>
                <a:hlinkClick r:id="rId4"/>
              </a:rPr>
              <a:t>Alt Text</a:t>
            </a:r>
            <a:r>
              <a:rPr lang="en-US" sz="2400" b="0" i="0" u="none" strike="noStrike" dirty="0">
                <a:solidFill>
                  <a:srgbClr val="0070C0"/>
                </a:solidFill>
                <a:effectLst/>
                <a:highlight>
                  <a:srgbClr val="F5F5F5"/>
                </a:highlight>
              </a:rPr>
              <a:t> </a:t>
            </a:r>
            <a:r>
              <a:rPr lang="en-US" sz="2400" b="0" i="0" u="none" strike="noStrike" dirty="0">
                <a:solidFill>
                  <a:srgbClr val="000000"/>
                </a:solidFill>
                <a:effectLst/>
                <a:highlight>
                  <a:srgbClr val="F5F5F5"/>
                </a:highlight>
              </a:rPr>
              <a:t>on images</a:t>
            </a:r>
            <a:r>
              <a:rPr lang="en-US" sz="2400" b="0" i="0" dirty="0">
                <a:solidFill>
                  <a:srgbClr val="000000"/>
                </a:solidFill>
                <a:effectLst/>
                <a:highlight>
                  <a:srgbClr val="F5F5F5"/>
                </a:highlight>
              </a:rPr>
              <a:t>​</a:t>
            </a:r>
          </a:p>
          <a:p>
            <a:pPr marL="342900" indent="-342900" algn="l" rtl="0" fontAlgn="base">
              <a:buFont typeface="Arial" panose="020B0604020202020204" pitchFamily="34" charset="0"/>
              <a:buChar char="•"/>
            </a:pPr>
            <a:r>
              <a:rPr lang="en-US" sz="2400" b="0" i="0" u="none" strike="noStrike" dirty="0">
                <a:solidFill>
                  <a:srgbClr val="000000"/>
                </a:solidFill>
                <a:effectLst/>
                <a:highlight>
                  <a:srgbClr val="F5F5F5"/>
                </a:highlight>
              </a:rPr>
              <a:t>Write posts in a reader-friendly way. Don't overcomplicate your language</a:t>
            </a:r>
            <a:r>
              <a:rPr lang="en-US" sz="2400" b="0" i="0" dirty="0">
                <a:solidFill>
                  <a:srgbClr val="000000"/>
                </a:solidFill>
                <a:effectLst/>
                <a:highlight>
                  <a:srgbClr val="F5F5F5"/>
                </a:highlight>
              </a:rPr>
              <a:t>​</a:t>
            </a:r>
          </a:p>
          <a:p>
            <a:pPr marL="342900" indent="-342900" algn="l" rtl="0" fontAlgn="base">
              <a:buFont typeface="Arial" panose="020B0604020202020204" pitchFamily="34" charset="0"/>
              <a:buChar char="•"/>
            </a:pPr>
            <a:r>
              <a:rPr lang="en-US" sz="2400" b="0" i="0" u="none" strike="noStrike" dirty="0">
                <a:solidFill>
                  <a:srgbClr val="000000"/>
                </a:solidFill>
                <a:effectLst/>
                <a:highlight>
                  <a:srgbClr val="F5F5F5"/>
                </a:highlight>
              </a:rPr>
              <a:t>Use colors that contrast appropriately when using text in graphics. You can use a </a:t>
            </a:r>
            <a:r>
              <a:rPr lang="en-US" sz="2400" b="0" i="0" u="sng" strike="noStrike" dirty="0">
                <a:solidFill>
                  <a:srgbClr val="0070C0"/>
                </a:solidFill>
                <a:effectLst/>
                <a:highlight>
                  <a:srgbClr val="F5F5F5"/>
                </a:highlight>
                <a:hlinkClick r:id="rId5"/>
              </a:rPr>
              <a:t>contrast-ratio tool.</a:t>
            </a:r>
            <a:r>
              <a:rPr lang="en-US" sz="2400" b="0" i="0" dirty="0">
                <a:solidFill>
                  <a:srgbClr val="000000"/>
                </a:solidFill>
                <a:effectLst/>
                <a:highlight>
                  <a:srgbClr val="F5F5F5"/>
                </a:highlight>
              </a:rPr>
              <a:t>​</a:t>
            </a:r>
          </a:p>
        </p:txBody>
      </p:sp>
    </p:spTree>
    <p:extLst>
      <p:ext uri="{BB962C8B-B14F-4D97-AF65-F5344CB8AC3E}">
        <p14:creationId xmlns:p14="http://schemas.microsoft.com/office/powerpoint/2010/main" val="1262996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25B291-9CF2-811F-95D2-C03E86EAC25E}"/>
              </a:ext>
            </a:extLst>
          </p:cNvPr>
          <p:cNvSpPr>
            <a:spLocks noGrp="1"/>
          </p:cNvSpPr>
          <p:nvPr>
            <p:ph type="title"/>
          </p:nvPr>
        </p:nvSpPr>
        <p:spPr/>
        <p:txBody>
          <a:bodyPr/>
          <a:lstStyle/>
          <a:p>
            <a:r>
              <a:rPr lang="en-US" dirty="0"/>
              <a:t>Best Practices</a:t>
            </a:r>
          </a:p>
        </p:txBody>
      </p:sp>
      <p:sp>
        <p:nvSpPr>
          <p:cNvPr id="9" name="Content Placeholder 2">
            <a:extLst>
              <a:ext uri="{FF2B5EF4-FFF2-40B4-BE49-F238E27FC236}">
                <a16:creationId xmlns:a16="http://schemas.microsoft.com/office/drawing/2014/main" id="{E8E342B9-5C1D-7492-0225-3255A00ECFB5}"/>
              </a:ext>
            </a:extLst>
          </p:cNvPr>
          <p:cNvSpPr>
            <a:spLocks noGrp="1"/>
          </p:cNvSpPr>
          <p:nvPr>
            <p:ph sz="half" idx="1"/>
          </p:nvPr>
        </p:nvSpPr>
        <p:spPr>
          <a:xfrm>
            <a:off x="905311" y="2373636"/>
            <a:ext cx="9622871" cy="3213717"/>
          </a:xfrm>
        </p:spPr>
        <p:txBody>
          <a:bodyPr>
            <a:normAutofit/>
          </a:bodyPr>
          <a:lstStyle/>
          <a:p>
            <a:pPr fontAlgn="base">
              <a:buFont typeface="Wingdings" panose="05000000000000000000" pitchFamily="2" charset="2"/>
              <a:buChar char="q"/>
            </a:pPr>
            <a:r>
              <a:rPr lang="en-US" sz="2800" i="0" u="none" strike="noStrike" dirty="0">
                <a:solidFill>
                  <a:srgbClr val="000000"/>
                </a:solidFill>
                <a:effectLst/>
                <a:highlight>
                  <a:srgbClr val="F5F5F5"/>
                </a:highlight>
              </a:rPr>
              <a:t>Build a content library​</a:t>
            </a:r>
          </a:p>
          <a:p>
            <a:pPr fontAlgn="base">
              <a:buFont typeface="Wingdings" panose="05000000000000000000" pitchFamily="2" charset="2"/>
              <a:buChar char="q"/>
            </a:pPr>
            <a:r>
              <a:rPr lang="en-US" sz="2800" i="0" u="none" strike="noStrike" dirty="0">
                <a:solidFill>
                  <a:srgbClr val="000000"/>
                </a:solidFill>
                <a:effectLst/>
                <a:highlight>
                  <a:srgbClr val="F5F5F5"/>
                </a:highlight>
              </a:rPr>
              <a:t>Balance photos and text-heavy graphics​</a:t>
            </a:r>
          </a:p>
          <a:p>
            <a:pPr fontAlgn="base">
              <a:buFont typeface="Wingdings" panose="05000000000000000000" pitchFamily="2" charset="2"/>
              <a:buChar char="q"/>
            </a:pPr>
            <a:r>
              <a:rPr lang="en-US" sz="2800" i="0" u="none" strike="noStrike" dirty="0">
                <a:solidFill>
                  <a:srgbClr val="000000"/>
                </a:solidFill>
                <a:effectLst/>
                <a:highlight>
                  <a:srgbClr val="F5F5F5"/>
                </a:highlight>
              </a:rPr>
              <a:t>Maintain branding​</a:t>
            </a:r>
          </a:p>
          <a:p>
            <a:pPr fontAlgn="base">
              <a:buFont typeface="Wingdings" panose="05000000000000000000" pitchFamily="2" charset="2"/>
              <a:buChar char="q"/>
            </a:pPr>
            <a:r>
              <a:rPr lang="en-US" sz="2800" i="0" u="none" strike="noStrike" dirty="0">
                <a:solidFill>
                  <a:srgbClr val="000000"/>
                </a:solidFill>
                <a:effectLst/>
                <a:highlight>
                  <a:srgbClr val="F5F5F5"/>
                </a:highlight>
              </a:rPr>
              <a:t>Identify your voice/tone​</a:t>
            </a:r>
          </a:p>
          <a:p>
            <a:pPr fontAlgn="base">
              <a:buFont typeface="Wingdings" panose="05000000000000000000" pitchFamily="2" charset="2"/>
              <a:buChar char="q"/>
            </a:pPr>
            <a:r>
              <a:rPr lang="en-US" sz="2800" i="0" u="none" strike="noStrike" dirty="0">
                <a:solidFill>
                  <a:srgbClr val="000000"/>
                </a:solidFill>
                <a:effectLst/>
                <a:highlight>
                  <a:srgbClr val="F5F5F5"/>
                </a:highlight>
              </a:rPr>
              <a:t>Content calendars​</a:t>
            </a:r>
          </a:p>
          <a:p>
            <a:pPr fontAlgn="base">
              <a:buFont typeface="Wingdings" panose="05000000000000000000" pitchFamily="2" charset="2"/>
              <a:buChar char="q"/>
            </a:pPr>
            <a:r>
              <a:rPr lang="en-US" sz="2800" i="0" u="none" strike="noStrike" dirty="0">
                <a:solidFill>
                  <a:srgbClr val="000000"/>
                </a:solidFill>
                <a:effectLst/>
                <a:highlight>
                  <a:srgbClr val="F5F5F5"/>
                </a:highlight>
              </a:rPr>
              <a:t>Goals for engagement​</a:t>
            </a:r>
            <a:endParaRPr lang="en-US" dirty="0"/>
          </a:p>
        </p:txBody>
      </p:sp>
    </p:spTree>
    <p:extLst>
      <p:ext uri="{BB962C8B-B14F-4D97-AF65-F5344CB8AC3E}">
        <p14:creationId xmlns:p14="http://schemas.microsoft.com/office/powerpoint/2010/main" val="3042970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0567BA-4630-873B-04E9-B0D99F99D1EF}"/>
              </a:ext>
            </a:extLst>
          </p:cNvPr>
          <p:cNvSpPr>
            <a:spLocks noGrp="1"/>
          </p:cNvSpPr>
          <p:nvPr>
            <p:ph type="title"/>
          </p:nvPr>
        </p:nvSpPr>
        <p:spPr/>
        <p:txBody>
          <a:bodyPr/>
          <a:lstStyle/>
          <a:p>
            <a:r>
              <a:rPr lang="en-US" dirty="0"/>
              <a:t>THANK YOU</a:t>
            </a:r>
          </a:p>
        </p:txBody>
      </p:sp>
      <p:sp>
        <p:nvSpPr>
          <p:cNvPr id="2" name="Content Placeholder 1">
            <a:extLst>
              <a:ext uri="{FF2B5EF4-FFF2-40B4-BE49-F238E27FC236}">
                <a16:creationId xmlns:a16="http://schemas.microsoft.com/office/drawing/2014/main" id="{D6F83744-0BF4-31BF-768C-74C5B4E36E7E}"/>
              </a:ext>
            </a:extLst>
          </p:cNvPr>
          <p:cNvSpPr>
            <a:spLocks noGrp="1"/>
          </p:cNvSpPr>
          <p:nvPr>
            <p:ph sz="half" idx="1"/>
          </p:nvPr>
        </p:nvSpPr>
        <p:spPr>
          <a:xfrm>
            <a:off x="838199" y="2663301"/>
            <a:ext cx="5257801" cy="3213717"/>
          </a:xfrm>
        </p:spPr>
        <p:txBody>
          <a:bodyPr>
            <a:normAutofit/>
          </a:bodyPr>
          <a:lstStyle/>
          <a:p>
            <a:pPr marL="0" indent="0">
              <a:buNone/>
            </a:pPr>
            <a:r>
              <a:rPr lang="en-US" dirty="0"/>
              <a:t>Social Media Follow-ups</a:t>
            </a:r>
          </a:p>
          <a:p>
            <a:pPr marL="0" indent="0">
              <a:buNone/>
            </a:pPr>
            <a:r>
              <a:rPr lang="en-US" sz="2400" dirty="0"/>
              <a:t>Hannah Hickman, CEC Marketing Manager</a:t>
            </a:r>
          </a:p>
          <a:p>
            <a:pPr marL="0" indent="0">
              <a:buNone/>
            </a:pPr>
            <a:r>
              <a:rPr lang="en-US" sz="2400" dirty="0">
                <a:hlinkClick r:id="rId2"/>
              </a:rPr>
              <a:t>hhickman@exceptionalchildren.org</a:t>
            </a:r>
            <a:endParaRPr lang="en-US" sz="2400" dirty="0"/>
          </a:p>
        </p:txBody>
      </p:sp>
      <p:sp>
        <p:nvSpPr>
          <p:cNvPr id="5" name="TextBox 4">
            <a:extLst>
              <a:ext uri="{FF2B5EF4-FFF2-40B4-BE49-F238E27FC236}">
                <a16:creationId xmlns:a16="http://schemas.microsoft.com/office/drawing/2014/main" id="{4390246B-0747-074E-B878-689D93CFE17C}"/>
              </a:ext>
            </a:extLst>
          </p:cNvPr>
          <p:cNvSpPr txBox="1"/>
          <p:nvPr/>
        </p:nvSpPr>
        <p:spPr>
          <a:xfrm>
            <a:off x="6193172" y="2596210"/>
            <a:ext cx="5160628" cy="3477875"/>
          </a:xfrm>
          <a:prstGeom prst="rect">
            <a:avLst/>
          </a:prstGeom>
          <a:noFill/>
        </p:spPr>
        <p:txBody>
          <a:bodyPr wrap="square">
            <a:spAutoFit/>
          </a:bodyPr>
          <a:lstStyle/>
          <a:p>
            <a:pPr marL="0" indent="0">
              <a:buNone/>
            </a:pPr>
            <a:r>
              <a:rPr lang="en-US" sz="2800" dirty="0"/>
              <a:t>Other Questions? </a:t>
            </a:r>
          </a:p>
          <a:p>
            <a:pPr marL="0" indent="0">
              <a:buNone/>
            </a:pPr>
            <a:r>
              <a:rPr lang="en-US" sz="2400" dirty="0"/>
              <a:t>Derek Govin, CEC Communications Manager</a:t>
            </a:r>
          </a:p>
          <a:p>
            <a:pPr marL="0" indent="0">
              <a:buNone/>
            </a:pPr>
            <a:r>
              <a:rPr lang="en-US" sz="2400" dirty="0">
                <a:hlinkClick r:id="rId3"/>
              </a:rPr>
              <a:t>dgovin@exceptionalchildren.org</a:t>
            </a:r>
            <a:r>
              <a:rPr lang="en-US" sz="2400" dirty="0"/>
              <a:t> </a:t>
            </a:r>
          </a:p>
          <a:p>
            <a:pPr marL="0" indent="0">
              <a:buNone/>
            </a:pPr>
            <a:endParaRPr lang="en-US" sz="2400" dirty="0"/>
          </a:p>
          <a:p>
            <a:pPr marL="0" indent="0">
              <a:buNone/>
            </a:pPr>
            <a:r>
              <a:rPr lang="en-US" sz="2400" dirty="0"/>
              <a:t>Annie Drinkard</a:t>
            </a:r>
          </a:p>
          <a:p>
            <a:pPr marL="0" indent="0">
              <a:buNone/>
            </a:pPr>
            <a:r>
              <a:rPr lang="en-US" sz="2400" dirty="0"/>
              <a:t>Director of Communications and Publications</a:t>
            </a:r>
          </a:p>
          <a:p>
            <a:pPr marL="0" indent="0">
              <a:buNone/>
            </a:pPr>
            <a:r>
              <a:rPr lang="en-US" sz="2400" dirty="0">
                <a:hlinkClick r:id="rId4"/>
              </a:rPr>
              <a:t>adrinkard@exceptionalchildren.org</a:t>
            </a:r>
            <a:r>
              <a:rPr lang="en-US" sz="2400" dirty="0"/>
              <a:t> </a:t>
            </a:r>
          </a:p>
        </p:txBody>
      </p:sp>
    </p:spTree>
    <p:extLst>
      <p:ext uri="{BB962C8B-B14F-4D97-AF65-F5344CB8AC3E}">
        <p14:creationId xmlns:p14="http://schemas.microsoft.com/office/powerpoint/2010/main" val="2613829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AE8333A-F35E-D63F-E95F-BF4DD092CAD5}"/>
              </a:ext>
            </a:extLst>
          </p:cNvPr>
          <p:cNvSpPr>
            <a:spLocks noGrp="1"/>
          </p:cNvSpPr>
          <p:nvPr>
            <p:ph type="title"/>
          </p:nvPr>
        </p:nvSpPr>
        <p:spPr/>
        <p:txBody>
          <a:bodyPr/>
          <a:lstStyle/>
          <a:p>
            <a:r>
              <a:rPr lang="en-US" dirty="0"/>
              <a:t>Goal Review</a:t>
            </a:r>
          </a:p>
        </p:txBody>
      </p:sp>
      <p:sp>
        <p:nvSpPr>
          <p:cNvPr id="10" name="Content Placeholder 9">
            <a:extLst>
              <a:ext uri="{FF2B5EF4-FFF2-40B4-BE49-F238E27FC236}">
                <a16:creationId xmlns:a16="http://schemas.microsoft.com/office/drawing/2014/main" id="{DFD91632-FD81-7AE5-AC66-918B0353A0AC}"/>
              </a:ext>
            </a:extLst>
          </p:cNvPr>
          <p:cNvSpPr>
            <a:spLocks noGrp="1"/>
          </p:cNvSpPr>
          <p:nvPr>
            <p:ph sz="half" idx="1"/>
          </p:nvPr>
        </p:nvSpPr>
        <p:spPr>
          <a:xfrm>
            <a:off x="6411984" y="2431491"/>
            <a:ext cx="4941816" cy="3213717"/>
          </a:xfrm>
        </p:spPr>
        <p:txBody>
          <a:bodyPr>
            <a:normAutofit fontScale="85000" lnSpcReduction="20000"/>
          </a:bodyPr>
          <a:lstStyle/>
          <a:p>
            <a:r>
              <a:rPr lang="en-US" dirty="0"/>
              <a:t>Learn how to know when it's time to launch a new social media account/platform</a:t>
            </a:r>
          </a:p>
          <a:p>
            <a:r>
              <a:rPr lang="en-US" dirty="0"/>
              <a:t>Review best practices and recommendations to make social media posts more accessible and where to locate accessibility tools and resources for each platform</a:t>
            </a:r>
          </a:p>
          <a:p>
            <a:r>
              <a:rPr lang="en-US" dirty="0"/>
              <a:t>Review readily available CEC resources to inform your craft</a:t>
            </a:r>
          </a:p>
        </p:txBody>
      </p:sp>
      <p:sp>
        <p:nvSpPr>
          <p:cNvPr id="2" name="Content Placeholder 9">
            <a:extLst>
              <a:ext uri="{FF2B5EF4-FFF2-40B4-BE49-F238E27FC236}">
                <a16:creationId xmlns:a16="http://schemas.microsoft.com/office/drawing/2014/main" id="{F68EBC25-5624-9E7B-9CBA-6B98BE124A5B}"/>
              </a:ext>
            </a:extLst>
          </p:cNvPr>
          <p:cNvSpPr txBox="1">
            <a:spLocks/>
          </p:cNvSpPr>
          <p:nvPr/>
        </p:nvSpPr>
        <p:spPr>
          <a:xfrm>
            <a:off x="721454" y="2290409"/>
            <a:ext cx="5571689" cy="366060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Be introduced to insights regarding the anticipated audiences on each of the top social platforms (Facebook, Instagram, LinkedIn, Twitter/X)</a:t>
            </a:r>
          </a:p>
          <a:p>
            <a:r>
              <a:rPr lang="en-US" dirty="0"/>
              <a:t>Develop an understanding of the variety of posts your component may leverage (promotional, informational, and engagement)</a:t>
            </a:r>
          </a:p>
          <a:p>
            <a:r>
              <a:rPr lang="en-US" dirty="0"/>
              <a:t>Explore each platform’s recommended posting and engagement practices, including:</a:t>
            </a:r>
          </a:p>
          <a:p>
            <a:pPr lvl="1"/>
            <a:r>
              <a:rPr lang="en-US" dirty="0"/>
              <a:t>How often to make posts</a:t>
            </a:r>
          </a:p>
          <a:p>
            <a:pPr lvl="1"/>
            <a:r>
              <a:rPr lang="en-US" dirty="0"/>
              <a:t>Best times to post</a:t>
            </a:r>
          </a:p>
          <a:p>
            <a:pPr lvl="1"/>
            <a:r>
              <a:rPr lang="en-US" dirty="0"/>
              <a:t>Leveraging stories vs. grid or timeline posts</a:t>
            </a:r>
          </a:p>
          <a:p>
            <a:pPr lvl="1"/>
            <a:r>
              <a:rPr lang="en-US" dirty="0"/>
              <a:t>How to properly use links</a:t>
            </a:r>
          </a:p>
        </p:txBody>
      </p:sp>
    </p:spTree>
    <p:extLst>
      <p:ext uri="{BB962C8B-B14F-4D97-AF65-F5344CB8AC3E}">
        <p14:creationId xmlns:p14="http://schemas.microsoft.com/office/powerpoint/2010/main" val="3789357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805027-0251-F5BD-689C-2F625358D110}"/>
              </a:ext>
            </a:extLst>
          </p:cNvPr>
          <p:cNvSpPr>
            <a:spLocks noGrp="1"/>
          </p:cNvSpPr>
          <p:nvPr>
            <p:ph type="title"/>
          </p:nvPr>
        </p:nvSpPr>
        <p:spPr>
          <a:xfrm>
            <a:off x="5069150" y="1473692"/>
            <a:ext cx="6882058" cy="3000653"/>
          </a:xfrm>
        </p:spPr>
        <p:txBody>
          <a:bodyPr/>
          <a:lstStyle/>
          <a:p>
            <a:r>
              <a:rPr lang="en-US" b="0" i="0" dirty="0">
                <a:solidFill>
                  <a:srgbClr val="444444"/>
                </a:solidFill>
                <a:effectLst/>
                <a:highlight>
                  <a:srgbClr val="FFFFFF"/>
                </a:highlight>
                <a:latin typeface="Aptos Narrow" panose="020B0004020202020204" pitchFamily="34" charset="0"/>
              </a:rPr>
              <a:t>Getting Started with Social Media</a:t>
            </a:r>
            <a:endParaRPr lang="en-US" dirty="0"/>
          </a:p>
        </p:txBody>
      </p:sp>
      <p:sp>
        <p:nvSpPr>
          <p:cNvPr id="9" name="Content Placeholder 8">
            <a:extLst>
              <a:ext uri="{FF2B5EF4-FFF2-40B4-BE49-F238E27FC236}">
                <a16:creationId xmlns:a16="http://schemas.microsoft.com/office/drawing/2014/main" id="{7608FB17-FE12-1110-0FC5-2B88F1CC4015}"/>
              </a:ext>
            </a:extLst>
          </p:cNvPr>
          <p:cNvSpPr>
            <a:spLocks noGrp="1"/>
          </p:cNvSpPr>
          <p:nvPr>
            <p:ph idx="1"/>
          </p:nvPr>
        </p:nvSpPr>
        <p:spPr>
          <a:xfrm>
            <a:off x="5069149" y="4545368"/>
            <a:ext cx="6882058" cy="1242874"/>
          </a:xfrm>
        </p:spPr>
        <p:txBody>
          <a:bodyPr/>
          <a:lstStyle/>
          <a:p>
            <a:pPr marL="0" indent="0" algn="l">
              <a:buNone/>
            </a:pPr>
            <a:r>
              <a:rPr lang="en-US" dirty="0"/>
              <a:t>Annie Drinkard</a:t>
            </a:r>
          </a:p>
        </p:txBody>
      </p:sp>
    </p:spTree>
    <p:extLst>
      <p:ext uri="{BB962C8B-B14F-4D97-AF65-F5344CB8AC3E}">
        <p14:creationId xmlns:p14="http://schemas.microsoft.com/office/powerpoint/2010/main" val="4123404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AE8333A-F35E-D63F-E95F-BF4DD092CAD5}"/>
              </a:ext>
            </a:extLst>
          </p:cNvPr>
          <p:cNvSpPr>
            <a:spLocks noGrp="1"/>
          </p:cNvSpPr>
          <p:nvPr>
            <p:ph type="title"/>
          </p:nvPr>
        </p:nvSpPr>
        <p:spPr/>
        <p:txBody>
          <a:bodyPr/>
          <a:lstStyle/>
          <a:p>
            <a:r>
              <a:rPr lang="en-US" dirty="0"/>
              <a:t>Focus</a:t>
            </a:r>
          </a:p>
        </p:txBody>
      </p:sp>
      <p:sp>
        <p:nvSpPr>
          <p:cNvPr id="10" name="Content Placeholder 9">
            <a:extLst>
              <a:ext uri="{FF2B5EF4-FFF2-40B4-BE49-F238E27FC236}">
                <a16:creationId xmlns:a16="http://schemas.microsoft.com/office/drawing/2014/main" id="{DFD91632-FD81-7AE5-AC66-918B0353A0AC}"/>
              </a:ext>
            </a:extLst>
          </p:cNvPr>
          <p:cNvSpPr>
            <a:spLocks noGrp="1"/>
          </p:cNvSpPr>
          <p:nvPr>
            <p:ph sz="half" idx="1"/>
          </p:nvPr>
        </p:nvSpPr>
        <p:spPr/>
        <p:txBody>
          <a:bodyPr>
            <a:normAutofit/>
          </a:bodyPr>
          <a:lstStyle/>
          <a:p>
            <a:pPr marL="0" indent="0">
              <a:buNone/>
            </a:pPr>
            <a:r>
              <a:rPr lang="en-US" dirty="0"/>
              <a:t>Crafted uniquely for components who are considering launching a new (or their first) account on common social media platforms, this session will provide attendees with the opportunity to assess their readiness, learn about essential practices, and aid in informing your component’s use of social media. </a:t>
            </a:r>
          </a:p>
        </p:txBody>
      </p:sp>
    </p:spTree>
    <p:extLst>
      <p:ext uri="{BB962C8B-B14F-4D97-AF65-F5344CB8AC3E}">
        <p14:creationId xmlns:p14="http://schemas.microsoft.com/office/powerpoint/2010/main" val="3646443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AE8333A-F35E-D63F-E95F-BF4DD092CAD5}"/>
              </a:ext>
            </a:extLst>
          </p:cNvPr>
          <p:cNvSpPr>
            <a:spLocks noGrp="1"/>
          </p:cNvSpPr>
          <p:nvPr>
            <p:ph type="title"/>
          </p:nvPr>
        </p:nvSpPr>
        <p:spPr/>
        <p:txBody>
          <a:bodyPr/>
          <a:lstStyle/>
          <a:p>
            <a:r>
              <a:rPr lang="en-US" dirty="0"/>
              <a:t>Social Media – Why and Where?</a:t>
            </a:r>
          </a:p>
        </p:txBody>
      </p:sp>
      <p:sp>
        <p:nvSpPr>
          <p:cNvPr id="10" name="Content Placeholder 9">
            <a:extLst>
              <a:ext uri="{FF2B5EF4-FFF2-40B4-BE49-F238E27FC236}">
                <a16:creationId xmlns:a16="http://schemas.microsoft.com/office/drawing/2014/main" id="{DFD91632-FD81-7AE5-AC66-918B0353A0AC}"/>
              </a:ext>
            </a:extLst>
          </p:cNvPr>
          <p:cNvSpPr>
            <a:spLocks noGrp="1"/>
          </p:cNvSpPr>
          <p:nvPr>
            <p:ph sz="half" idx="1"/>
          </p:nvPr>
        </p:nvSpPr>
        <p:spPr/>
        <p:txBody>
          <a:bodyPr/>
          <a:lstStyle/>
          <a:p>
            <a:r>
              <a:rPr lang="en-US" dirty="0"/>
              <a:t>Why do you use social media?</a:t>
            </a:r>
          </a:p>
          <a:p>
            <a:r>
              <a:rPr lang="en-US" dirty="0"/>
              <a:t>Platforms</a:t>
            </a:r>
          </a:p>
          <a:p>
            <a:pPr lvl="1"/>
            <a:r>
              <a:rPr lang="en-US" dirty="0"/>
              <a:t>Meta – Facebook + Instagram</a:t>
            </a:r>
          </a:p>
          <a:p>
            <a:pPr lvl="1"/>
            <a:r>
              <a:rPr lang="en-US" dirty="0"/>
              <a:t>Twitter/X</a:t>
            </a:r>
          </a:p>
          <a:p>
            <a:pPr lvl="1"/>
            <a:r>
              <a:rPr lang="en-US" dirty="0"/>
              <a:t>LinkedIn</a:t>
            </a:r>
          </a:p>
          <a:p>
            <a:pPr lvl="1"/>
            <a:r>
              <a:rPr lang="en-US" dirty="0"/>
              <a:t>TikTok</a:t>
            </a:r>
          </a:p>
          <a:p>
            <a:pPr lvl="1"/>
            <a:r>
              <a:rPr lang="en-US" dirty="0"/>
              <a:t>YouTube</a:t>
            </a:r>
          </a:p>
        </p:txBody>
      </p:sp>
      <p:pic>
        <p:nvPicPr>
          <p:cNvPr id="3" name="Picture 2" descr="Video camera recording woman presenting, seated on rug in front of sofa, wearing jeans and jewelry">
            <a:extLst>
              <a:ext uri="{FF2B5EF4-FFF2-40B4-BE49-F238E27FC236}">
                <a16:creationId xmlns:a16="http://schemas.microsoft.com/office/drawing/2014/main" id="{1F80D9E0-C4BC-9CF3-9095-96C102B91B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2598" y="2447637"/>
            <a:ext cx="4505439" cy="3006436"/>
          </a:xfrm>
          <a:prstGeom prst="rect">
            <a:avLst/>
          </a:prstGeom>
        </p:spPr>
      </p:pic>
    </p:spTree>
    <p:extLst>
      <p:ext uri="{BB962C8B-B14F-4D97-AF65-F5344CB8AC3E}">
        <p14:creationId xmlns:p14="http://schemas.microsoft.com/office/powerpoint/2010/main" val="3877074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25B291-9CF2-811F-95D2-C03E86EAC25E}"/>
              </a:ext>
            </a:extLst>
          </p:cNvPr>
          <p:cNvSpPr>
            <a:spLocks noGrp="1"/>
          </p:cNvSpPr>
          <p:nvPr>
            <p:ph type="title"/>
          </p:nvPr>
        </p:nvSpPr>
        <p:spPr/>
        <p:txBody>
          <a:bodyPr/>
          <a:lstStyle/>
          <a:p>
            <a:r>
              <a:rPr lang="en-US" dirty="0"/>
              <a:t>Is it Time?</a:t>
            </a:r>
          </a:p>
        </p:txBody>
      </p:sp>
      <p:sp>
        <p:nvSpPr>
          <p:cNvPr id="9" name="Content Placeholder 2">
            <a:extLst>
              <a:ext uri="{FF2B5EF4-FFF2-40B4-BE49-F238E27FC236}">
                <a16:creationId xmlns:a16="http://schemas.microsoft.com/office/drawing/2014/main" id="{E8E342B9-5C1D-7492-0225-3255A00ECFB5}"/>
              </a:ext>
            </a:extLst>
          </p:cNvPr>
          <p:cNvSpPr>
            <a:spLocks noGrp="1"/>
          </p:cNvSpPr>
          <p:nvPr>
            <p:ph sz="half" idx="1"/>
          </p:nvPr>
        </p:nvSpPr>
        <p:spPr>
          <a:xfrm>
            <a:off x="838199" y="2663301"/>
            <a:ext cx="7289801" cy="3213717"/>
          </a:xfrm>
        </p:spPr>
        <p:txBody>
          <a:bodyPr/>
          <a:lstStyle/>
          <a:p>
            <a:r>
              <a:rPr lang="en-US" dirty="0"/>
              <a:t>Updating your website at minimum 4 times a year​</a:t>
            </a:r>
          </a:p>
          <a:p>
            <a:r>
              <a:rPr lang="en-US" dirty="0"/>
              <a:t>Have at least one dedicated volunteer for social media​</a:t>
            </a:r>
          </a:p>
          <a:p>
            <a:r>
              <a:rPr lang="en-US" dirty="0"/>
              <a:t>Plan to post weekly at minimum​</a:t>
            </a:r>
          </a:p>
        </p:txBody>
      </p:sp>
      <p:pic>
        <p:nvPicPr>
          <p:cNvPr id="3" name="Picture 2" descr="Calendar dates">
            <a:extLst>
              <a:ext uri="{FF2B5EF4-FFF2-40B4-BE49-F238E27FC236}">
                <a16:creationId xmlns:a16="http://schemas.microsoft.com/office/drawing/2014/main" id="{C09565D0-6623-942C-285E-5DDB9FC50001}"/>
              </a:ext>
            </a:extLst>
          </p:cNvPr>
          <p:cNvPicPr>
            <a:picLocks noChangeAspect="1"/>
          </p:cNvPicPr>
          <p:nvPr/>
        </p:nvPicPr>
        <p:blipFill rotWithShape="1">
          <a:blip r:embed="rId3">
            <a:extLst>
              <a:ext uri="{28A0092B-C50C-407E-A947-70E740481C1C}">
                <a14:useLocalDpi xmlns:a14="http://schemas.microsoft.com/office/drawing/2010/main" val="0"/>
              </a:ext>
            </a:extLst>
          </a:blip>
          <a:srcRect r="27153"/>
          <a:stretch/>
        </p:blipFill>
        <p:spPr>
          <a:xfrm>
            <a:off x="8331201" y="1933428"/>
            <a:ext cx="3592945" cy="3485246"/>
          </a:xfrm>
          <a:prstGeom prst="rect">
            <a:avLst/>
          </a:prstGeom>
        </p:spPr>
      </p:pic>
    </p:spTree>
    <p:extLst>
      <p:ext uri="{BB962C8B-B14F-4D97-AF65-F5344CB8AC3E}">
        <p14:creationId xmlns:p14="http://schemas.microsoft.com/office/powerpoint/2010/main" val="2217429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25B291-9CF2-811F-95D2-C03E86EAC25E}"/>
              </a:ext>
            </a:extLst>
          </p:cNvPr>
          <p:cNvSpPr>
            <a:spLocks noGrp="1"/>
          </p:cNvSpPr>
          <p:nvPr>
            <p:ph type="title"/>
          </p:nvPr>
        </p:nvSpPr>
        <p:spPr/>
        <p:txBody>
          <a:bodyPr/>
          <a:lstStyle/>
          <a:p>
            <a:r>
              <a:rPr lang="en-US" dirty="0"/>
              <a:t>Identify the Right Platform​</a:t>
            </a:r>
          </a:p>
        </p:txBody>
      </p:sp>
      <p:sp>
        <p:nvSpPr>
          <p:cNvPr id="9" name="Content Placeholder 2">
            <a:extLst>
              <a:ext uri="{FF2B5EF4-FFF2-40B4-BE49-F238E27FC236}">
                <a16:creationId xmlns:a16="http://schemas.microsoft.com/office/drawing/2014/main" id="{E8E342B9-5C1D-7492-0225-3255A00ECFB5}"/>
              </a:ext>
            </a:extLst>
          </p:cNvPr>
          <p:cNvSpPr>
            <a:spLocks noGrp="1"/>
          </p:cNvSpPr>
          <p:nvPr>
            <p:ph sz="half" idx="1"/>
          </p:nvPr>
        </p:nvSpPr>
        <p:spPr/>
        <p:txBody>
          <a:bodyPr>
            <a:normAutofit/>
          </a:bodyPr>
          <a:lstStyle/>
          <a:p>
            <a:pPr marL="0" indent="0">
              <a:buNone/>
            </a:pPr>
            <a:r>
              <a:rPr lang="en-US" dirty="0"/>
              <a:t>Questions to ask:​</a:t>
            </a:r>
          </a:p>
          <a:p>
            <a:r>
              <a:rPr lang="en-US" dirty="0"/>
              <a:t>What audience are you trying to reach?​</a:t>
            </a:r>
          </a:p>
          <a:p>
            <a:r>
              <a:rPr lang="en-US" dirty="0"/>
              <a:t>How will the platform support your component’s mission and goals?​</a:t>
            </a:r>
          </a:p>
          <a:p>
            <a:r>
              <a:rPr lang="en-US" dirty="0"/>
              <a:t>What skills and knowledge do we have to build a plan for posting?​</a:t>
            </a:r>
          </a:p>
        </p:txBody>
      </p:sp>
    </p:spTree>
    <p:extLst>
      <p:ext uri="{BB962C8B-B14F-4D97-AF65-F5344CB8AC3E}">
        <p14:creationId xmlns:p14="http://schemas.microsoft.com/office/powerpoint/2010/main" val="1382340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25B291-9CF2-811F-95D2-C03E86EAC25E}"/>
              </a:ext>
            </a:extLst>
          </p:cNvPr>
          <p:cNvSpPr>
            <a:spLocks noGrp="1"/>
          </p:cNvSpPr>
          <p:nvPr>
            <p:ph type="title"/>
          </p:nvPr>
        </p:nvSpPr>
        <p:spPr>
          <a:xfrm>
            <a:off x="613446" y="1270647"/>
            <a:ext cx="5631108" cy="1325563"/>
          </a:xfrm>
        </p:spPr>
        <p:txBody>
          <a:bodyPr/>
          <a:lstStyle/>
          <a:p>
            <a:r>
              <a:rPr lang="en-US" dirty="0"/>
              <a:t>Know Your Audience​</a:t>
            </a:r>
          </a:p>
        </p:txBody>
      </p:sp>
      <p:sp>
        <p:nvSpPr>
          <p:cNvPr id="9" name="Content Placeholder 2">
            <a:extLst>
              <a:ext uri="{FF2B5EF4-FFF2-40B4-BE49-F238E27FC236}">
                <a16:creationId xmlns:a16="http://schemas.microsoft.com/office/drawing/2014/main" id="{E8E342B9-5C1D-7492-0225-3255A00ECFB5}"/>
              </a:ext>
            </a:extLst>
          </p:cNvPr>
          <p:cNvSpPr>
            <a:spLocks noGrp="1"/>
          </p:cNvSpPr>
          <p:nvPr>
            <p:ph sz="half" idx="1"/>
          </p:nvPr>
        </p:nvSpPr>
        <p:spPr>
          <a:xfrm>
            <a:off x="838200" y="3294125"/>
            <a:ext cx="5181600" cy="1170467"/>
          </a:xfrm>
        </p:spPr>
        <p:txBody>
          <a:bodyPr>
            <a:normAutofit fontScale="77500" lnSpcReduction="20000"/>
          </a:bodyPr>
          <a:lstStyle/>
          <a:p>
            <a:pPr marL="0" indent="0" fontAlgn="base">
              <a:buNone/>
            </a:pPr>
            <a:r>
              <a:rPr lang="en-US" sz="4000" b="0" i="0" dirty="0">
                <a:solidFill>
                  <a:srgbClr val="000000"/>
                </a:solidFill>
                <a:effectLst/>
                <a:highlight>
                  <a:srgbClr val="F5F5F5"/>
                </a:highlight>
              </a:rPr>
              <a:t>Sprout Social breaks down demographics by social network</a:t>
            </a:r>
          </a:p>
          <a:p>
            <a:pPr marL="0" indent="0" fontAlgn="base">
              <a:buNone/>
            </a:pPr>
            <a:endParaRPr lang="en-US" b="0" i="0" dirty="0">
              <a:solidFill>
                <a:srgbClr val="000000"/>
              </a:solidFill>
              <a:effectLst/>
              <a:highlight>
                <a:srgbClr val="F5F5F5"/>
              </a:highlight>
              <a:latin typeface="Arial" panose="020B0604020202020204" pitchFamily="34" charset="0"/>
            </a:endParaRPr>
          </a:p>
        </p:txBody>
      </p:sp>
      <p:sp>
        <p:nvSpPr>
          <p:cNvPr id="2" name="Content Placeholder 1">
            <a:extLst>
              <a:ext uri="{FF2B5EF4-FFF2-40B4-BE49-F238E27FC236}">
                <a16:creationId xmlns:a16="http://schemas.microsoft.com/office/drawing/2014/main" id="{4E797574-D194-BE4B-32B4-7CF41F42D7D6}"/>
              </a:ext>
            </a:extLst>
          </p:cNvPr>
          <p:cNvSpPr>
            <a:spLocks noGrp="1"/>
          </p:cNvSpPr>
          <p:nvPr>
            <p:ph sz="half" idx="2"/>
          </p:nvPr>
        </p:nvSpPr>
        <p:spPr>
          <a:xfrm>
            <a:off x="6264481" y="1695491"/>
            <a:ext cx="5631108" cy="4327804"/>
          </a:xfrm>
        </p:spPr>
        <p:txBody>
          <a:bodyPr>
            <a:noAutofit/>
          </a:bodyPr>
          <a:lstStyle/>
          <a:p>
            <a:pPr fontAlgn="base"/>
            <a:r>
              <a:rPr lang="en-US" sz="2400" b="0" i="0" dirty="0">
                <a:solidFill>
                  <a:srgbClr val="000000"/>
                </a:solidFill>
                <a:effectLst/>
                <a:highlight>
                  <a:srgbClr val="F5F5F5"/>
                </a:highlight>
              </a:rPr>
              <a:t>Facebook: 25-34 (and skewing older); Gender: ~56% male, ~44% female</a:t>
            </a:r>
          </a:p>
          <a:p>
            <a:pPr fontAlgn="base"/>
            <a:r>
              <a:rPr lang="en-US" sz="2400" b="0" i="0" dirty="0">
                <a:solidFill>
                  <a:srgbClr val="000000"/>
                </a:solidFill>
                <a:effectLst/>
                <a:highlight>
                  <a:srgbClr val="F5F5F5"/>
                </a:highlight>
              </a:rPr>
              <a:t>Instagram: 25-34; Gender: ~57% female, ~43% male</a:t>
            </a:r>
          </a:p>
          <a:p>
            <a:pPr fontAlgn="base"/>
            <a:r>
              <a:rPr lang="en-US" sz="2400" dirty="0">
                <a:solidFill>
                  <a:srgbClr val="000000"/>
                </a:solidFill>
                <a:highlight>
                  <a:srgbClr val="F5F5F5"/>
                </a:highlight>
              </a:rPr>
              <a:t>LinkedIn: 45-55; Gender: ~51% male, ~49% female</a:t>
            </a:r>
          </a:p>
          <a:p>
            <a:pPr fontAlgn="base"/>
            <a:r>
              <a:rPr lang="en-US" sz="2400" dirty="0">
                <a:solidFill>
                  <a:srgbClr val="000000"/>
                </a:solidFill>
                <a:highlight>
                  <a:srgbClr val="F5F5F5"/>
                </a:highlight>
              </a:rPr>
              <a:t>Pinterest: 30-49; Gender: ~78% female, ~22% male</a:t>
            </a:r>
          </a:p>
          <a:p>
            <a:pPr fontAlgn="base"/>
            <a:r>
              <a:rPr lang="en-US" sz="2400" dirty="0">
                <a:solidFill>
                  <a:srgbClr val="000000"/>
                </a:solidFill>
                <a:highlight>
                  <a:srgbClr val="F5F5F5"/>
                </a:highlight>
              </a:rPr>
              <a:t>TikTok: 13-34; Gender: ~58% female, ~40% male</a:t>
            </a:r>
          </a:p>
        </p:txBody>
      </p:sp>
    </p:spTree>
    <p:extLst>
      <p:ext uri="{BB962C8B-B14F-4D97-AF65-F5344CB8AC3E}">
        <p14:creationId xmlns:p14="http://schemas.microsoft.com/office/powerpoint/2010/main" val="1165281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25B291-9CF2-811F-95D2-C03E86EAC25E}"/>
              </a:ext>
            </a:extLst>
          </p:cNvPr>
          <p:cNvSpPr>
            <a:spLocks noGrp="1"/>
          </p:cNvSpPr>
          <p:nvPr>
            <p:ph type="title"/>
          </p:nvPr>
        </p:nvSpPr>
        <p:spPr/>
        <p:txBody>
          <a:bodyPr/>
          <a:lstStyle/>
          <a:p>
            <a:r>
              <a:rPr lang="en-US" dirty="0"/>
              <a:t>Bring Relevant Content</a:t>
            </a:r>
          </a:p>
        </p:txBody>
      </p:sp>
      <p:sp>
        <p:nvSpPr>
          <p:cNvPr id="9" name="Content Placeholder 2">
            <a:extLst>
              <a:ext uri="{FF2B5EF4-FFF2-40B4-BE49-F238E27FC236}">
                <a16:creationId xmlns:a16="http://schemas.microsoft.com/office/drawing/2014/main" id="{E8E342B9-5C1D-7492-0225-3255A00ECFB5}"/>
              </a:ext>
            </a:extLst>
          </p:cNvPr>
          <p:cNvSpPr>
            <a:spLocks noGrp="1"/>
          </p:cNvSpPr>
          <p:nvPr>
            <p:ph sz="half" idx="1"/>
          </p:nvPr>
        </p:nvSpPr>
        <p:spPr>
          <a:xfrm>
            <a:off x="838200" y="2663301"/>
            <a:ext cx="3926748" cy="3213717"/>
          </a:xfrm>
        </p:spPr>
        <p:txBody>
          <a:bodyPr>
            <a:normAutofit/>
          </a:bodyPr>
          <a:lstStyle/>
          <a:p>
            <a:pPr marL="0" indent="0">
              <a:buNone/>
            </a:pPr>
            <a:r>
              <a:rPr lang="en-US" dirty="0"/>
              <a:t>Most teachers are using social media to look for new classroom ideas. Here's what they said:​</a:t>
            </a:r>
          </a:p>
          <a:p>
            <a:pPr marL="0" indent="0">
              <a:buNone/>
            </a:pPr>
            <a:endParaRPr lang="en-US" dirty="0"/>
          </a:p>
        </p:txBody>
      </p:sp>
      <p:sp>
        <p:nvSpPr>
          <p:cNvPr id="5" name="TextBox 4">
            <a:extLst>
              <a:ext uri="{FF2B5EF4-FFF2-40B4-BE49-F238E27FC236}">
                <a16:creationId xmlns:a16="http://schemas.microsoft.com/office/drawing/2014/main" id="{9C4BB560-6F6B-8880-8DD8-1460FEA18C22}"/>
              </a:ext>
            </a:extLst>
          </p:cNvPr>
          <p:cNvSpPr txBox="1"/>
          <p:nvPr/>
        </p:nvSpPr>
        <p:spPr>
          <a:xfrm>
            <a:off x="5634499" y="2596210"/>
            <a:ext cx="6289646" cy="3046988"/>
          </a:xfrm>
          <a:prstGeom prst="rect">
            <a:avLst/>
          </a:prstGeom>
          <a:noFill/>
        </p:spPr>
        <p:txBody>
          <a:bodyPr wrap="square">
            <a:spAutoFit/>
          </a:bodyPr>
          <a:lstStyle/>
          <a:p>
            <a:r>
              <a:rPr lang="en-US" sz="2400" dirty="0"/>
              <a:t>80% - Get inspired with new teaching ideas​</a:t>
            </a:r>
          </a:p>
          <a:p>
            <a:r>
              <a:rPr lang="en-US" sz="2400" dirty="0"/>
              <a:t>77% - Find resources for my classroom​</a:t>
            </a:r>
          </a:p>
          <a:p>
            <a:r>
              <a:rPr lang="en-US" sz="2400" dirty="0"/>
              <a:t>57% - Connect with other educators​</a:t>
            </a:r>
          </a:p>
          <a:p>
            <a:r>
              <a:rPr lang="en-US" sz="2400" dirty="0"/>
              <a:t>52% - Stay on top of trends and news​</a:t>
            </a:r>
          </a:p>
          <a:p>
            <a:r>
              <a:rPr lang="en-US" sz="2400" dirty="0"/>
              <a:t>47% - Find teacher discounts and deals​</a:t>
            </a:r>
          </a:p>
          <a:p>
            <a:r>
              <a:rPr lang="en-US" sz="2400" dirty="0"/>
              <a:t>35% - Follow education companies and organizations​</a:t>
            </a:r>
          </a:p>
          <a:p>
            <a:r>
              <a:rPr lang="en-US" sz="2400" dirty="0"/>
              <a:t>35% - Participate in an online community​</a:t>
            </a:r>
          </a:p>
        </p:txBody>
      </p:sp>
    </p:spTree>
    <p:extLst>
      <p:ext uri="{BB962C8B-B14F-4D97-AF65-F5344CB8AC3E}">
        <p14:creationId xmlns:p14="http://schemas.microsoft.com/office/powerpoint/2010/main" val="87232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25B291-9CF2-811F-95D2-C03E86EAC25E}"/>
              </a:ext>
            </a:extLst>
          </p:cNvPr>
          <p:cNvSpPr>
            <a:spLocks noGrp="1"/>
          </p:cNvSpPr>
          <p:nvPr>
            <p:ph type="title"/>
          </p:nvPr>
        </p:nvSpPr>
        <p:spPr/>
        <p:txBody>
          <a:bodyPr/>
          <a:lstStyle/>
          <a:p>
            <a:r>
              <a:rPr lang="en-US" dirty="0"/>
              <a:t>Establish a Plan</a:t>
            </a:r>
          </a:p>
        </p:txBody>
      </p:sp>
      <p:sp>
        <p:nvSpPr>
          <p:cNvPr id="9" name="Content Placeholder 2">
            <a:extLst>
              <a:ext uri="{FF2B5EF4-FFF2-40B4-BE49-F238E27FC236}">
                <a16:creationId xmlns:a16="http://schemas.microsoft.com/office/drawing/2014/main" id="{E8E342B9-5C1D-7492-0225-3255A00ECFB5}"/>
              </a:ext>
            </a:extLst>
          </p:cNvPr>
          <p:cNvSpPr>
            <a:spLocks noGrp="1"/>
          </p:cNvSpPr>
          <p:nvPr>
            <p:ph sz="half" idx="1"/>
          </p:nvPr>
        </p:nvSpPr>
        <p:spPr>
          <a:xfrm>
            <a:off x="754311" y="2638155"/>
            <a:ext cx="2718731" cy="1145281"/>
          </a:xfrm>
        </p:spPr>
        <p:txBody>
          <a:bodyPr>
            <a:normAutofit/>
          </a:bodyPr>
          <a:lstStyle/>
          <a:p>
            <a:pPr marL="0" indent="0" algn="ctr">
              <a:buNone/>
            </a:pPr>
            <a:r>
              <a:rPr lang="en-US" b="1" dirty="0"/>
              <a:t>How often will you post​</a:t>
            </a:r>
          </a:p>
          <a:p>
            <a:pPr marL="0" indent="0">
              <a:buNone/>
            </a:pPr>
            <a:endParaRPr lang="en-US" dirty="0"/>
          </a:p>
        </p:txBody>
      </p:sp>
      <p:sp>
        <p:nvSpPr>
          <p:cNvPr id="5" name="TextBox 4">
            <a:extLst>
              <a:ext uri="{FF2B5EF4-FFF2-40B4-BE49-F238E27FC236}">
                <a16:creationId xmlns:a16="http://schemas.microsoft.com/office/drawing/2014/main" id="{9C4BB560-6F6B-8880-8DD8-1460FEA18C22}"/>
              </a:ext>
            </a:extLst>
          </p:cNvPr>
          <p:cNvSpPr txBox="1"/>
          <p:nvPr/>
        </p:nvSpPr>
        <p:spPr>
          <a:xfrm>
            <a:off x="8019875" y="2638155"/>
            <a:ext cx="3926748" cy="1631216"/>
          </a:xfrm>
          <a:prstGeom prst="rect">
            <a:avLst/>
          </a:prstGeom>
          <a:noFill/>
        </p:spPr>
        <p:txBody>
          <a:bodyPr wrap="square">
            <a:spAutoFit/>
          </a:bodyPr>
          <a:lstStyle/>
          <a:p>
            <a:r>
              <a:rPr lang="en-US" sz="2800" b="1" dirty="0"/>
              <a:t>Support your goals:</a:t>
            </a:r>
            <a:r>
              <a:rPr lang="en-US" sz="2800" dirty="0"/>
              <a:t>​</a:t>
            </a:r>
          </a:p>
          <a:p>
            <a:pPr marL="742950" lvl="1" indent="-285750">
              <a:buFont typeface="Courier New" panose="02070309020205020404" pitchFamily="49" charset="0"/>
              <a:buChar char="o"/>
            </a:pPr>
            <a:r>
              <a:rPr lang="en-US" sz="2400" dirty="0"/>
              <a:t>Engage​</a:t>
            </a:r>
          </a:p>
          <a:p>
            <a:pPr marL="742950" lvl="1" indent="-285750">
              <a:buFont typeface="Courier New" panose="02070309020205020404" pitchFamily="49" charset="0"/>
              <a:buChar char="o"/>
            </a:pPr>
            <a:r>
              <a:rPr lang="en-US" sz="2400" dirty="0"/>
              <a:t>Inform​</a:t>
            </a:r>
          </a:p>
          <a:p>
            <a:pPr marL="742950" lvl="1" indent="-285750">
              <a:buFont typeface="Courier New" panose="02070309020205020404" pitchFamily="49" charset="0"/>
              <a:buChar char="o"/>
            </a:pPr>
            <a:r>
              <a:rPr lang="en-US" sz="2400" dirty="0"/>
              <a:t>Interact​</a:t>
            </a:r>
          </a:p>
        </p:txBody>
      </p:sp>
      <p:sp>
        <p:nvSpPr>
          <p:cNvPr id="3" name="TextBox 2">
            <a:extLst>
              <a:ext uri="{FF2B5EF4-FFF2-40B4-BE49-F238E27FC236}">
                <a16:creationId xmlns:a16="http://schemas.microsoft.com/office/drawing/2014/main" id="{E5F73F36-1342-CCFD-285C-60A527528455}"/>
              </a:ext>
            </a:extLst>
          </p:cNvPr>
          <p:cNvSpPr txBox="1"/>
          <p:nvPr/>
        </p:nvSpPr>
        <p:spPr>
          <a:xfrm>
            <a:off x="3911716" y="2638155"/>
            <a:ext cx="4368567" cy="2062103"/>
          </a:xfrm>
          <a:prstGeom prst="rect">
            <a:avLst/>
          </a:prstGeom>
          <a:noFill/>
        </p:spPr>
        <p:txBody>
          <a:bodyPr wrap="square">
            <a:spAutoFit/>
          </a:bodyPr>
          <a:lstStyle/>
          <a:p>
            <a:r>
              <a:rPr lang="en-US" sz="2800" b="1" dirty="0"/>
              <a:t>Identify what’s most important to your:​</a:t>
            </a:r>
          </a:p>
          <a:p>
            <a:pPr lvl="1">
              <a:buFont typeface="Courier New" panose="02070309020205020404" pitchFamily="49" charset="0"/>
              <a:buChar char="o"/>
            </a:pPr>
            <a:r>
              <a:rPr lang="en-US" sz="2400" dirty="0"/>
              <a:t> Members​</a:t>
            </a:r>
          </a:p>
          <a:p>
            <a:pPr lvl="1">
              <a:buFont typeface="Courier New" panose="02070309020205020404" pitchFamily="49" charset="0"/>
              <a:buChar char="o"/>
            </a:pPr>
            <a:r>
              <a:rPr lang="en-US" sz="2400" dirty="0"/>
              <a:t> Mission​</a:t>
            </a:r>
          </a:p>
          <a:p>
            <a:pPr lvl="1">
              <a:buFont typeface="Courier New" panose="02070309020205020404" pitchFamily="49" charset="0"/>
              <a:buChar char="o"/>
            </a:pPr>
            <a:r>
              <a:rPr lang="en-US" sz="2400" dirty="0"/>
              <a:t> Engagement Efforts​</a:t>
            </a:r>
          </a:p>
        </p:txBody>
      </p:sp>
    </p:spTree>
    <p:extLst>
      <p:ext uri="{BB962C8B-B14F-4D97-AF65-F5344CB8AC3E}">
        <p14:creationId xmlns:p14="http://schemas.microsoft.com/office/powerpoint/2010/main" val="2517797036"/>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82D40"/>
      </a:dk2>
      <a:lt2>
        <a:srgbClr val="E7E6E6"/>
      </a:lt2>
      <a:accent1>
        <a:srgbClr val="231F20"/>
      </a:accent1>
      <a:accent2>
        <a:srgbClr val="A62326"/>
      </a:accent2>
      <a:accent3>
        <a:srgbClr val="994F27"/>
      </a:accent3>
      <a:accent4>
        <a:srgbClr val="B2A469"/>
      </a:accent4>
      <a:accent5>
        <a:srgbClr val="637253"/>
      </a:accent5>
      <a:accent6>
        <a:srgbClr val="000000"/>
      </a:accent6>
      <a:hlink>
        <a:srgbClr val="2E567A"/>
      </a:hlink>
      <a:folHlink>
        <a:srgbClr val="2E567A"/>
      </a:folHlink>
    </a:clrScheme>
    <a:fontScheme name="Custom 1">
      <a:majorFont>
        <a:latin typeface="Heebo ExtraBold"/>
        <a:ea typeface=""/>
        <a:cs typeface=""/>
      </a:majorFont>
      <a:minorFont>
        <a:latin typeface="Hee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55d90b30-3abf-45d6-a953-62c750a1e836" xsi:nil="true"/>
    <SharedWithUsers xmlns="a27e65b1-c2a8-44b8-81d9-7882bc18dec3">
      <UserInfo>
        <DisplayName/>
        <AccountId xsi:nil="true"/>
        <AccountType/>
      </UserInfo>
    </SharedWithUsers>
    <lcf76f155ced4ddcb4097134ff3c332f xmlns="55d90b30-3abf-45d6-a953-62c750a1e836">
      <Terms xmlns="http://schemas.microsoft.com/office/infopath/2007/PartnerControls"/>
    </lcf76f155ced4ddcb4097134ff3c332f>
    <TaxCatchAll xmlns="a27e65b1-c2a8-44b8-81d9-7882bc18dec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E77FCBF9BB59348B8D65BA922C1F98B" ma:contentTypeVersion="18" ma:contentTypeDescription="Create a new document." ma:contentTypeScope="" ma:versionID="34bfe30aa123d13d2d2a3359c0f324ff">
  <xsd:schema xmlns:xsd="http://www.w3.org/2001/XMLSchema" xmlns:xs="http://www.w3.org/2001/XMLSchema" xmlns:p="http://schemas.microsoft.com/office/2006/metadata/properties" xmlns:ns2="55d90b30-3abf-45d6-a953-62c750a1e836" xmlns:ns3="a27e65b1-c2a8-44b8-81d9-7882bc18dec3" targetNamespace="http://schemas.microsoft.com/office/2006/metadata/properties" ma:root="true" ma:fieldsID="edd8ae9c7dbbdc40044d1699f611041d" ns2:_="" ns3:_="">
    <xsd:import namespace="55d90b30-3abf-45d6-a953-62c750a1e836"/>
    <xsd:import namespace="a27e65b1-c2a8-44b8-81d9-7882bc18de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d90b30-3abf-45d6-a953-62c750a1e8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89e0dcc-075b-4be2-a307-94eac9fb49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7e65b1-c2a8-44b8-81d9-7882bc18dec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945d29f-fb3e-4a65-81b0-fe23f878fada}" ma:internalName="TaxCatchAll" ma:showField="CatchAllData" ma:web="a27e65b1-c2a8-44b8-81d9-7882bc18de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998261-E535-48AD-A2BE-04BB96E4D97A}">
  <ds:schemaRefs>
    <ds:schemaRef ds:uri="http://schemas.microsoft.com/office/2006/metadata/properties"/>
    <ds:schemaRef ds:uri="http://schemas.microsoft.com/office/infopath/2007/PartnerControls"/>
    <ds:schemaRef ds:uri="55d90b30-3abf-45d6-a953-62c750a1e836"/>
    <ds:schemaRef ds:uri="a27e65b1-c2a8-44b8-81d9-7882bc18dec3"/>
  </ds:schemaRefs>
</ds:datastoreItem>
</file>

<file path=customXml/itemProps2.xml><?xml version="1.0" encoding="utf-8"?>
<ds:datastoreItem xmlns:ds="http://schemas.openxmlformats.org/officeDocument/2006/customXml" ds:itemID="{1119CDEA-21A7-4368-9640-8F746FC650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d90b30-3abf-45d6-a953-62c750a1e836"/>
    <ds:schemaRef ds:uri="a27e65b1-c2a8-44b8-81d9-7882bc18de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77B5CEE-5BB2-470C-9531-F6A90B164D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6759</TotalTime>
  <Words>2419</Words>
  <Application>Microsoft Office PowerPoint</Application>
  <PresentationFormat>Widescreen</PresentationFormat>
  <Paragraphs>136</Paragraphs>
  <Slides>13</Slides>
  <Notes>10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Getting Started with Social Media</vt:lpstr>
      <vt:lpstr>Focus</vt:lpstr>
      <vt:lpstr>Social Media – Why and Where?</vt:lpstr>
      <vt:lpstr>Is it Time?</vt:lpstr>
      <vt:lpstr>Identify the Right Platform​</vt:lpstr>
      <vt:lpstr>Know Your Audience​</vt:lpstr>
      <vt:lpstr>Bring Relevant Content</vt:lpstr>
      <vt:lpstr>Establish a Plan</vt:lpstr>
      <vt:lpstr>Best Practices</vt:lpstr>
      <vt:lpstr>Best Practices</vt:lpstr>
      <vt:lpstr>THANK YOU</vt:lpstr>
      <vt:lpstr>Goal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Lara Fahey</dc:creator>
  <cp:lastModifiedBy>Annie Drinkard</cp:lastModifiedBy>
  <cp:revision>15</cp:revision>
  <dcterms:created xsi:type="dcterms:W3CDTF">2023-09-25T02:09:25Z</dcterms:created>
  <dcterms:modified xsi:type="dcterms:W3CDTF">2024-07-31T19:08:59Z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ies>
</file>