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6" r:id="rId5"/>
    <p:sldId id="376" r:id="rId6"/>
    <p:sldId id="421" r:id="rId7"/>
    <p:sldId id="420" r:id="rId8"/>
    <p:sldId id="258" r:id="rId9"/>
    <p:sldId id="265" r:id="rId10"/>
    <p:sldId id="259" r:id="rId11"/>
    <p:sldId id="260" r:id="rId12"/>
    <p:sldId id="266" r:id="rId13"/>
    <p:sldId id="415" r:id="rId14"/>
    <p:sldId id="416" r:id="rId15"/>
    <p:sldId id="417" r:id="rId16"/>
    <p:sldId id="267" r:id="rId17"/>
    <p:sldId id="268" r:id="rId18"/>
    <p:sldId id="269" r:id="rId19"/>
    <p:sldId id="378" r:id="rId20"/>
    <p:sldId id="411" r:id="rId21"/>
    <p:sldId id="418" r:id="rId22"/>
    <p:sldId id="379" r:id="rId23"/>
    <p:sldId id="385" r:id="rId24"/>
    <p:sldId id="419" r:id="rId25"/>
    <p:sldId id="264" r:id="rId26"/>
    <p:sldId id="261" r:id="rId27"/>
    <p:sldId id="263" r:id="rId28"/>
    <p:sldId id="262" r:id="rId2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Garvey" initials="AG" lastIdx="0" clrIdx="0">
    <p:extLst>
      <p:ext uri="{19B8F6BF-5375-455C-9EA6-DF929625EA0E}">
        <p15:presenceInfo xmlns:p15="http://schemas.microsoft.com/office/powerpoint/2012/main" userId="S-1-5-21-516039287-201417072-1845911597-9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772"/>
    <a:srgbClr val="992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8" autoAdjust="0"/>
    <p:restoredTop sz="90920" autoAdjust="0"/>
  </p:normalViewPr>
  <p:slideViewPr>
    <p:cSldViewPr>
      <p:cViewPr varScale="1">
        <p:scale>
          <a:sx n="58" d="100"/>
          <a:sy n="58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3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nan Meyers" userId="159bac77-168b-4277-addb-55d73c2c86aa" providerId="ADAL" clId="{9349934B-F9BA-456E-9931-5A0A8FCCA35C}"/>
    <pc:docChg chg="custSel modSld">
      <pc:chgData name="Brannan Meyers" userId="159bac77-168b-4277-addb-55d73c2c86aa" providerId="ADAL" clId="{9349934B-F9BA-456E-9931-5A0A8FCCA35C}" dt="2022-03-30T01:52:40.877" v="23" actId="6549"/>
      <pc:docMkLst>
        <pc:docMk/>
      </pc:docMkLst>
      <pc:sldChg chg="addSp delSp modSp mod">
        <pc:chgData name="Brannan Meyers" userId="159bac77-168b-4277-addb-55d73c2c86aa" providerId="ADAL" clId="{9349934B-F9BA-456E-9931-5A0A8FCCA35C}" dt="2022-03-30T01:50:53.367" v="1" actId="478"/>
        <pc:sldMkLst>
          <pc:docMk/>
          <pc:sldMk cId="1811559475" sldId="256"/>
        </pc:sldMkLst>
        <pc:spChg chg="del">
          <ac:chgData name="Brannan Meyers" userId="159bac77-168b-4277-addb-55d73c2c86aa" providerId="ADAL" clId="{9349934B-F9BA-456E-9931-5A0A8FCCA35C}" dt="2022-03-30T01:50:49.516" v="0" actId="478"/>
          <ac:spMkLst>
            <pc:docMk/>
            <pc:sldMk cId="1811559475" sldId="256"/>
            <ac:spMk id="3" creationId="{A91FEE09-20FE-4A61-8F66-402797EA220C}"/>
          </ac:spMkLst>
        </pc:spChg>
        <pc:spChg chg="add del mod">
          <ac:chgData name="Brannan Meyers" userId="159bac77-168b-4277-addb-55d73c2c86aa" providerId="ADAL" clId="{9349934B-F9BA-456E-9931-5A0A8FCCA35C}" dt="2022-03-30T01:50:53.367" v="1" actId="478"/>
          <ac:spMkLst>
            <pc:docMk/>
            <pc:sldMk cId="1811559475" sldId="256"/>
            <ac:spMk id="5" creationId="{DCE39A60-C193-4C11-A4B0-FB96D10FDB93}"/>
          </ac:spMkLst>
        </pc:spChg>
      </pc:sldChg>
      <pc:sldChg chg="modNotesTx">
        <pc:chgData name="Brannan Meyers" userId="159bac77-168b-4277-addb-55d73c2c86aa" providerId="ADAL" clId="{9349934B-F9BA-456E-9931-5A0A8FCCA35C}" dt="2022-03-30T01:51:15.726" v="3" actId="6549"/>
        <pc:sldMkLst>
          <pc:docMk/>
          <pc:sldMk cId="1899390309" sldId="259"/>
        </pc:sldMkLst>
      </pc:sldChg>
      <pc:sldChg chg="modNotesTx">
        <pc:chgData name="Brannan Meyers" userId="159bac77-168b-4277-addb-55d73c2c86aa" providerId="ADAL" clId="{9349934B-F9BA-456E-9931-5A0A8FCCA35C}" dt="2022-03-30T01:51:33.286" v="6"/>
        <pc:sldMkLst>
          <pc:docMk/>
          <pc:sldMk cId="4173984664" sldId="260"/>
        </pc:sldMkLst>
      </pc:sldChg>
      <pc:sldChg chg="modNotesTx">
        <pc:chgData name="Brannan Meyers" userId="159bac77-168b-4277-addb-55d73c2c86aa" providerId="ADAL" clId="{9349934B-F9BA-456E-9931-5A0A8FCCA35C}" dt="2022-03-30T01:51:24.426" v="5" actId="6549"/>
        <pc:sldMkLst>
          <pc:docMk/>
          <pc:sldMk cId="1808998233" sldId="266"/>
        </pc:sldMkLst>
      </pc:sldChg>
      <pc:sldChg chg="modNotesTx">
        <pc:chgData name="Brannan Meyers" userId="159bac77-168b-4277-addb-55d73c2c86aa" providerId="ADAL" clId="{9349934B-F9BA-456E-9931-5A0A8FCCA35C}" dt="2022-03-30T01:51:57.857" v="10" actId="6549"/>
        <pc:sldMkLst>
          <pc:docMk/>
          <pc:sldMk cId="1609560925" sldId="267"/>
        </pc:sldMkLst>
      </pc:sldChg>
      <pc:sldChg chg="modNotesTx">
        <pc:chgData name="Brannan Meyers" userId="159bac77-168b-4277-addb-55d73c2c86aa" providerId="ADAL" clId="{9349934B-F9BA-456E-9931-5A0A8FCCA35C}" dt="2022-03-30T01:52:01.412" v="11" actId="6549"/>
        <pc:sldMkLst>
          <pc:docMk/>
          <pc:sldMk cId="1195958263" sldId="268"/>
        </pc:sldMkLst>
      </pc:sldChg>
      <pc:sldChg chg="modNotesTx">
        <pc:chgData name="Brannan Meyers" userId="159bac77-168b-4277-addb-55d73c2c86aa" providerId="ADAL" clId="{9349934B-F9BA-456E-9931-5A0A8FCCA35C}" dt="2022-03-30T01:52:10.634" v="13"/>
        <pc:sldMkLst>
          <pc:docMk/>
          <pc:sldMk cId="883582617" sldId="269"/>
        </pc:sldMkLst>
      </pc:sldChg>
      <pc:sldChg chg="modNotesTx">
        <pc:chgData name="Brannan Meyers" userId="159bac77-168b-4277-addb-55d73c2c86aa" providerId="ADAL" clId="{9349934B-F9BA-456E-9931-5A0A8FCCA35C}" dt="2022-03-30T01:52:13.965" v="14" actId="6549"/>
        <pc:sldMkLst>
          <pc:docMk/>
          <pc:sldMk cId="1102109024" sldId="378"/>
        </pc:sldMkLst>
      </pc:sldChg>
      <pc:sldChg chg="modNotesTx">
        <pc:chgData name="Brannan Meyers" userId="159bac77-168b-4277-addb-55d73c2c86aa" providerId="ADAL" clId="{9349934B-F9BA-456E-9931-5A0A8FCCA35C}" dt="2022-03-30T01:52:31.033" v="21" actId="6549"/>
        <pc:sldMkLst>
          <pc:docMk/>
          <pc:sldMk cId="1080606971" sldId="379"/>
        </pc:sldMkLst>
      </pc:sldChg>
      <pc:sldChg chg="modNotesTx">
        <pc:chgData name="Brannan Meyers" userId="159bac77-168b-4277-addb-55d73c2c86aa" providerId="ADAL" clId="{9349934B-F9BA-456E-9931-5A0A8FCCA35C}" dt="2022-03-30T01:52:37.006" v="22" actId="6549"/>
        <pc:sldMkLst>
          <pc:docMk/>
          <pc:sldMk cId="3673827316" sldId="385"/>
        </pc:sldMkLst>
      </pc:sldChg>
      <pc:sldChg chg="modNotesTx">
        <pc:chgData name="Brannan Meyers" userId="159bac77-168b-4277-addb-55d73c2c86aa" providerId="ADAL" clId="{9349934B-F9BA-456E-9931-5A0A8FCCA35C}" dt="2022-03-30T01:51:45.130" v="7" actId="6549"/>
        <pc:sldMkLst>
          <pc:docMk/>
          <pc:sldMk cId="1000920372" sldId="415"/>
        </pc:sldMkLst>
      </pc:sldChg>
      <pc:sldChg chg="modNotesTx">
        <pc:chgData name="Brannan Meyers" userId="159bac77-168b-4277-addb-55d73c2c86aa" providerId="ADAL" clId="{9349934B-F9BA-456E-9931-5A0A8FCCA35C}" dt="2022-03-30T01:51:51.203" v="8" actId="6549"/>
        <pc:sldMkLst>
          <pc:docMk/>
          <pc:sldMk cId="1597131905" sldId="416"/>
        </pc:sldMkLst>
      </pc:sldChg>
      <pc:sldChg chg="modNotesTx">
        <pc:chgData name="Brannan Meyers" userId="159bac77-168b-4277-addb-55d73c2c86aa" providerId="ADAL" clId="{9349934B-F9BA-456E-9931-5A0A8FCCA35C}" dt="2022-03-30T01:51:54.849" v="9" actId="6549"/>
        <pc:sldMkLst>
          <pc:docMk/>
          <pc:sldMk cId="2359979296" sldId="417"/>
        </pc:sldMkLst>
      </pc:sldChg>
      <pc:sldChg chg="modNotesTx">
        <pc:chgData name="Brannan Meyers" userId="159bac77-168b-4277-addb-55d73c2c86aa" providerId="ADAL" clId="{9349934B-F9BA-456E-9931-5A0A8FCCA35C}" dt="2022-03-30T01:52:26.503" v="20" actId="5793"/>
        <pc:sldMkLst>
          <pc:docMk/>
          <pc:sldMk cId="2943209125" sldId="418"/>
        </pc:sldMkLst>
      </pc:sldChg>
      <pc:sldChg chg="modNotesTx">
        <pc:chgData name="Brannan Meyers" userId="159bac77-168b-4277-addb-55d73c2c86aa" providerId="ADAL" clId="{9349934B-F9BA-456E-9931-5A0A8FCCA35C}" dt="2022-03-30T01:52:40.877" v="23" actId="6549"/>
        <pc:sldMkLst>
          <pc:docMk/>
          <pc:sldMk cId="3735154934" sldId="419"/>
        </pc:sldMkLst>
      </pc:sldChg>
      <pc:sldChg chg="modNotesTx">
        <pc:chgData name="Brannan Meyers" userId="159bac77-168b-4277-addb-55d73c2c86aa" providerId="ADAL" clId="{9349934B-F9BA-456E-9931-5A0A8FCCA35C}" dt="2022-03-30T01:51:03.986" v="2" actId="6549"/>
        <pc:sldMkLst>
          <pc:docMk/>
          <pc:sldMk cId="2739891748" sldId="4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60E043-D30F-4DB1-8B09-57F7FF5D4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5E284-5716-4B53-AB71-DB8C1EC43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6A650-3E27-4D13-A1A6-984A802F0D7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A7D80-211F-4006-8442-FC52CE9197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F7A2E-38A9-42E2-8E29-4D49DBDF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0644E865-4DDB-47C3-AC4D-5BE99775275D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20E77304-F0AF-4D45-BBA4-480E7CA91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6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https://cec1785.wufoo.com/reports/volunteer-square/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5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0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,Sans-Serif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7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4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79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3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2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6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9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https://exceptionalchildren.org/engage/resources/units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745-2268-4784-9822-C59BC27BF2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2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6377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324599" y="236538"/>
            <a:ext cx="162819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E288E9-ECF0-40D9-9468-6D153CFCF7CF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581400" y="6248206"/>
            <a:ext cx="25908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184-9221-423D-9022-C8C979EA7164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F6ED25-2F79-4FFC-8464-B7926D0A876F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9920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D079-A436-4AEF-B65B-12CB80CBBEA5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8700-FFA9-405C-97BB-57A5EBD8523B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2954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3D2BA8-13A5-48E5-8038-36AFEA0D201C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DEF740-54AE-4B59-90C0-020F4D6ABB4F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9201C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06377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ABD7-9B5A-4EA8-8356-B495B69F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AFA0E-77C2-400D-A44E-97BBDB9B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5334-B255-4C47-ABD0-4DDE11A6CA9E}" type="datetime1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16713-F41E-4BB6-BF8B-44F52054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DE170-804B-4936-A9D3-B1EE85C0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A715-FA33-4D18-AFE8-16A191531A2A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F8F3-C127-4EB2-81AD-A9D613AD1B1B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248206"/>
            <a:ext cx="183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AEFB-01A6-4EC0-9211-CE810C433702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063772">
                  <a:alpha val="27000"/>
                </a:srgbClr>
              </a:gs>
              <a:gs pos="90000">
                <a:srgbClr val="FFFFFF">
                  <a:alpha val="0"/>
                </a:srgbClr>
              </a:gs>
            </a:gsLst>
            <a:lin ang="576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06377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85334-B255-4C47-ABD0-4DDE11A6CA9E}" type="datetime1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0" y="6248206"/>
            <a:ext cx="2373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ly.com/ceczoommeeting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alendly.com/ceczoomwebinar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meyers@exceptionalchildren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mailto:luannpurcell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meyers@exceptionalchildren.or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uannpurcell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78C7-195B-40D1-A04D-9FCC6B042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286000"/>
            <a:ext cx="6477000" cy="1828800"/>
          </a:xfrm>
        </p:spPr>
        <p:txBody>
          <a:bodyPr/>
          <a:lstStyle/>
          <a:p>
            <a:r>
              <a:rPr lang="en-US" dirty="0"/>
              <a:t>Quarterly Regional Support Townhall </a:t>
            </a:r>
          </a:p>
        </p:txBody>
      </p:sp>
    </p:spTree>
    <p:extLst>
      <p:ext uri="{BB962C8B-B14F-4D97-AF65-F5344CB8AC3E}">
        <p14:creationId xmlns:p14="http://schemas.microsoft.com/office/powerpoint/2010/main" val="181155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A2B7-5FCF-4582-9D39-DF61CD0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5819"/>
            <a:ext cx="8153400" cy="990600"/>
          </a:xfrm>
        </p:spPr>
        <p:txBody>
          <a:bodyPr/>
          <a:lstStyle/>
          <a:p>
            <a:r>
              <a:rPr lang="en-US"/>
              <a:t>Onboarding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72364-F148-4768-AFAF-ADD5CF41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16738-628A-4FB1-AE1A-FC3D63F3B3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3440096"/>
            <a:ext cx="3505200" cy="598504"/>
          </a:xfrm>
        </p:spPr>
        <p:txBody>
          <a:bodyPr>
            <a:normAutofit fontScale="92500"/>
          </a:bodyPr>
          <a:lstStyle/>
          <a:p>
            <a:r>
              <a:rPr lang="en-US" sz="2400" b="1"/>
              <a:t>First Impressions Matter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C133F-422C-432C-BC5E-53050E3A0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" y="54844"/>
            <a:ext cx="866775" cy="1171575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E01928-0D34-4944-BF90-16B59117A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6" y="1611057"/>
            <a:ext cx="4219752" cy="48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A2B7-5FCF-4582-9D39-DF61CD0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1622"/>
            <a:ext cx="8153400" cy="990600"/>
          </a:xfrm>
        </p:spPr>
        <p:txBody>
          <a:bodyPr/>
          <a:lstStyle/>
          <a:p>
            <a:r>
              <a:rPr lang="en-US"/>
              <a:t>Onboarding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72364-F148-4768-AFAF-ADD5CF41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BC304-144E-4FDA-9DEC-A027F1DA20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62501"/>
            <a:ext cx="8613648" cy="4533499"/>
          </a:xfrm>
        </p:spPr>
        <p:txBody>
          <a:bodyPr>
            <a:normAutofit/>
          </a:bodyPr>
          <a:lstStyle/>
          <a:p>
            <a:r>
              <a:rPr lang="en-US" sz="2400" dirty="0"/>
              <a:t>Create a “welcome” email series that explains your association and its benefits.</a:t>
            </a:r>
          </a:p>
          <a:p>
            <a:pPr lvl="1"/>
            <a:r>
              <a:rPr lang="en-US" sz="2000" dirty="0"/>
              <a:t>Instead of including every possible bit of information in your new member welcome email, create multiple emails your new members will incrementally receive after they sign up. </a:t>
            </a:r>
          </a:p>
          <a:p>
            <a:r>
              <a:rPr lang="en-US" sz="2400" dirty="0"/>
              <a:t>These emails can include:</a:t>
            </a:r>
          </a:p>
          <a:p>
            <a:pPr lvl="1"/>
            <a:r>
              <a:rPr lang="en-US" sz="2400" dirty="0"/>
              <a:t>Information about your Unit</a:t>
            </a:r>
          </a:p>
          <a:p>
            <a:pPr lvl="1"/>
            <a:r>
              <a:rPr lang="en-US" sz="2400" dirty="0"/>
              <a:t>Explanation of Benefits</a:t>
            </a:r>
          </a:p>
          <a:p>
            <a:pPr lvl="1"/>
            <a:r>
              <a:rPr lang="en-US" sz="2400" dirty="0"/>
              <a:t>Helpful tips or recent Blogs</a:t>
            </a:r>
          </a:p>
          <a:p>
            <a:pPr lvl="1"/>
            <a:r>
              <a:rPr lang="en-US" sz="2400" dirty="0"/>
              <a:t>Anything that adds value for your new members</a:t>
            </a:r>
            <a:endParaRPr lang="en-US" sz="2100" dirty="0"/>
          </a:p>
          <a:p>
            <a:r>
              <a:rPr lang="en-US" sz="2400" dirty="0"/>
              <a:t>Send them to a member center on your website</a:t>
            </a:r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2CA5E-E17E-4036-A022-9C4C127F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" y="54844"/>
            <a:ext cx="8667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3043-2CFC-4508-B8BC-34426B7B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16698"/>
            <a:ext cx="8153400" cy="990600"/>
          </a:xfrm>
        </p:spPr>
        <p:txBody>
          <a:bodyPr/>
          <a:lstStyle/>
          <a:p>
            <a:r>
              <a:rPr lang="en-US" dirty="0"/>
              <a:t>How Do New Members Find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93FD-28CF-4AA4-9318-FCBA7D07D6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90600" y="2723957"/>
            <a:ext cx="6934200" cy="3134833"/>
          </a:xfrm>
        </p:spPr>
        <p:txBody>
          <a:bodyPr/>
          <a:lstStyle/>
          <a:p>
            <a:r>
              <a:rPr lang="en-US" sz="3200" dirty="0"/>
              <a:t>Rely on your brand or your brand ambassadors (members)</a:t>
            </a:r>
          </a:p>
          <a:p>
            <a:r>
              <a:rPr lang="en-US" sz="3200" dirty="0"/>
              <a:t>If you have a strong brand or brand ambassadors, people get referred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31EA9-CB1C-4122-9397-EF11DD5CA9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A0F-D4A0-42A5-ABF8-F36EC75F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22017-0580-4663-9EEA-A0AF54561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2226469"/>
            <a:ext cx="3814958" cy="1202531"/>
          </a:xfrm>
        </p:spPr>
        <p:txBody>
          <a:bodyPr>
            <a:normAutofit/>
          </a:bodyPr>
          <a:lstStyle/>
          <a:p>
            <a:r>
              <a:rPr lang="en-US" dirty="0"/>
              <a:t>How are you getting new members?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46E032C-3A4B-4A76-8291-097E86C66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52006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6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A0F-D4A0-42A5-ABF8-F36EC75F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E6321D-032D-4048-90AC-5AB3CA9921E1}"/>
              </a:ext>
            </a:extLst>
          </p:cNvPr>
          <p:cNvGraphicFramePr>
            <a:graphicFrameLocks noGrp="1"/>
          </p:cNvGraphicFramePr>
          <p:nvPr/>
        </p:nvGraphicFramePr>
        <p:xfrm>
          <a:off x="704589" y="1993987"/>
          <a:ext cx="6937183" cy="3317608"/>
        </p:xfrm>
        <a:graphic>
          <a:graphicData uri="http://schemas.openxmlformats.org/drawingml/2006/table">
            <a:tbl>
              <a:tblPr/>
              <a:tblGrid>
                <a:gridCol w="6937183">
                  <a:extLst>
                    <a:ext uri="{9D8B030D-6E8A-4147-A177-3AD203B41FA5}">
                      <a16:colId xmlns:a16="http://schemas.microsoft.com/office/drawing/2014/main" val="333552535"/>
                    </a:ext>
                  </a:extLst>
                </a:gridCol>
              </a:tblGrid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President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96811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President Elect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491933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Past President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546437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Treasurer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60467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Secretary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344244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Membership Chair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671388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Web Chair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16253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Communications Chair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846730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Professional Development Chair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670613"/>
                  </a:ext>
                </a:extLst>
              </a:tr>
              <a:tr h="255188">
                <a:tc>
                  <a:txBody>
                    <a:bodyPr/>
                    <a:lstStyle/>
                    <a:p>
                      <a:r>
                        <a:rPr lang="en-US" sz="1400" dirty="0"/>
                        <a:t>Student Chair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680793"/>
                  </a:ext>
                </a:extLst>
              </a:tr>
              <a:tr h="666668">
                <a:tc>
                  <a:txBody>
                    <a:bodyPr/>
                    <a:lstStyle/>
                    <a:p>
                      <a:r>
                        <a:rPr lang="en-US" sz="1400" dirty="0"/>
                        <a:t>Representative Assembly ( RA)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Children and Youth Action Network Representative ( CAN )</a:t>
                      </a:r>
                    </a:p>
                    <a:p>
                      <a:endParaRPr lang="en-US" sz="1400" dirty="0"/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381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95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A0F-D4A0-42A5-ABF8-F36EC75F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Volunteer Square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C9E244E-3FCC-4398-8789-944A5176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8394EC-998F-4A75-A298-338FFE107B74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B3318-E973-40F9-8EF5-0782ABB3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752600"/>
            <a:ext cx="5565648" cy="247671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F6E2C-937F-4DB7-8EC4-1B4B6AB7FBC4}"/>
              </a:ext>
            </a:extLst>
          </p:cNvPr>
          <p:cNvSpPr txBox="1"/>
          <p:nvPr/>
        </p:nvSpPr>
        <p:spPr>
          <a:xfrm>
            <a:off x="3810000" y="5334000"/>
            <a:ext cx="4956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PLEASE NOTE: You can post the link to Volunteer Square everywhere, but the list of those who have signed up is confidential to division and unit leaders only.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41513-BAED-4375-BD09-B85B887EA428}"/>
              </a:ext>
            </a:extLst>
          </p:cNvPr>
          <p:cNvSpPr txBox="1"/>
          <p:nvPr/>
        </p:nvSpPr>
        <p:spPr>
          <a:xfrm>
            <a:off x="3416808" y="4774356"/>
            <a:ext cx="5349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https://cec1785.wufoo.com/reports/volunteer-square/</a:t>
            </a:r>
          </a:p>
        </p:txBody>
      </p:sp>
    </p:spTree>
    <p:extLst>
      <p:ext uri="{BB962C8B-B14F-4D97-AF65-F5344CB8AC3E}">
        <p14:creationId xmlns:p14="http://schemas.microsoft.com/office/powerpoint/2010/main" val="88358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A0F-D4A0-42A5-ABF8-F36EC75F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vert="horz" anchor="ctr">
            <a:normAutofit/>
          </a:bodyPr>
          <a:lstStyle/>
          <a:p>
            <a:r>
              <a:rPr kumimoji="0" lang="en-US" kern="1200">
                <a:latin typeface="+mj-lt"/>
                <a:ea typeface="+mj-ea"/>
                <a:cs typeface="+mj-cs"/>
              </a:rPr>
              <a:t>Communications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50EF1C-5DED-4AE2-A049-F25F1C1CD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4787"/>
            <a:ext cx="3886200" cy="270155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B8E027-C933-4280-8B0E-48A0922513D1}"/>
              </a:ext>
            </a:extLst>
          </p:cNvPr>
          <p:cNvSpPr txBox="1"/>
          <p:nvPr/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900"/>
              <a:t>How often are you communicating with your members? </a:t>
            </a:r>
          </a:p>
          <a:p>
            <a:pPr>
              <a:spcAft>
                <a:spcPts val="600"/>
              </a:spcAft>
            </a:pPr>
            <a:endParaRPr lang="en-US" sz="2900"/>
          </a:p>
          <a:p>
            <a:pPr>
              <a:spcAft>
                <a:spcPts val="600"/>
              </a:spcAft>
            </a:pPr>
            <a:r>
              <a:rPr lang="en-US" sz="2900"/>
              <a:t>What ways are you communicating with your members?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DB2300-0831-489F-9BA8-C18FD9431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8394EC-998F-4A75-A298-338FFE107B74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0210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1AEA-CA46-45D4-BED6-76860BDA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Communications Best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3C0B9-CC29-4689-A837-C86AC800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78C7F-ED99-461A-BB1D-3DAD487E0C6F}"/>
              </a:ext>
            </a:extLst>
          </p:cNvPr>
          <p:cNvSpPr txBox="1"/>
          <p:nvPr/>
        </p:nvSpPr>
        <p:spPr>
          <a:xfrm>
            <a:off x="608881" y="2481532"/>
            <a:ext cx="38826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Send just one welcome email​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Leave your website unattended for more than thirty (30) days​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Over and/or under communicate with your members​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Leave your membership roster unattended for more than thirty (30) 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6B4E1-F539-4D79-A673-49A3493043FF}"/>
              </a:ext>
            </a:extLst>
          </p:cNvPr>
          <p:cNvSpPr txBox="1"/>
          <p:nvPr/>
        </p:nvSpPr>
        <p:spPr>
          <a:xfrm>
            <a:off x="4801913" y="2519538"/>
            <a:ext cx="3886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Have an onboarding campaign​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Use common language from CEC HQ’s website​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Communicate with your members on a regular basis (weekly/monthly) with new topics and resources​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Have a communications calendar​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Refer back to CEC HQ’s website when possible​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6474E02-3206-49C1-A41E-F75377BA1836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99201C"/>
          </a:solidFill>
        </p:spPr>
        <p:txBody>
          <a:bodyPr lIns="91440" tIns="45720" rIns="91440" bIns="45720"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</a:rPr>
              <a:t>Instead of this...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9553627-E0ED-4546-9A69-A5CD77898F0D}"/>
              </a:ext>
            </a:extLst>
          </p:cNvPr>
          <p:cNvSpPr txBox="1">
            <a:spLocks/>
          </p:cNvSpPr>
          <p:nvPr/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rgbClr val="053772"/>
          </a:solidFill>
        </p:spPr>
        <p:txBody>
          <a:bodyPr lIns="91440" tIns="45720" rIns="91440" bIns="45720"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</a:rPr>
              <a:t>Do this!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9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E3B4-D142-4EE3-BDA0-BA0768F4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How To Repackage CEC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5685C-313A-4E58-A3E5-39046F5B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3CECB-8969-4D19-BC95-3EAF8A3EF58B}"/>
              </a:ext>
            </a:extLst>
          </p:cNvPr>
          <p:cNvSpPr txBox="1"/>
          <p:nvPr/>
        </p:nvSpPr>
        <p:spPr>
          <a:xfrm>
            <a:off x="608881" y="1777041"/>
            <a:ext cx="827848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Two-way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Are you communicating well with your members?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Do they communicate back with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Use CEC's benefits as </a:t>
            </a:r>
            <a:r>
              <a:rPr lang="en-US" u="sng" dirty="0">
                <a:cs typeface="Arial"/>
              </a:rPr>
              <a:t>your</a:t>
            </a:r>
            <a:r>
              <a:rPr lang="en-US" dirty="0">
                <a:cs typeface="Arial"/>
              </a:rPr>
              <a:t> benefits when pitching to potential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Use CEC's resources and guides as a 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Email campaigns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Social media campaigns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Social Media Toolkit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Use the CEC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USE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Article especially pertinent to your unit</a:t>
            </a:r>
          </a:p>
          <a:p>
            <a:pPr lvl="1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20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C2B6-F537-44CE-8073-BBAA505F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Your Website Up To Date?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5E4DB-5D1E-48EE-A39D-1012A3B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5BCEA-3CE8-4DD8-913D-340173FF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588" y="2133600"/>
            <a:ext cx="6021042" cy="237305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8687D0D-57EE-4510-9336-506B4B120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752600"/>
            <a:ext cx="14573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180E081-A6AA-4EE4-9BAB-77E8A48834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2514600" cy="3352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EAAF2-FC14-4D2A-B0B9-5AED373C8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3780F2-A4C7-4C35-A6DB-E3978A457C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5800" y="1676400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Brannan Meyers, Component Services Director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7CC2A-72D3-489F-9098-A59A35A06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6800" y="1676400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Luann Purcell, Unit Resource Advisor</a:t>
            </a:r>
          </a:p>
        </p:txBody>
      </p:sp>
      <p:pic>
        <p:nvPicPr>
          <p:cNvPr id="15" name="Content Placeholder 1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C0E5B87-18DC-4943-BE8A-B1591BF9678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438400"/>
            <a:ext cx="2387600" cy="35814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02750A-63B0-44C5-958D-0DEDDF404DB4}"/>
              </a:ext>
            </a:extLst>
          </p:cNvPr>
          <p:cNvSpPr txBox="1"/>
          <p:nvPr/>
        </p:nvSpPr>
        <p:spPr>
          <a:xfrm>
            <a:off x="533400" y="30480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63772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77933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C2B6-F537-44CE-8073-BBAA505F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Impressions Matter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5E4DB-5D1E-48EE-A39D-1012A3B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1D7DC-CD87-4B34-961E-9E66DD82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67000"/>
            <a:ext cx="5738798" cy="2850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72EC43-6F9D-4B07-B9E7-68B3EA2F4BC2}"/>
              </a:ext>
            </a:extLst>
          </p:cNvPr>
          <p:cNvSpPr txBox="1"/>
          <p:nvPr/>
        </p:nvSpPr>
        <p:spPr>
          <a:xfrm>
            <a:off x="1943100" y="1828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Strategies: Make Sure You Have what Your Potential Members are Looking For </a:t>
            </a:r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C4CA019E-5209-4F40-93DA-8DC89B6D3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45" y="1777672"/>
            <a:ext cx="1515510" cy="1641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ECBBE-8F94-4B20-8D1D-6714DE36C422}"/>
              </a:ext>
            </a:extLst>
          </p:cNvPr>
          <p:cNvSpPr txBox="1"/>
          <p:nvPr/>
        </p:nvSpPr>
        <p:spPr>
          <a:xfrm>
            <a:off x="429029" y="3124200"/>
            <a:ext cx="1323571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TARGET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C3840-C5BC-4FDD-B2C3-4AB7F8FD08E1}"/>
              </a:ext>
            </a:extLst>
          </p:cNvPr>
          <p:cNvSpPr txBox="1"/>
          <p:nvPr/>
        </p:nvSpPr>
        <p:spPr>
          <a:xfrm>
            <a:off x="429028" y="4212269"/>
            <a:ext cx="1323571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53005-496E-49E9-B8A1-23E68667E666}"/>
              </a:ext>
            </a:extLst>
          </p:cNvPr>
          <p:cNvSpPr txBox="1"/>
          <p:nvPr/>
        </p:nvSpPr>
        <p:spPr>
          <a:xfrm>
            <a:off x="429027" y="5029200"/>
            <a:ext cx="1323571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CTA</a:t>
            </a:r>
          </a:p>
        </p:txBody>
      </p:sp>
    </p:spTree>
    <p:extLst>
      <p:ext uri="{BB962C8B-B14F-4D97-AF65-F5344CB8AC3E}">
        <p14:creationId xmlns:p14="http://schemas.microsoft.com/office/powerpoint/2010/main" val="36738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8234-0BBC-074C-A02A-BCCBA39E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Tools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0BB3-DBD3-4543-A56D-A334C0175F5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73128" y="4411693"/>
            <a:ext cx="3886200" cy="1690778"/>
          </a:xfrm>
        </p:spPr>
        <p:txBody>
          <a:bodyPr vert="horz" lIns="91440" tIns="45720" rIns="91440" bIns="45720" anchor="t">
            <a:normAutofit/>
          </a:bodyPr>
          <a:lstStyle/>
          <a:p>
            <a:pPr fontAlgn="base"/>
            <a:r>
              <a:rPr lang="en-US" sz="1800" b="1"/>
              <a:t>Later</a:t>
            </a:r>
            <a:r>
              <a:rPr lang="en-US" sz="1800"/>
              <a:t> (free and paid plans)  </a:t>
            </a:r>
          </a:p>
          <a:p>
            <a:pPr fontAlgn="base"/>
            <a:r>
              <a:rPr lang="en-US" sz="1800" b="1"/>
              <a:t>Hootsuite</a:t>
            </a:r>
            <a:r>
              <a:rPr lang="en-US" sz="1800"/>
              <a:t> (free and paid plans)  </a:t>
            </a:r>
          </a:p>
          <a:p>
            <a:pPr fontAlgn="base"/>
            <a:r>
              <a:rPr lang="en-US" sz="1800" b="1"/>
              <a:t>Buffer</a:t>
            </a:r>
            <a:r>
              <a:rPr lang="en-US" sz="1800"/>
              <a:t> (paid plans only) </a:t>
            </a:r>
          </a:p>
          <a:p>
            <a:pPr fontAlgn="base"/>
            <a:r>
              <a:rPr lang="en-US" sz="1800" b="1" err="1"/>
              <a:t>Tweetdeck</a:t>
            </a:r>
            <a:r>
              <a:rPr lang="en-US" sz="1800"/>
              <a:t> (free)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4FC13-8541-C44B-9F0A-4E63D0928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3128" y="2352137"/>
            <a:ext cx="3886200" cy="1690778"/>
          </a:xfrm>
        </p:spPr>
        <p:txBody>
          <a:bodyPr vert="horz" lIns="91440" tIns="45720" rIns="91440" bIns="45720" anchor="t">
            <a:normAutofit/>
          </a:bodyPr>
          <a:lstStyle/>
          <a:p>
            <a:pPr fontAlgn="base"/>
            <a:r>
              <a:rPr lang="en-US" sz="1800" b="1" err="1"/>
              <a:t>Moosend</a:t>
            </a:r>
            <a:r>
              <a:rPr lang="en-US" sz="1800"/>
              <a:t> (free and paid plans)  </a:t>
            </a:r>
          </a:p>
          <a:p>
            <a:pPr fontAlgn="base"/>
            <a:r>
              <a:rPr lang="en-US" sz="1800" b="1"/>
              <a:t>Mailchimp</a:t>
            </a:r>
            <a:r>
              <a:rPr lang="en-US" sz="1800"/>
              <a:t> (free and paid plans) </a:t>
            </a:r>
          </a:p>
          <a:p>
            <a:pPr fontAlgn="base"/>
            <a:r>
              <a:rPr lang="en-US" sz="1800" b="1"/>
              <a:t>Constant</a:t>
            </a:r>
            <a:r>
              <a:rPr lang="en-US" sz="1800"/>
              <a:t> </a:t>
            </a:r>
            <a:r>
              <a:rPr lang="en-US" sz="1800" b="1"/>
              <a:t>Contact</a:t>
            </a:r>
            <a:r>
              <a:rPr lang="en-US" sz="1800"/>
              <a:t> (paid plans only) </a:t>
            </a:r>
          </a:p>
          <a:p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5399F-D2DB-F34A-AAE5-93194EDF7E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 anchorCtr="0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39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4B9FC9-B2D2-4D48-A413-9A603F9ED1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973128" y="3725893"/>
            <a:ext cx="3886200" cy="640080"/>
          </a:xfrm>
        </p:spPr>
        <p:txBody>
          <a:bodyPr/>
          <a:lstStyle/>
          <a:p>
            <a:r>
              <a:rPr lang="en-US"/>
              <a:t>Social Media Schedulers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640263-6EF8-3940-8E3A-CF8ECED7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3128" y="1666337"/>
            <a:ext cx="3886200" cy="640080"/>
          </a:xfrm>
        </p:spPr>
        <p:txBody>
          <a:bodyPr/>
          <a:lstStyle/>
          <a:p>
            <a:r>
              <a:rPr lang="en-US"/>
              <a:t>Email Systems &amp; Tools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C470BC2-B478-4C2B-AA4F-DF28ECF0B21A}"/>
              </a:ext>
            </a:extLst>
          </p:cNvPr>
          <p:cNvSpPr txBox="1">
            <a:spLocks/>
          </p:cNvSpPr>
          <p:nvPr/>
        </p:nvSpPr>
        <p:spPr>
          <a:xfrm>
            <a:off x="529839" y="1664758"/>
            <a:ext cx="3886200" cy="640080"/>
          </a:xfrm>
          <a:prstGeom prst="rect">
            <a:avLst/>
          </a:prstGeom>
          <a:solidFill>
            <a:srgbClr val="06377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Meetings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693EB0-5448-44F7-9F37-FD7E2E78017E}"/>
              </a:ext>
            </a:extLst>
          </p:cNvPr>
          <p:cNvSpPr txBox="1">
            <a:spLocks/>
          </p:cNvSpPr>
          <p:nvPr/>
        </p:nvSpPr>
        <p:spPr>
          <a:xfrm>
            <a:off x="529839" y="2480848"/>
            <a:ext cx="4063868" cy="169077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b="1" dirty="0"/>
              <a:t>Zoom  </a:t>
            </a:r>
          </a:p>
          <a:p>
            <a:pPr lvl="1"/>
            <a:r>
              <a:rPr lang="en-US" sz="1600" dirty="0">
                <a:ea typeface="+mn-lt"/>
                <a:cs typeface="+mn-lt"/>
                <a:hlinkClick r:id="rId3"/>
              </a:rPr>
              <a:t>www.calendly.com/ceczoommeetings</a:t>
            </a:r>
            <a:endParaRPr lang="en-US" sz="1600" b="1" dirty="0">
              <a:ea typeface="+mn-lt"/>
              <a:cs typeface="+mn-lt"/>
            </a:endParaRPr>
          </a:p>
          <a:p>
            <a:pPr lvl="1"/>
            <a:r>
              <a:rPr lang="en-US" sz="1600" dirty="0">
                <a:ea typeface="+mn-lt"/>
                <a:cs typeface="+mn-lt"/>
                <a:hlinkClick r:id="rId4"/>
              </a:rPr>
              <a:t>www.calendly.com/ceczoomwebinars</a:t>
            </a:r>
            <a:endParaRPr lang="en-US" sz="1600" dirty="0">
              <a:ea typeface="+mn-lt"/>
              <a:cs typeface="+mn-lt"/>
            </a:endParaRPr>
          </a:p>
          <a:p>
            <a:pPr marL="0" indent="0" fontAlgn="base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515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BB29-F6BB-405D-B7C2-60A0765E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8C6D-A8BA-4544-A13E-F0DA63BF3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300" y="2811780"/>
            <a:ext cx="5867400" cy="1600200"/>
          </a:xfrm>
        </p:spPr>
        <p:txBody>
          <a:bodyPr/>
          <a:lstStyle/>
          <a:p>
            <a:r>
              <a:rPr lang="en-US" dirty="0"/>
              <a:t>Leadership Institute July 8-10, Alexandria VA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0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9B7B-8712-44DD-95E9-62E7E0A0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6F171-86C5-4604-A89D-1CDABEA4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6403848" cy="3581400"/>
          </a:xfrm>
        </p:spPr>
        <p:txBody>
          <a:bodyPr/>
          <a:lstStyle/>
          <a:p>
            <a:r>
              <a:rPr lang="en-US" dirty="0"/>
              <a:t>Any questions?</a:t>
            </a:r>
          </a:p>
          <a:p>
            <a:r>
              <a:rPr lang="en-US" dirty="0"/>
              <a:t>Any suggestions?</a:t>
            </a:r>
          </a:p>
        </p:txBody>
      </p:sp>
    </p:spTree>
    <p:extLst>
      <p:ext uri="{BB962C8B-B14F-4D97-AF65-F5344CB8AC3E}">
        <p14:creationId xmlns:p14="http://schemas.microsoft.com/office/powerpoint/2010/main" val="262453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D8CD-802F-46CD-BF94-9B8BE15A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35D0-7019-4B60-994F-B43BCD332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54355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Next Quarter we will focus more on Membership, we will delve deeper into what we discussed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Your homework :</a:t>
            </a:r>
          </a:p>
          <a:p>
            <a:pPr marL="0" indent="0">
              <a:buNone/>
            </a:pPr>
            <a:r>
              <a:rPr lang="en-US" dirty="0"/>
              <a:t>Bring back your membership chair/ someone who is willing to be your units membership chair to next town hall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4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CB7D-5215-47D6-9227-7883DC6E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29B3-D82C-41D5-BB8E-4C50BF703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41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Thanks for all you do for CEC, Students, Staff, Family!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We are here to help</a:t>
            </a:r>
          </a:p>
          <a:p>
            <a:pPr marL="0" indent="0">
              <a:buNone/>
            </a:pPr>
            <a:r>
              <a:rPr lang="en-US" sz="2400" dirty="0"/>
              <a:t>Brannan </a:t>
            </a:r>
            <a:r>
              <a:rPr lang="en-US" sz="2400" dirty="0">
                <a:hlinkClick r:id="rId3"/>
              </a:rPr>
              <a:t>bmeyers@exceptionalchildren.org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Luann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0" i="0" u="none" strike="noStrike" dirty="0">
                <a:effectLst/>
                <a:hlinkClick r:id="rId4"/>
              </a:rPr>
              <a:t>luannpurcell@gmail.com</a:t>
            </a:r>
            <a:endParaRPr lang="en-US" sz="2400" b="0" i="0" u="none" strike="noStrike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7AB2B-ACA2-49E4-AE93-BFFAFB392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798" y="3498533"/>
            <a:ext cx="1703837" cy="1700212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0CF4889-0477-4BC0-AAA9-F407E37E7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30" y="1685925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7A78D-5D76-4F6F-9D19-EF0C3747020A}"/>
              </a:ext>
            </a:extLst>
          </p:cNvPr>
          <p:cNvSpPr txBox="1"/>
          <p:nvPr/>
        </p:nvSpPr>
        <p:spPr>
          <a:xfrm>
            <a:off x="5562030" y="5562600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https://bit.ly/3Jh1MXB</a:t>
            </a:r>
          </a:p>
        </p:txBody>
      </p:sp>
    </p:spTree>
    <p:extLst>
      <p:ext uri="{BB962C8B-B14F-4D97-AF65-F5344CB8AC3E}">
        <p14:creationId xmlns:p14="http://schemas.microsoft.com/office/powerpoint/2010/main" val="345427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EAAF2-FC14-4D2A-B0B9-5AED373C8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7CC2A-72D3-489F-9098-A59A35A06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6000" y="1828800"/>
            <a:ext cx="3886200" cy="64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Danielle Wieczorek</a:t>
            </a:r>
          </a:p>
          <a:p>
            <a:pPr algn="ctr"/>
            <a:r>
              <a:rPr lang="en-US" dirty="0"/>
              <a:t>CEC Component Services Manager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2750A-63B0-44C5-958D-0DEDDF404DB4}"/>
              </a:ext>
            </a:extLst>
          </p:cNvPr>
          <p:cNvSpPr txBox="1"/>
          <p:nvPr/>
        </p:nvSpPr>
        <p:spPr>
          <a:xfrm>
            <a:off x="533400" y="30480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63772"/>
                </a:solidFill>
              </a:rPr>
              <a:t>Welcome</a:t>
            </a:r>
          </a:p>
        </p:txBody>
      </p:sp>
      <p:pic>
        <p:nvPicPr>
          <p:cNvPr id="6" name="Content Placeholder 5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CA299675-03CC-41DF-A2FB-263D397998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74504"/>
            <a:ext cx="2682472" cy="268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ED0E70-F7A6-40FE-8E97-3A796BFB5260}"/>
              </a:ext>
            </a:extLst>
          </p:cNvPr>
          <p:cNvSpPr txBox="1"/>
          <p:nvPr/>
        </p:nvSpPr>
        <p:spPr>
          <a:xfrm>
            <a:off x="2286000" y="5562600"/>
            <a:ext cx="36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dwieczorek@exceptionalchildren.org</a:t>
            </a:r>
          </a:p>
        </p:txBody>
      </p:sp>
    </p:spTree>
    <p:extLst>
      <p:ext uri="{BB962C8B-B14F-4D97-AF65-F5344CB8AC3E}">
        <p14:creationId xmlns:p14="http://schemas.microsoft.com/office/powerpoint/2010/main" val="27398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EAAF2-FC14-4D2A-B0B9-5AED373C8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7CC2A-72D3-489F-9098-A59A35A06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6000" y="1600200"/>
            <a:ext cx="3886200" cy="640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b="1" i="0" dirty="0">
                <a:solidFill>
                  <a:schemeClr val="bg1"/>
                </a:solidFill>
                <a:effectLst/>
                <a:latin typeface="Avenir-Book"/>
              </a:rPr>
              <a:t>Danielle M. Kovach, Ed.D</a:t>
            </a:r>
            <a:r>
              <a:rPr lang="de-DE" b="1" i="0" dirty="0">
                <a:solidFill>
                  <a:srgbClr val="363636"/>
                </a:solidFill>
                <a:effectLst/>
                <a:latin typeface="Avenir-Book"/>
              </a:rPr>
              <a:t>.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CEC President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2750A-63B0-44C5-958D-0DEDDF404DB4}"/>
              </a:ext>
            </a:extLst>
          </p:cNvPr>
          <p:cNvSpPr txBox="1"/>
          <p:nvPr/>
        </p:nvSpPr>
        <p:spPr>
          <a:xfrm>
            <a:off x="533400" y="30480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63772"/>
                </a:solidFill>
              </a:rPr>
              <a:t>Welcome</a:t>
            </a:r>
          </a:p>
        </p:txBody>
      </p:sp>
      <p:pic>
        <p:nvPicPr>
          <p:cNvPr id="8" name="Content Placeholder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F41865E-AF24-4BBF-8B8D-7F25596B16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8400"/>
            <a:ext cx="2865120" cy="3581400"/>
          </a:xfrm>
        </p:spPr>
      </p:pic>
    </p:spTree>
    <p:extLst>
      <p:ext uri="{BB962C8B-B14F-4D97-AF65-F5344CB8AC3E}">
        <p14:creationId xmlns:p14="http://schemas.microsoft.com/office/powerpoint/2010/main" val="52390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D2C9-7748-4721-B8F7-CCB4D89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1271"/>
            <a:ext cx="7735605" cy="937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 Please enter the information below in the chat box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3D80B-4675-452B-AD53-E689716C1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2837113"/>
            <a:ext cx="3886200" cy="3263504"/>
          </a:xfrm>
        </p:spPr>
        <p:txBody>
          <a:bodyPr/>
          <a:lstStyle/>
          <a:p>
            <a:r>
              <a:rPr lang="en-US" dirty="0"/>
              <a:t>Unit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Office with Unit</a:t>
            </a:r>
          </a:p>
          <a:p>
            <a:r>
              <a:rPr lang="en-US" dirty="0"/>
              <a:t>How long have you been in leadership with this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19015-51B4-4884-9133-0462FB1214AA}"/>
              </a:ext>
            </a:extLst>
          </p:cNvPr>
          <p:cNvSpPr txBox="1"/>
          <p:nvPr/>
        </p:nvSpPr>
        <p:spPr>
          <a:xfrm>
            <a:off x="533400" y="30480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63772"/>
                </a:solidFill>
              </a:rPr>
              <a:t>Who is here?</a:t>
            </a:r>
          </a:p>
        </p:txBody>
      </p:sp>
    </p:spTree>
    <p:extLst>
      <p:ext uri="{BB962C8B-B14F-4D97-AF65-F5344CB8AC3E}">
        <p14:creationId xmlns:p14="http://schemas.microsoft.com/office/powerpoint/2010/main" val="176585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EE9C-D045-4ACE-856E-86FF65C5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vert="horz" anchor="ctr">
            <a:normAutofit/>
          </a:bodyPr>
          <a:lstStyle/>
          <a:p>
            <a:r>
              <a:rPr kumimoji="0" lang="en-US" kern="1200">
                <a:latin typeface="+mj-lt"/>
                <a:ea typeface="+mj-ea"/>
                <a:cs typeface="+mj-cs"/>
              </a:rPr>
              <a:t>First Things First</a:t>
            </a:r>
          </a:p>
        </p:txBody>
      </p:sp>
      <p:pic>
        <p:nvPicPr>
          <p:cNvPr id="5" name="Picture 4" descr="A person typing on a keyboard&#10;&#10;Description automatically generated with medium confidence">
            <a:extLst>
              <a:ext uri="{FF2B5EF4-FFF2-40B4-BE49-F238E27FC236}">
                <a16:creationId xmlns:a16="http://schemas.microsoft.com/office/drawing/2014/main" id="{9C1F87C8-62F4-4676-870E-46119744F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97502"/>
            <a:ext cx="3886200" cy="215613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DB2202-70A3-4EBC-A5DC-E5EB6C35089E}"/>
              </a:ext>
            </a:extLst>
          </p:cNvPr>
          <p:cNvSpPr txBox="1"/>
          <p:nvPr/>
        </p:nvSpPr>
        <p:spPr>
          <a:xfrm>
            <a:off x="4648202" y="1589567"/>
            <a:ext cx="4343397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900" dirty="0"/>
              <a:t>Open email to </a:t>
            </a:r>
            <a:r>
              <a:rPr lang="en-US" sz="2000" dirty="0">
                <a:hlinkClick r:id="rId3"/>
              </a:rPr>
              <a:t>bmeyers@exceptionalchildren.org</a:t>
            </a:r>
            <a:r>
              <a:rPr lang="en-US" sz="2000" dirty="0"/>
              <a:t> </a:t>
            </a:r>
            <a:r>
              <a:rPr lang="en-US" sz="2900" dirty="0"/>
              <a:t>and </a:t>
            </a:r>
            <a:r>
              <a:rPr lang="en-US" sz="2000" b="0" i="0" u="none" strike="noStrike" dirty="0">
                <a:effectLst/>
                <a:hlinkClick r:id="rId4"/>
              </a:rPr>
              <a:t>luannpurcell@gmail.com</a:t>
            </a:r>
            <a:endParaRPr lang="en-US" sz="2000" b="0" i="0" u="none" strike="noStrike" dirty="0">
              <a:effectLst/>
            </a:endParaRPr>
          </a:p>
          <a:p>
            <a:pPr>
              <a:spcAft>
                <a:spcPts val="600"/>
              </a:spcAft>
            </a:pPr>
            <a:r>
              <a:rPr lang="en-US" sz="2900" dirty="0"/>
              <a:t> take notes there, send when done so we can keep the dialogue going! 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D09F7B13-B4A5-4F87-9019-6427E3F45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8394EC-998F-4A75-A298-338FFE107B74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4916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ACC1-16AC-462E-A619-E943AB36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C029-729D-4DDD-A42F-C1227A16B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7758" y="2173961"/>
            <a:ext cx="6717083" cy="1467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 We want you to leave with knowledge and support and we want to learn how we can we assist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DD1A53-9F67-47CB-B873-502D16155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28069"/>
            <a:ext cx="4391025" cy="14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9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A0F-D4A0-42A5-ABF8-F36EC75F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994ABCA-8967-41AA-8B2C-D0F47272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8394EC-998F-4A75-A298-338FFE107B74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22017-0580-4663-9EEA-A0AF545614D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143000"/>
          </a:xfrm>
        </p:spPr>
        <p:txBody>
          <a:bodyPr>
            <a:normAutofit/>
          </a:bodyPr>
          <a:lstStyle/>
          <a:p>
            <a:r>
              <a:rPr lang="en-US" dirty="0"/>
              <a:t>Pulling Member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E1325-368D-4ECB-B7D7-CFD3F420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54258"/>
            <a:ext cx="4620079" cy="276049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65D63B-72C4-4612-A267-0A20B3B89E82}"/>
              </a:ext>
            </a:extLst>
          </p:cNvPr>
          <p:cNvSpPr txBox="1"/>
          <p:nvPr/>
        </p:nvSpPr>
        <p:spPr>
          <a:xfrm>
            <a:off x="1295400" y="4472722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https://exceptionalchildren.org/engage/resources/units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3285BE-16E4-4B73-8DBC-3862AEC66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943405"/>
            <a:ext cx="7326630" cy="12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8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A0F-D4A0-42A5-ABF8-F36EC75F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22017-0580-4663-9EEA-A0AF54561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2226469"/>
            <a:ext cx="3814958" cy="120253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Now that you know how to pull your membership list--- Lets share ways that we welcome new members?</a:t>
            </a:r>
          </a:p>
        </p:txBody>
      </p:sp>
    </p:spTree>
    <p:extLst>
      <p:ext uri="{BB962C8B-B14F-4D97-AF65-F5344CB8AC3E}">
        <p14:creationId xmlns:p14="http://schemas.microsoft.com/office/powerpoint/2010/main" val="1808998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C_template_v1">
  <a:themeElements>
    <a:clrScheme name="Custom 1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002060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3" ma:contentTypeDescription="Create a new document." ma:contentTypeScope="" ma:versionID="23de2cdcc7217d7dfaa95b3f7f6e1b2e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ab9a5dedeaa4a148c4d67eae3774bdf8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E38DAD-8C56-4D91-AE85-03E9054767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5B7743-1938-42DF-888D-6AD59831A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90b30-3abf-45d6-a953-62c750a1e836"/>
    <ds:schemaRef ds:uri="a27e65b1-c2a8-44b8-81d9-7882bc18d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0F3BAA-1147-4D60-8677-686D1406A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9317</TotalTime>
  <Words>811</Words>
  <Application>Microsoft Office PowerPoint</Application>
  <PresentationFormat>On-screen Show (4:3)</PresentationFormat>
  <Paragraphs>166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Arial,Sans-Serif</vt:lpstr>
      <vt:lpstr>Avenir-Book</vt:lpstr>
      <vt:lpstr>Calibri</vt:lpstr>
      <vt:lpstr>Tw Cen MT</vt:lpstr>
      <vt:lpstr>Wingdings</vt:lpstr>
      <vt:lpstr>Wingdings 2</vt:lpstr>
      <vt:lpstr>CEC_template_v1</vt:lpstr>
      <vt:lpstr>Quarterly Regional Support Townhall </vt:lpstr>
      <vt:lpstr>PowerPoint Presentation</vt:lpstr>
      <vt:lpstr>PowerPoint Presentation</vt:lpstr>
      <vt:lpstr>PowerPoint Presentation</vt:lpstr>
      <vt:lpstr>   Please enter the information below in the chat box :</vt:lpstr>
      <vt:lpstr>First Things First</vt:lpstr>
      <vt:lpstr>Why are we here?</vt:lpstr>
      <vt:lpstr>Membership</vt:lpstr>
      <vt:lpstr>Onboarding </vt:lpstr>
      <vt:lpstr>Onboarding</vt:lpstr>
      <vt:lpstr>Onboarding</vt:lpstr>
      <vt:lpstr>How Do New Members Find You?</vt:lpstr>
      <vt:lpstr>Recruiting </vt:lpstr>
      <vt:lpstr>Volunteers</vt:lpstr>
      <vt:lpstr>Volunteer Square</vt:lpstr>
      <vt:lpstr>Communications</vt:lpstr>
      <vt:lpstr>Communications Best Practices</vt:lpstr>
      <vt:lpstr>How To Repackage CEC Resources</vt:lpstr>
      <vt:lpstr>Is Your Website Up To Date?</vt:lpstr>
      <vt:lpstr>First Impressions Matter</vt:lpstr>
      <vt:lpstr>Tools and Resources</vt:lpstr>
      <vt:lpstr>Save the Date</vt:lpstr>
      <vt:lpstr>Final Thoughts…</vt:lpstr>
      <vt:lpstr>Next Steps….</vt:lpstr>
      <vt:lpstr>THANK YOU!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Inchauteguiz</dc:creator>
  <cp:lastModifiedBy>Brannan Meyers</cp:lastModifiedBy>
  <cp:revision>163</cp:revision>
  <cp:lastPrinted>2018-07-10T16:39:07Z</cp:lastPrinted>
  <dcterms:created xsi:type="dcterms:W3CDTF">2017-04-05T12:52:39Z</dcterms:created>
  <dcterms:modified xsi:type="dcterms:W3CDTF">2022-03-30T01:52:48Z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</Properties>
</file>