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300" r:id="rId2"/>
    <p:sldId id="336" r:id="rId3"/>
    <p:sldId id="340" r:id="rId4"/>
    <p:sldId id="357" r:id="rId5"/>
    <p:sldId id="351" r:id="rId6"/>
    <p:sldId id="352" r:id="rId7"/>
    <p:sldId id="354" r:id="rId8"/>
    <p:sldId id="358" r:id="rId9"/>
    <p:sldId id="341" r:id="rId10"/>
    <p:sldId id="342" r:id="rId11"/>
    <p:sldId id="343" r:id="rId12"/>
    <p:sldId id="359" r:id="rId13"/>
    <p:sldId id="346" r:id="rId14"/>
    <p:sldId id="347" r:id="rId15"/>
    <p:sldId id="348" r:id="rId16"/>
    <p:sldId id="344" r:id="rId17"/>
    <p:sldId id="353" r:id="rId18"/>
    <p:sldId id="345" r:id="rId19"/>
    <p:sldId id="349" r:id="rId20"/>
    <p:sldId id="356" r:id="rId21"/>
    <p:sldId id="350" r:id="rId22"/>
    <p:sldId id="360" r:id="rId23"/>
    <p:sldId id="361" r:id="rId24"/>
    <p:sldId id="362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2"/>
    <a:srgbClr val="99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80" autoAdjust="0"/>
  </p:normalViewPr>
  <p:slideViewPr>
    <p:cSldViewPr>
      <p:cViewPr varScale="1">
        <p:scale>
          <a:sx n="94" d="100"/>
          <a:sy n="94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0644E865-4DDB-47C3-AC4D-5BE99775275D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184-9221-423D-9022-C8C979EA7164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F6ED25-2F79-4FFC-8464-B7926D0A876F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D079-A436-4AEF-B65B-12CB80CBBEA5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8700-FFA9-405C-97BB-57A5EBD8523B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3D2BA8-13A5-48E5-8038-36AFEA0D201C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DEF740-54AE-4B59-90C0-020F4D6ABB4F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715-FA33-4D18-AFE8-16A191531A2A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8F3-C127-4EB2-81AD-A9D613AD1B1B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EFB-01A6-4EC0-9211-CE810C433702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E288E9-ECF0-40D9-9468-6D153CFCF7CF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85334-B255-4C47-ABD0-4DDE11A6CA9E}" type="datetime1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E0E247-88DF-4F56-8A80-C4C9F09F2723}"/>
              </a:ext>
            </a:extLst>
          </p:cNvPr>
          <p:cNvSpPr txBox="1">
            <a:spLocks/>
          </p:cNvSpPr>
          <p:nvPr/>
        </p:nvSpPr>
        <p:spPr>
          <a:xfrm>
            <a:off x="533400" y="2133601"/>
            <a:ext cx="8077199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U.S. Units &amp; Divisions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DE6BB84-6B07-4210-80F9-5168D72F046B}"/>
              </a:ext>
            </a:extLst>
          </p:cNvPr>
          <p:cNvSpPr txBox="1">
            <a:spLocks/>
          </p:cNvSpPr>
          <p:nvPr/>
        </p:nvSpPr>
        <p:spPr>
          <a:xfrm>
            <a:off x="1164165" y="3429000"/>
            <a:ext cx="6815669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Financial, Operational &amp; Legal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614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6975-8239-48DB-A600-ECBB4A6CC2CC}"/>
              </a:ext>
            </a:extLst>
          </p:cNvPr>
          <p:cNvSpPr txBox="1"/>
          <p:nvPr/>
        </p:nvSpPr>
        <p:spPr>
          <a:xfrm>
            <a:off x="222250" y="1595021"/>
            <a:ext cx="8699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Keeping Orderly Records Allows for Transfer of Information to Future Unit &amp; Division Leaders</a:t>
            </a:r>
          </a:p>
          <a:p>
            <a:pPr algn="ctr"/>
            <a:br>
              <a:rPr lang="en-US" sz="2800" dirty="0">
                <a:solidFill>
                  <a:prstClr val="black"/>
                </a:solidFill>
                <a:latin typeface="Garamond" panose="02020404030301010803"/>
              </a:rPr>
            </a:br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Documents to Keep On File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Articles of Incorporation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Bylaws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990 Tax Returns (Minimum 3 Years)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IRS Determination Letter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CAEA2F-6092-4AC8-8A18-7BE0A912BDBE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</p:spTree>
    <p:extLst>
      <p:ext uri="{BB962C8B-B14F-4D97-AF65-F5344CB8AC3E}">
        <p14:creationId xmlns:p14="http://schemas.microsoft.com/office/powerpoint/2010/main" val="103122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66040"/>
            <a:ext cx="7185804" cy="1076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Form 990 – Annual Tax Returns</a:t>
            </a:r>
          </a:p>
          <a:p>
            <a:pPr defTabSz="685800"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EC9B2-36AE-492E-BE5F-A624980D34EC}"/>
              </a:ext>
            </a:extLst>
          </p:cNvPr>
          <p:cNvSpPr txBox="1"/>
          <p:nvPr/>
        </p:nvSpPr>
        <p:spPr>
          <a:xfrm>
            <a:off x="495300" y="2819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&gt; $200K </a:t>
            </a:r>
            <a:r>
              <a:rPr lang="en-US" sz="2400" b="1" u="sng" dirty="0">
                <a:latin typeface="Garamond" panose="02020404030301010803" pitchFamily="18" charset="0"/>
              </a:rPr>
              <a:t>OR</a:t>
            </a:r>
            <a:r>
              <a:rPr lang="en-US" sz="2400" dirty="0">
                <a:latin typeface="Garamond" panose="02020404030301010803" pitchFamily="18" charset="0"/>
              </a:rPr>
              <a:t> Assets &gt; $500K – File Full Form 990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Accountant Assistance Recommended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&lt; $200K </a:t>
            </a:r>
            <a:r>
              <a:rPr lang="en-US" sz="2400" b="1" u="sng" dirty="0">
                <a:latin typeface="Garamond" panose="02020404030301010803" pitchFamily="18" charset="0"/>
              </a:rPr>
              <a:t>AND</a:t>
            </a:r>
            <a:r>
              <a:rPr lang="en-US" sz="2400" dirty="0">
                <a:latin typeface="Garamond" panose="02020404030301010803" pitchFamily="18" charset="0"/>
              </a:rPr>
              <a:t> Assets &lt; $500K – File Form 990EZ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Probably DIY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&lt; $50K – File Form 990N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Definitely DIY – Basic Info on Postcard-Sized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6B06D-BB51-4792-A8EA-A1CFE5698B2B}"/>
              </a:ext>
            </a:extLst>
          </p:cNvPr>
          <p:cNvSpPr txBox="1"/>
          <p:nvPr/>
        </p:nvSpPr>
        <p:spPr>
          <a:xfrm>
            <a:off x="1295400" y="170718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irs.gov/charities-non-profits/annual-filing-and-forms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C8C6F-975D-491E-AC40-AA975F5DB4F2}"/>
              </a:ext>
            </a:extLst>
          </p:cNvPr>
          <p:cNvSpPr txBox="1"/>
          <p:nvPr/>
        </p:nvSpPr>
        <p:spPr>
          <a:xfrm>
            <a:off x="647700" y="219486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Returns due 15</a:t>
            </a:r>
            <a:r>
              <a:rPr lang="en-US" sz="2400" baseline="30000" dirty="0">
                <a:highlight>
                  <a:srgbClr val="00FF00"/>
                </a:highlight>
              </a:rPr>
              <a:t>th</a:t>
            </a:r>
            <a:r>
              <a:rPr lang="en-US" sz="2400" dirty="0">
                <a:highlight>
                  <a:srgbClr val="00FF00"/>
                </a:highlight>
              </a:rPr>
              <a:t> day of 5</a:t>
            </a:r>
            <a:r>
              <a:rPr lang="en-US" sz="2400" baseline="30000" dirty="0">
                <a:highlight>
                  <a:srgbClr val="00FF00"/>
                </a:highlight>
              </a:rPr>
              <a:t>th</a:t>
            </a:r>
            <a:r>
              <a:rPr lang="en-US" sz="2400" dirty="0">
                <a:highlight>
                  <a:srgbClr val="00FF00"/>
                </a:highlight>
              </a:rPr>
              <a:t> month following close of tax year</a:t>
            </a:r>
          </a:p>
        </p:txBody>
      </p:sp>
    </p:spTree>
    <p:extLst>
      <p:ext uri="{BB962C8B-B14F-4D97-AF65-F5344CB8AC3E}">
        <p14:creationId xmlns:p14="http://schemas.microsoft.com/office/powerpoint/2010/main" val="5612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6975-8239-48DB-A600-ECBB4A6CC2CC}"/>
              </a:ext>
            </a:extLst>
          </p:cNvPr>
          <p:cNvSpPr txBox="1"/>
          <p:nvPr/>
        </p:nvSpPr>
        <p:spPr>
          <a:xfrm>
            <a:off x="222250" y="1595021"/>
            <a:ext cx="869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Failure to File 990 for Three Consecutive Years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= Automatic Loss of 501(c)(3) Status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CAEA2F-6092-4AC8-8A18-7BE0A912BDBE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C4E8-B9AE-4BF1-9396-575ED7217158}"/>
              </a:ext>
            </a:extLst>
          </p:cNvPr>
          <p:cNvSpPr txBox="1"/>
          <p:nvPr/>
        </p:nvSpPr>
        <p:spPr>
          <a:xfrm>
            <a:off x="222250" y="3031450"/>
            <a:ext cx="86995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Instructions for Reinstating 501(c)(3) Status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Instructions for Applying for New 501(c)(3) Status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800" dirty="0">
                <a:highlight>
                  <a:srgbClr val="FFFF00"/>
                </a:highlight>
              </a:rPr>
              <a:t>irs.gov/charities-non-profits</a:t>
            </a:r>
          </a:p>
        </p:txBody>
      </p:sp>
    </p:spTree>
    <p:extLst>
      <p:ext uri="{BB962C8B-B14F-4D97-AF65-F5344CB8AC3E}">
        <p14:creationId xmlns:p14="http://schemas.microsoft.com/office/powerpoint/2010/main" val="129409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0"/>
            <a:ext cx="7185804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Operational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24085"/>
            <a:ext cx="862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Insurance</a:t>
            </a:r>
          </a:p>
          <a:p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Forrest T. Jones &amp; Company – Provides Insurance Options for CEC, Units &amp; Divisions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Do not have to use FTJ – Can use any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Insurance Types to Consider</a:t>
            </a:r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Directors &amp; Officers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Commercial &amp; Liability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Convention &amp; Events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Errors &amp; Omissions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4771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828800"/>
            <a:ext cx="862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Annual Audit</a:t>
            </a:r>
          </a:p>
          <a:p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Independent Agency Hired to Review Financial Reporting and Internal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Is considered optional in most states for Non-Profits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Recommended even if not required; best business practice, especially for larger organizations or fundraising organizations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789A3F-D834-4B94-B398-723181F77692}"/>
              </a:ext>
            </a:extLst>
          </p:cNvPr>
          <p:cNvSpPr txBox="1">
            <a:spLocks/>
          </p:cNvSpPr>
          <p:nvPr/>
        </p:nvSpPr>
        <p:spPr>
          <a:xfrm>
            <a:off x="979098" y="71120"/>
            <a:ext cx="7185804" cy="1194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Operational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</p:spTree>
    <p:extLst>
      <p:ext uri="{BB962C8B-B14F-4D97-AF65-F5344CB8AC3E}">
        <p14:creationId xmlns:p14="http://schemas.microsoft.com/office/powerpoint/2010/main" val="354951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86741"/>
            <a:ext cx="862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Miscellaneous</a:t>
            </a:r>
          </a:p>
          <a:p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Internal Written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Whistleblower?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Conflict of Interest?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Confidentiality?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22BAA5-8309-481E-8FBE-9AE4A6841770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Operational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A25D7-4DCE-48F0-8153-43474FCF9A5B}"/>
              </a:ext>
            </a:extLst>
          </p:cNvPr>
          <p:cNvSpPr/>
          <p:nvPr/>
        </p:nvSpPr>
        <p:spPr>
          <a:xfrm>
            <a:off x="1828800" y="4694128"/>
            <a:ext cx="567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councilofnonprofits.org/tools-resources</a:t>
            </a:r>
          </a:p>
        </p:txBody>
      </p:sp>
    </p:spTree>
    <p:extLst>
      <p:ext uri="{BB962C8B-B14F-4D97-AF65-F5344CB8AC3E}">
        <p14:creationId xmlns:p14="http://schemas.microsoft.com/office/powerpoint/2010/main" val="352703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15900" y="1905000"/>
            <a:ext cx="862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Budgeting</a:t>
            </a:r>
          </a:p>
          <a:p>
            <a:endParaRPr lang="en-US" sz="2400" b="1" u="sng" dirty="0">
              <a:solidFill>
                <a:prstClr val="black"/>
              </a:solidFill>
              <a:latin typeface="Garamond" panose="0202040403030101080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Budgeting </a:t>
            </a:r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IS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a roadmap to financial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Budgeting </a:t>
            </a:r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IS NOT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a crystal 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Monitoring actuals vs. budget - where are we compared to where we wanted to go?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Pay particular attention to bottom line – make adjustments to reach bottom line budget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Drill down to individual line items to determine areas of necessary adjustment or success.</a:t>
            </a:r>
          </a:p>
        </p:txBody>
      </p:sp>
    </p:spTree>
    <p:extLst>
      <p:ext uri="{BB962C8B-B14F-4D97-AF65-F5344CB8AC3E}">
        <p14:creationId xmlns:p14="http://schemas.microsoft.com/office/powerpoint/2010/main" val="106981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1626-4A89-4410-957F-69217C1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60" y="2209800"/>
            <a:ext cx="6248473" cy="3736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5263F-280E-474E-9B03-831F8711D487}"/>
              </a:ext>
            </a:extLst>
          </p:cNvPr>
          <p:cNvSpPr txBox="1"/>
          <p:nvPr/>
        </p:nvSpPr>
        <p:spPr>
          <a:xfrm>
            <a:off x="685799" y="1615590"/>
            <a:ext cx="28956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1794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52600"/>
            <a:ext cx="8623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Reserves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Theoretically, how many months can operations be maintained with no additional cash coming in?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Liquid Assets (Cash / Investments)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Less:  Short-Term Liabilities (bills due within 30 days)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Divided by Average Monthly Expenses</a:t>
            </a:r>
          </a:p>
          <a:p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3 months is average reserve – 6 months is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If reserves are 1 year or more (guideline), may be stockpiling money; need to expand programming / make donations</a:t>
            </a:r>
          </a:p>
        </p:txBody>
      </p:sp>
    </p:spTree>
    <p:extLst>
      <p:ext uri="{BB962C8B-B14F-4D97-AF65-F5344CB8AC3E}">
        <p14:creationId xmlns:p14="http://schemas.microsoft.com/office/powerpoint/2010/main" val="233482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524000"/>
            <a:ext cx="862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CEC HQ Contacts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Craig Evans – CFO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craige@cec.sped.org  (703) 264-9416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Division Monthly Statements / Division Dues Transfers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Tiffany Lewis – Sr. Accountant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tiffanyl@cec.sped.org  (703) 264-9410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Assurance Forms / Unit Dues Transfers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Bryan Reynolds – Membership &amp; Database Manager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bryanr@cec.sped.org  (703) 264-9480</a:t>
            </a:r>
          </a:p>
        </p:txBody>
      </p:sp>
    </p:spTree>
    <p:extLst>
      <p:ext uri="{BB962C8B-B14F-4D97-AF65-F5344CB8AC3E}">
        <p14:creationId xmlns:p14="http://schemas.microsoft.com/office/powerpoint/2010/main" val="319633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381000"/>
            <a:ext cx="6172200" cy="447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Presentation Outline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229600" cy="4419600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Dues: Collection &amp; Distribution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Form 990 - Annual Tax Returns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Operations Planning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and Resources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CEC Financial Condition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CEC 2020 Major Initiatives</a:t>
            </a:r>
          </a:p>
        </p:txBody>
      </p:sp>
    </p:spTree>
    <p:extLst>
      <p:ext uri="{BB962C8B-B14F-4D97-AF65-F5344CB8AC3E}">
        <p14:creationId xmlns:p14="http://schemas.microsoft.com/office/powerpoint/2010/main" val="24102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58906"/>
            <a:ext cx="7185804" cy="11952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BEF9E-04E6-4E37-9EF1-30145A83E9D4}"/>
              </a:ext>
            </a:extLst>
          </p:cNvPr>
          <p:cNvSpPr txBox="1"/>
          <p:nvPr/>
        </p:nvSpPr>
        <p:spPr>
          <a:xfrm>
            <a:off x="377825" y="1752600"/>
            <a:ext cx="8388350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stayexempt.irs.org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Everything you need to know about obtaining and maintaining 501(c)(3) tax-exempt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FAQs, Video Courses,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A9B7C-994A-482B-800A-5E6D782E1FF0}"/>
              </a:ext>
            </a:extLst>
          </p:cNvPr>
          <p:cNvSpPr txBox="1"/>
          <p:nvPr/>
        </p:nvSpPr>
        <p:spPr>
          <a:xfrm>
            <a:off x="377825" y="3882633"/>
            <a:ext cx="8388350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irs.gov/charities-non-profits</a:t>
            </a: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on 990s and filings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on reinstatement of 501(c)(3)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Educational resources and guidance</a:t>
            </a:r>
          </a:p>
        </p:txBody>
      </p:sp>
    </p:spTree>
    <p:extLst>
      <p:ext uri="{BB962C8B-B14F-4D97-AF65-F5344CB8AC3E}">
        <p14:creationId xmlns:p14="http://schemas.microsoft.com/office/powerpoint/2010/main" val="96527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2286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AEFAE-2F59-437B-999D-07F6D8E7A5C8}"/>
              </a:ext>
            </a:extLst>
          </p:cNvPr>
          <p:cNvSpPr txBox="1"/>
          <p:nvPr/>
        </p:nvSpPr>
        <p:spPr>
          <a:xfrm>
            <a:off x="39370" y="1675410"/>
            <a:ext cx="912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www.cec.sped.org         About Us         CEC Leadership  	Unit and Division Leadership Resources</a:t>
            </a:r>
          </a:p>
          <a:p>
            <a:pPr algn="ctr"/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“Leadership Finance &amp; Operations Guide 2019”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EEA68-6014-466D-9881-038A7395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65236"/>
            <a:ext cx="664522" cy="463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3EC0C-3A58-4843-93B9-031040BF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15" y="1755076"/>
            <a:ext cx="664522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3EA78-9FE7-4DA1-A986-B1A849E7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6" y="2228572"/>
            <a:ext cx="664522" cy="463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94EB44-BEDE-4A41-ACE8-A31904BCC19C}"/>
              </a:ext>
            </a:extLst>
          </p:cNvPr>
          <p:cNvSpPr txBox="1"/>
          <p:nvPr/>
        </p:nvSpPr>
        <p:spPr>
          <a:xfrm>
            <a:off x="2673826" y="3429000"/>
            <a:ext cx="3856038" cy="224676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Dues Collection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990 Information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Garamond" panose="02020404030301010803"/>
              </a:rPr>
              <a:t>501(c)(3) Maintenance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Resource Contacts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62058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CEC Financial Condition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524000"/>
            <a:ext cx="862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Two Major Financial Challenges Over Past Several Years: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BD2F8-5F03-4163-8DD4-8249BBA2611F}"/>
              </a:ext>
            </a:extLst>
          </p:cNvPr>
          <p:cNvSpPr txBox="1"/>
          <p:nvPr/>
        </p:nvSpPr>
        <p:spPr>
          <a:xfrm>
            <a:off x="838200" y="198566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20-Year </a:t>
            </a:r>
            <a:r>
              <a:rPr lang="en-US" sz="2400">
                <a:solidFill>
                  <a:prstClr val="black"/>
                </a:solidFill>
                <a:latin typeface="Garamond" panose="02020404030301010803"/>
              </a:rPr>
              <a:t>Lease Saga: 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2010 – 2030 @ $1 million / year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Declining Membership &amp; Dues Revenue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E912A-7A65-45CF-960C-5B4ABBB17ED3}"/>
              </a:ext>
            </a:extLst>
          </p:cNvPr>
          <p:cNvSpPr txBox="1"/>
          <p:nvPr/>
        </p:nvSpPr>
        <p:spPr>
          <a:xfrm>
            <a:off x="863600" y="301350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Challenge #1 Has Been Resolved: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51BA0-ED0C-4E1A-9F51-50F87E21AA7A}"/>
              </a:ext>
            </a:extLst>
          </p:cNvPr>
          <p:cNvSpPr txBox="1"/>
          <p:nvPr/>
        </p:nvSpPr>
        <p:spPr>
          <a:xfrm>
            <a:off x="863600" y="342899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Negotiated Early Termination of 20-Year 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Entered New Lease in New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New Lease Structure Saves CEC $6.5 million over 7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40A31-6FF3-4212-AD4C-4C9415452B86}"/>
              </a:ext>
            </a:extLst>
          </p:cNvPr>
          <p:cNvSpPr txBox="1"/>
          <p:nvPr/>
        </p:nvSpPr>
        <p:spPr>
          <a:xfrm>
            <a:off x="863600" y="474273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Challenge #2 Persists (Next Slide)</a:t>
            </a:r>
          </a:p>
        </p:txBody>
      </p:sp>
    </p:spTree>
    <p:extLst>
      <p:ext uri="{BB962C8B-B14F-4D97-AF65-F5344CB8AC3E}">
        <p14:creationId xmlns:p14="http://schemas.microsoft.com/office/powerpoint/2010/main" val="294455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CEC Financial Condition</a:t>
            </a:r>
          </a:p>
          <a:p>
            <a:pPr defTabSz="685800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Declining Membership Dues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953A6-724B-4604-9861-A8D9613A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68" y="1136729"/>
            <a:ext cx="6771663" cy="4584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7EFEA-A650-4C81-8FD7-F49652F37456}"/>
              </a:ext>
            </a:extLst>
          </p:cNvPr>
          <p:cNvSpPr txBox="1"/>
          <p:nvPr/>
        </p:nvSpPr>
        <p:spPr>
          <a:xfrm>
            <a:off x="979098" y="5601384"/>
            <a:ext cx="718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Although Financials will show a small increase on an accrual basis from 2018 to 2019, cash collected declined 2.3%</a:t>
            </a:r>
          </a:p>
        </p:txBody>
      </p:sp>
    </p:spTree>
    <p:extLst>
      <p:ext uri="{BB962C8B-B14F-4D97-AF65-F5344CB8AC3E}">
        <p14:creationId xmlns:p14="http://schemas.microsoft.com/office/powerpoint/2010/main" val="265649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2020 Major Initiatives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5F5CD-4026-4777-BCA5-04B81BB4C83F}"/>
              </a:ext>
            </a:extLst>
          </p:cNvPr>
          <p:cNvSpPr txBox="1"/>
          <p:nvPr/>
        </p:nvSpPr>
        <p:spPr>
          <a:xfrm>
            <a:off x="979098" y="1981200"/>
            <a:ext cx="679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Savings from Lease Allows for Expansion: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Hire Professional Standards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Hire Digital Content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0DB78-1261-4C47-84C4-5D633EF61394}"/>
              </a:ext>
            </a:extLst>
          </p:cNvPr>
          <p:cNvSpPr txBox="1"/>
          <p:nvPr/>
        </p:nvSpPr>
        <p:spPr>
          <a:xfrm>
            <a:off x="979098" y="3581400"/>
            <a:ext cx="67933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Membership Expansion: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Upgraded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State Initiatives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Dues Structure Study (Early Career)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Division Membership Marketing</a:t>
            </a:r>
          </a:p>
        </p:txBody>
      </p:sp>
    </p:spTree>
    <p:extLst>
      <p:ext uri="{BB962C8B-B14F-4D97-AF65-F5344CB8AC3E}">
        <p14:creationId xmlns:p14="http://schemas.microsoft.com/office/powerpoint/2010/main" val="30484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D5368-C598-49D6-A1F2-5B3BE60DCD69}"/>
              </a:ext>
            </a:extLst>
          </p:cNvPr>
          <p:cNvSpPr txBox="1">
            <a:spLocks/>
          </p:cNvSpPr>
          <p:nvPr/>
        </p:nvSpPr>
        <p:spPr>
          <a:xfrm>
            <a:off x="657224" y="3810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BBCC2-4395-4695-A8C9-D348E7B5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8562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D5368-C598-49D6-A1F2-5B3BE60DCD69}"/>
              </a:ext>
            </a:extLst>
          </p:cNvPr>
          <p:cNvSpPr txBox="1">
            <a:spLocks/>
          </p:cNvSpPr>
          <p:nvPr/>
        </p:nvSpPr>
        <p:spPr>
          <a:xfrm>
            <a:off x="657224" y="3810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Service Fees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3CA7C-7F97-4A9E-B62A-12F81D4396CF}"/>
              </a:ext>
            </a:extLst>
          </p:cNvPr>
          <p:cNvSpPr txBox="1"/>
          <p:nvPr/>
        </p:nvSpPr>
        <p:spPr>
          <a:xfrm>
            <a:off x="657224" y="1722139"/>
            <a:ext cx="753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CEC Provides Services to Units &amp; Divisions Including: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6FB2D-1EC7-4B5F-BDF4-9D2866319E02}"/>
              </a:ext>
            </a:extLst>
          </p:cNvPr>
          <p:cNvSpPr txBox="1"/>
          <p:nvPr/>
        </p:nvSpPr>
        <p:spPr>
          <a:xfrm>
            <a:off x="1447800" y="2209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Membership administrative support &amp;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mail and email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Membership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events &amp;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service (reply to inquires by phone, email and 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and distribute unit and division dues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Advocacy efforts for the Special Education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more…. (see CEC website for details)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2D465-9548-4AE3-BC5A-288E59788528}"/>
              </a:ext>
            </a:extLst>
          </p:cNvPr>
          <p:cNvSpPr txBox="1"/>
          <p:nvPr/>
        </p:nvSpPr>
        <p:spPr>
          <a:xfrm>
            <a:off x="881063" y="4648201"/>
            <a:ext cx="74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Service Fee for Units &amp; Divisions</a:t>
            </a:r>
          </a:p>
          <a:p>
            <a:pPr algn="ctr"/>
            <a:r>
              <a:rPr lang="en-US" sz="2800" dirty="0"/>
              <a:t>12.5% of dues collected</a:t>
            </a:r>
          </a:p>
        </p:txBody>
      </p:sp>
    </p:spTree>
    <p:extLst>
      <p:ext uri="{BB962C8B-B14F-4D97-AF65-F5344CB8AC3E}">
        <p14:creationId xmlns:p14="http://schemas.microsoft.com/office/powerpoint/2010/main" val="198776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BC71-9856-4668-9467-3A265FA5B7D0}"/>
              </a:ext>
            </a:extLst>
          </p:cNvPr>
          <p:cNvSpPr txBox="1"/>
          <p:nvPr/>
        </p:nvSpPr>
        <p:spPr>
          <a:xfrm>
            <a:off x="228599" y="1907570"/>
            <a:ext cx="8686799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Units and Divisions are Required to Submit Signed Annual Assurance Forms to be Eligible to Receive Dues: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Contact Info for Current Officers &amp; Directors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Copy of Current Bylaws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U.S. Units &amp; Divisions – Most Recent 990 Tax Return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Assurance that the Unit / Division provides required services to its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4BD931-D710-49F6-84A6-7870BA399706}"/>
              </a:ext>
            </a:extLst>
          </p:cNvPr>
          <p:cNvSpPr txBox="1">
            <a:spLocks/>
          </p:cNvSpPr>
          <p:nvPr/>
        </p:nvSpPr>
        <p:spPr>
          <a:xfrm>
            <a:off x="657224" y="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</p:spTree>
    <p:extLst>
      <p:ext uri="{BB962C8B-B14F-4D97-AF65-F5344CB8AC3E}">
        <p14:creationId xmlns:p14="http://schemas.microsoft.com/office/powerpoint/2010/main" val="50779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BC71-9856-4668-9467-3A265FA5B7D0}"/>
              </a:ext>
            </a:extLst>
          </p:cNvPr>
          <p:cNvSpPr txBox="1"/>
          <p:nvPr/>
        </p:nvSpPr>
        <p:spPr>
          <a:xfrm>
            <a:off x="228599" y="3657600"/>
            <a:ext cx="868679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Garamond" panose="02020404030301010803" pitchFamily="18" charset="0"/>
              </a:rPr>
              <a:t>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Monthly Financial Statements Provided to Each Division Including Dues Paid by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Division Dues Paid Monthly or Quarterly (Division’s Preference)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Service Fees Deducted Quarterly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Payment by ACH Available (Contact CEC)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4BD931-D710-49F6-84A6-7870BA399706}"/>
              </a:ext>
            </a:extLst>
          </p:cNvPr>
          <p:cNvSpPr txBox="1">
            <a:spLocks/>
          </p:cNvSpPr>
          <p:nvPr/>
        </p:nvSpPr>
        <p:spPr>
          <a:xfrm>
            <a:off x="657224" y="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79B92-C640-4D42-82DD-33FCEAF813E3}"/>
              </a:ext>
            </a:extLst>
          </p:cNvPr>
          <p:cNvSpPr txBox="1"/>
          <p:nvPr/>
        </p:nvSpPr>
        <p:spPr>
          <a:xfrm>
            <a:off x="228599" y="1752600"/>
            <a:ext cx="868679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Garamond" panose="02020404030301010803" pitchFamily="18" charset="0"/>
              </a:rPr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Annual Report Provided Including Dues Paid by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Dues Collected (net of service fees) Sent by Check Once Per Year (March)</a:t>
            </a:r>
          </a:p>
        </p:txBody>
      </p:sp>
    </p:spTree>
    <p:extLst>
      <p:ext uri="{BB962C8B-B14F-4D97-AF65-F5344CB8AC3E}">
        <p14:creationId xmlns:p14="http://schemas.microsoft.com/office/powerpoint/2010/main" val="215275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44A6E-92C2-4811-A8EB-61A50FD4030D}"/>
              </a:ext>
            </a:extLst>
          </p:cNvPr>
          <p:cNvSpPr txBox="1"/>
          <p:nvPr/>
        </p:nvSpPr>
        <p:spPr>
          <a:xfrm>
            <a:off x="533400" y="1555748"/>
            <a:ext cx="8077200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Units and Divisions are Separate Entities from CEC and Each Other; Each has Separate Articles of Incorporation and Separate Employer Identification Number (EIN)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BE6211-4CC6-4320-AA95-E650585742F1}"/>
              </a:ext>
            </a:extLst>
          </p:cNvPr>
          <p:cNvSpPr txBox="1">
            <a:spLocks/>
          </p:cNvSpPr>
          <p:nvPr/>
        </p:nvSpPr>
        <p:spPr>
          <a:xfrm>
            <a:off x="979098" y="114300"/>
            <a:ext cx="7185804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  <a:p>
            <a:pPr defTabSz="685800">
              <a:defRPr/>
            </a:pPr>
            <a:endParaRPr lang="en-US" sz="36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8A6CB-CA8F-41BD-B7EF-792402A6A3AD}"/>
              </a:ext>
            </a:extLst>
          </p:cNvPr>
          <p:cNvSpPr txBox="1"/>
          <p:nvPr/>
        </p:nvSpPr>
        <p:spPr>
          <a:xfrm>
            <a:off x="693420" y="4083052"/>
            <a:ext cx="7772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an old “affirmation” or “determination” letter from 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a previous 990 Tax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with bank where account is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the IRS (800) 829-4933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023CD-1C63-4739-885E-84D90399DD1B}"/>
              </a:ext>
            </a:extLst>
          </p:cNvPr>
          <p:cNvSpPr txBox="1"/>
          <p:nvPr/>
        </p:nvSpPr>
        <p:spPr>
          <a:xfrm>
            <a:off x="541020" y="3523598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My Employer Identification Number (EIN)?</a:t>
            </a:r>
          </a:p>
        </p:txBody>
      </p:sp>
    </p:spTree>
    <p:extLst>
      <p:ext uri="{BB962C8B-B14F-4D97-AF65-F5344CB8AC3E}">
        <p14:creationId xmlns:p14="http://schemas.microsoft.com/office/powerpoint/2010/main" val="426569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44A6E-92C2-4811-A8EB-61A50FD4030D}"/>
              </a:ext>
            </a:extLst>
          </p:cNvPr>
          <p:cNvSpPr txBox="1"/>
          <p:nvPr/>
        </p:nvSpPr>
        <p:spPr>
          <a:xfrm>
            <a:off x="533400" y="1555748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Contact IRS </a:t>
            </a:r>
            <a:r>
              <a:rPr lang="en-US" sz="2800" dirty="0">
                <a:highlight>
                  <a:srgbClr val="FFFF00"/>
                </a:highlight>
              </a:rPr>
              <a:t>(877) 829-5500 </a:t>
            </a:r>
            <a:r>
              <a:rPr lang="en-US" sz="2800" dirty="0"/>
              <a:t>to request an </a:t>
            </a:r>
          </a:p>
          <a:p>
            <a:pPr algn="ctr"/>
            <a:r>
              <a:rPr lang="en-US" sz="2800" dirty="0"/>
              <a:t>“affirmation letter” or “determination letter”</a:t>
            </a:r>
            <a:endParaRPr lang="en-US" sz="2800" b="1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40995-A27F-41E2-9D71-4B9CE139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590800"/>
            <a:ext cx="5676900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BE6211-4CC6-4320-AA95-E650585742F1}"/>
              </a:ext>
            </a:extLst>
          </p:cNvPr>
          <p:cNvSpPr txBox="1">
            <a:spLocks/>
          </p:cNvSpPr>
          <p:nvPr/>
        </p:nvSpPr>
        <p:spPr>
          <a:xfrm>
            <a:off x="979098" y="114300"/>
            <a:ext cx="7185804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  <a:p>
            <a:pPr defTabSz="685800">
              <a:defRPr/>
            </a:pPr>
            <a:endParaRPr lang="en-US" sz="36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9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  <a:p>
            <a:pPr defTabSz="685800">
              <a:defRPr/>
            </a:pPr>
            <a:endParaRPr lang="en-US" sz="36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6975-8239-48DB-A600-ECBB4A6CC2CC}"/>
              </a:ext>
            </a:extLst>
          </p:cNvPr>
          <p:cNvSpPr txBox="1"/>
          <p:nvPr/>
        </p:nvSpPr>
        <p:spPr>
          <a:xfrm>
            <a:off x="222250" y="1859310"/>
            <a:ext cx="8699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File Annual 990 Tax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Make 990 available to public upon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Cannot endorse or fund political candidate or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May lobby in limited amount if it furthers 501(c)(3)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Cannot generate excessive UBI (Unrelated Business Income)</a:t>
            </a:r>
          </a:p>
        </p:txBody>
      </p:sp>
    </p:spTree>
    <p:extLst>
      <p:ext uri="{BB962C8B-B14F-4D97-AF65-F5344CB8AC3E}">
        <p14:creationId xmlns:p14="http://schemas.microsoft.com/office/powerpoint/2010/main" val="2541208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1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CEC_template_v2 (1)</Template>
  <TotalTime>1180</TotalTime>
  <Words>1189</Words>
  <Application>Microsoft Office PowerPoint</Application>
  <PresentationFormat>On-screen Show 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Tw Cen MT</vt:lpstr>
      <vt:lpstr>Wingdings</vt:lpstr>
      <vt:lpstr>Wingdings 2</vt:lpstr>
      <vt:lpstr>CEC_template_v1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Inchauteguiz</dc:creator>
  <cp:lastModifiedBy>Craig Evans</cp:lastModifiedBy>
  <cp:revision>92</cp:revision>
  <cp:lastPrinted>2019-01-15T17:20:00Z</cp:lastPrinted>
  <dcterms:created xsi:type="dcterms:W3CDTF">2017-04-05T12:52:39Z</dcterms:created>
  <dcterms:modified xsi:type="dcterms:W3CDTF">2020-01-31T18:49:44Z</dcterms:modified>
</cp:coreProperties>
</file>